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5"/>
  </p:notesMasterIdLst>
  <p:sldIdLst>
    <p:sldId id="256" r:id="rId2"/>
    <p:sldId id="257" r:id="rId3"/>
    <p:sldId id="259" r:id="rId4"/>
    <p:sldId id="335" r:id="rId5"/>
    <p:sldId id="262" r:id="rId6"/>
    <p:sldId id="263" r:id="rId7"/>
    <p:sldId id="261" r:id="rId8"/>
    <p:sldId id="264" r:id="rId9"/>
    <p:sldId id="260" r:id="rId10"/>
    <p:sldId id="326" r:id="rId11"/>
    <p:sldId id="313" r:id="rId12"/>
    <p:sldId id="325" r:id="rId13"/>
    <p:sldId id="327" r:id="rId14"/>
    <p:sldId id="265" r:id="rId15"/>
    <p:sldId id="328" r:id="rId16"/>
    <p:sldId id="329" r:id="rId17"/>
    <p:sldId id="330" r:id="rId18"/>
    <p:sldId id="331" r:id="rId19"/>
    <p:sldId id="332" r:id="rId20"/>
    <p:sldId id="336" r:id="rId21"/>
    <p:sldId id="333" r:id="rId22"/>
    <p:sldId id="338" r:id="rId23"/>
    <p:sldId id="288" r:id="rId24"/>
    <p:sldId id="312" r:id="rId25"/>
    <p:sldId id="289" r:id="rId26"/>
    <p:sldId id="291" r:id="rId27"/>
    <p:sldId id="292" r:id="rId28"/>
    <p:sldId id="339" r:id="rId29"/>
    <p:sldId id="314" r:id="rId30"/>
    <p:sldId id="315" r:id="rId31"/>
    <p:sldId id="316" r:id="rId32"/>
    <p:sldId id="317" r:id="rId33"/>
    <p:sldId id="293" r:id="rId34"/>
    <p:sldId id="318" r:id="rId35"/>
    <p:sldId id="290" r:id="rId36"/>
    <p:sldId id="319" r:id="rId37"/>
    <p:sldId id="320" r:id="rId38"/>
    <p:sldId id="321" r:id="rId39"/>
    <p:sldId id="322" r:id="rId40"/>
    <p:sldId id="323" r:id="rId41"/>
    <p:sldId id="324" r:id="rId42"/>
    <p:sldId id="340" r:id="rId43"/>
    <p:sldId id="341" r:id="rId44"/>
    <p:sldId id="342" r:id="rId45"/>
    <p:sldId id="343" r:id="rId46"/>
    <p:sldId id="344" r:id="rId47"/>
    <p:sldId id="295" r:id="rId48"/>
    <p:sldId id="345" r:id="rId49"/>
    <p:sldId id="346" r:id="rId50"/>
    <p:sldId id="334" r:id="rId51"/>
    <p:sldId id="357" r:id="rId52"/>
    <p:sldId id="347" r:id="rId53"/>
    <p:sldId id="348" r:id="rId54"/>
    <p:sldId id="337" r:id="rId55"/>
    <p:sldId id="349" r:id="rId56"/>
    <p:sldId id="350" r:id="rId57"/>
    <p:sldId id="351" r:id="rId58"/>
    <p:sldId id="352" r:id="rId59"/>
    <p:sldId id="353" r:id="rId60"/>
    <p:sldId id="354" r:id="rId61"/>
    <p:sldId id="355" r:id="rId62"/>
    <p:sldId id="356" r:id="rId63"/>
    <p:sldId id="358" r:id="rId64"/>
    <p:sldId id="359" r:id="rId65"/>
    <p:sldId id="311" r:id="rId66"/>
    <p:sldId id="258" r:id="rId67"/>
    <p:sldId id="360" r:id="rId68"/>
    <p:sldId id="361" r:id="rId69"/>
    <p:sldId id="362" r:id="rId70"/>
    <p:sldId id="363" r:id="rId71"/>
    <p:sldId id="364" r:id="rId72"/>
    <p:sldId id="365" r:id="rId73"/>
    <p:sldId id="294" r:id="rId74"/>
    <p:sldId id="366" r:id="rId75"/>
    <p:sldId id="367" r:id="rId76"/>
    <p:sldId id="297" r:id="rId77"/>
    <p:sldId id="306" r:id="rId78"/>
    <p:sldId id="307" r:id="rId79"/>
    <p:sldId id="308" r:id="rId80"/>
    <p:sldId id="309" r:id="rId81"/>
    <p:sldId id="310" r:id="rId82"/>
    <p:sldId id="305" r:id="rId83"/>
    <p:sldId id="298" r:id="rId84"/>
    <p:sldId id="300" r:id="rId85"/>
    <p:sldId id="303" r:id="rId86"/>
    <p:sldId id="302" r:id="rId87"/>
    <p:sldId id="304" r:id="rId88"/>
    <p:sldId id="299" r:id="rId89"/>
    <p:sldId id="301" r:id="rId90"/>
    <p:sldId id="368" r:id="rId91"/>
    <p:sldId id="369" r:id="rId92"/>
    <p:sldId id="277" r:id="rId93"/>
    <p:sldId id="286" r:id="rId94"/>
    <p:sldId id="287" r:id="rId95"/>
    <p:sldId id="370" r:id="rId96"/>
    <p:sldId id="371" r:id="rId97"/>
    <p:sldId id="372" r:id="rId98"/>
    <p:sldId id="373" r:id="rId99"/>
    <p:sldId id="374" r:id="rId100"/>
    <p:sldId id="296" r:id="rId101"/>
    <p:sldId id="375" r:id="rId102"/>
    <p:sldId id="376" r:id="rId103"/>
    <p:sldId id="377" r:id="rId104"/>
    <p:sldId id="378" r:id="rId105"/>
    <p:sldId id="379" r:id="rId106"/>
    <p:sldId id="380" r:id="rId107"/>
    <p:sldId id="381" r:id="rId108"/>
    <p:sldId id="382" r:id="rId109"/>
    <p:sldId id="383" r:id="rId110"/>
    <p:sldId id="384" r:id="rId111"/>
    <p:sldId id="385" r:id="rId112"/>
    <p:sldId id="386" r:id="rId113"/>
    <p:sldId id="387" r:id="rId1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B4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01"/>
    <p:restoredTop sz="96327"/>
  </p:normalViewPr>
  <p:slideViewPr>
    <p:cSldViewPr snapToGrid="0">
      <p:cViewPr>
        <p:scale>
          <a:sx n="89" d="100"/>
          <a:sy n="89" d="100"/>
        </p:scale>
        <p:origin x="2512" y="1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B4C55-7BAC-C641-8719-BBC3DFAF438C}" type="datetimeFigureOut">
              <a:rPr kumimoji="1" lang="zh-CN" altLang="en-US" smtClean="0"/>
              <a:t>2022/10/9</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B21986-CCE1-1A47-97C7-35A48E6EEA86}" type="slidenum">
              <a:rPr kumimoji="1" lang="zh-CN" altLang="en-US" smtClean="0"/>
              <a:t>‹#›</a:t>
            </a:fld>
            <a:endParaRPr kumimoji="1" lang="zh-CN" altLang="en-US"/>
          </a:p>
        </p:txBody>
      </p:sp>
    </p:spTree>
    <p:extLst>
      <p:ext uri="{BB962C8B-B14F-4D97-AF65-F5344CB8AC3E}">
        <p14:creationId xmlns:p14="http://schemas.microsoft.com/office/powerpoint/2010/main" val="3979096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在</a:t>
            </a:r>
            <a:r>
              <a:rPr kumimoji="1" lang="en-US" altLang="zh-CN" dirty="0"/>
              <a:t>19</a:t>
            </a:r>
            <a:r>
              <a:rPr kumimoji="1" lang="zh-CN" altLang="en-US" dirty="0"/>
              <a:t>年的时候微信就举办过一次小小程序员创意培训营，我们来看一下其中一位同学的作品。</a:t>
            </a:r>
            <a:endParaRPr kumimoji="1" lang="en-US" altLang="zh-CN" dirty="0"/>
          </a:p>
          <a:p>
            <a:endParaRPr kumimoji="1" lang="en-US" altLang="zh-CN" dirty="0"/>
          </a:p>
          <a:p>
            <a:r>
              <a:rPr kumimoji="1" lang="zh-CN" altLang="en-US" dirty="0"/>
              <a:t>其实这个小程序的交互功能非常的简单直接，但是它体现出来的是孩子们在生活中的体验和思考。</a:t>
            </a:r>
          </a:p>
        </p:txBody>
      </p:sp>
      <p:sp>
        <p:nvSpPr>
          <p:cNvPr id="4" name="灯片编号占位符 3"/>
          <p:cNvSpPr>
            <a:spLocks noGrp="1"/>
          </p:cNvSpPr>
          <p:nvPr>
            <p:ph type="sldNum" sz="quarter" idx="5"/>
          </p:nvPr>
        </p:nvSpPr>
        <p:spPr/>
        <p:txBody>
          <a:bodyPr/>
          <a:lstStyle/>
          <a:p>
            <a:fld id="{7773DE21-68D5-6448-A643-05ACE1F570F7}" type="slidenum">
              <a:rPr kumimoji="1" lang="zh-CN" altLang="en-US" smtClean="0"/>
              <a:t>92</a:t>
            </a:fld>
            <a:endParaRPr kumimoji="1" lang="zh-CN" altLang="en-US"/>
          </a:p>
        </p:txBody>
      </p:sp>
    </p:spTree>
    <p:extLst>
      <p:ext uri="{BB962C8B-B14F-4D97-AF65-F5344CB8AC3E}">
        <p14:creationId xmlns:p14="http://schemas.microsoft.com/office/powerpoint/2010/main" val="3357630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为了让更多的中小学生可以参与到这次比赛中体验到编程和人工智能结合的乐趣，也迎合此次比赛激发青少年科学素养的初衷，我们将适用于微信的编程工具做成面向中小学生的视频课。现在可以通过这次大赛的小程序青少年人工智能编程，跟刚刚报名的是同一个，进入首页下滑，找到编程工具点进入，就可以马上开始学习三个编程工具的入门课程。从工具的入口、下载和工具使用的入门介绍都有非常完整的老师讲解。同时这三个工具本身也是免费开源的，大小朋友都可以随时体验</a:t>
            </a:r>
            <a:endParaRPr kumimoji="1" lang="en-US" altLang="zh-CN" dirty="0"/>
          </a:p>
        </p:txBody>
      </p:sp>
      <p:sp>
        <p:nvSpPr>
          <p:cNvPr id="4" name="灯片编号占位符 3"/>
          <p:cNvSpPr>
            <a:spLocks noGrp="1"/>
          </p:cNvSpPr>
          <p:nvPr>
            <p:ph type="sldNum" sz="quarter" idx="5"/>
          </p:nvPr>
        </p:nvSpPr>
        <p:spPr/>
        <p:txBody>
          <a:bodyPr/>
          <a:lstStyle/>
          <a:p>
            <a:fld id="{3402ED42-E743-4431-AF8B-7B72F460172E}" type="slidenum">
              <a:rPr lang="zh-CN" altLang="en-US" smtClean="0"/>
              <a:t>109</a:t>
            </a:fld>
            <a:endParaRPr lang="zh-CN" altLang="en-US"/>
          </a:p>
        </p:txBody>
      </p:sp>
    </p:spTree>
    <p:extLst>
      <p:ext uri="{BB962C8B-B14F-4D97-AF65-F5344CB8AC3E}">
        <p14:creationId xmlns:p14="http://schemas.microsoft.com/office/powerpoint/2010/main" val="2197464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sz="1600" dirty="0"/>
              <a:t>首先参与比赛，并且成功提交作品且符合要求的参赛队伍会获得北师大颁发的综合实践认证证书，这个是面向所有参赛且提交作品的队伍，证明孩子们有参与到这样一个实践活动中。全国的作品会由专家评委统一评审遴选，优秀的参赛队伍会进入到</a:t>
            </a:r>
            <a:r>
              <a:rPr kumimoji="1" lang="en-US" altLang="zh-CN" sz="1600" dirty="0"/>
              <a:t>11</a:t>
            </a:r>
            <a:r>
              <a:rPr kumimoji="1" lang="zh-CN" altLang="en-US" sz="1600" dirty="0"/>
              <a:t>月举办的全国总决赛。总决赛要求参赛队伍现场展示自己的作品并讲解创作理念和创作过程。总决赛具体举办的地点和形式会依据当时的疫情防控实际情况而定。同时这次大赛我们还邀请了港澳地区以及海外的学校组队参与，在</a:t>
            </a:r>
            <a:r>
              <a:rPr kumimoji="1" lang="en-US" altLang="zh-CN" sz="1600" dirty="0"/>
              <a:t>11</a:t>
            </a:r>
            <a:r>
              <a:rPr kumimoji="1" lang="zh-CN" altLang="en-US" sz="1600" dirty="0"/>
              <a:t>月总决赛这一天，国内外的优秀作品会在现场会师进行交流，期待在总决赛现场见到在做各位。</a:t>
            </a:r>
          </a:p>
        </p:txBody>
      </p:sp>
      <p:sp>
        <p:nvSpPr>
          <p:cNvPr id="4" name="灯片编号占位符 3"/>
          <p:cNvSpPr>
            <a:spLocks noGrp="1"/>
          </p:cNvSpPr>
          <p:nvPr>
            <p:ph type="sldNum" sz="quarter" idx="5"/>
          </p:nvPr>
        </p:nvSpPr>
        <p:spPr/>
        <p:txBody>
          <a:bodyPr/>
          <a:lstStyle/>
          <a:p>
            <a:fld id="{7773DE21-68D5-6448-A643-05ACE1F570F7}" type="slidenum">
              <a:rPr kumimoji="1" lang="zh-CN" altLang="en-US" smtClean="0"/>
              <a:t>110</a:t>
            </a:fld>
            <a:endParaRPr kumimoji="1" lang="zh-CN" altLang="en-US"/>
          </a:p>
        </p:txBody>
      </p:sp>
    </p:spTree>
    <p:extLst>
      <p:ext uri="{BB962C8B-B14F-4D97-AF65-F5344CB8AC3E}">
        <p14:creationId xmlns:p14="http://schemas.microsoft.com/office/powerpoint/2010/main" val="1488065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402ED42-E743-4431-AF8B-7B72F460172E}" type="slidenum">
              <a:rPr lang="zh-CN" altLang="en-US" smtClean="0"/>
              <a:t>113</a:t>
            </a:fld>
            <a:endParaRPr lang="zh-CN" altLang="en-US"/>
          </a:p>
        </p:txBody>
      </p:sp>
    </p:spTree>
    <p:extLst>
      <p:ext uri="{BB962C8B-B14F-4D97-AF65-F5344CB8AC3E}">
        <p14:creationId xmlns:p14="http://schemas.microsoft.com/office/powerpoint/2010/main" val="3045092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DDEE3D-1AA6-0E0A-5AEF-3AE677A5431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059FDD93-3C2B-7D85-5E64-F87F49E69A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6443CCE-EF9B-7CFD-070C-26B42426B2A2}"/>
              </a:ext>
            </a:extLst>
          </p:cNvPr>
          <p:cNvSpPr>
            <a:spLocks noGrp="1"/>
          </p:cNvSpPr>
          <p:nvPr>
            <p:ph type="dt" sz="half" idx="10"/>
          </p:nvPr>
        </p:nvSpPr>
        <p:spPr/>
        <p:txBody>
          <a:bodyPr/>
          <a:lstStyle/>
          <a:p>
            <a:fld id="{F732394D-4A04-464C-A800-E560C96B4C52}" type="datetimeFigureOut">
              <a:rPr kumimoji="1" lang="zh-CN" altLang="en-US" smtClean="0"/>
              <a:t>2022/10/9</a:t>
            </a:fld>
            <a:endParaRPr kumimoji="1" lang="zh-CN" altLang="en-US"/>
          </a:p>
        </p:txBody>
      </p:sp>
      <p:sp>
        <p:nvSpPr>
          <p:cNvPr id="5" name="页脚占位符 4">
            <a:extLst>
              <a:ext uri="{FF2B5EF4-FFF2-40B4-BE49-F238E27FC236}">
                <a16:creationId xmlns:a16="http://schemas.microsoft.com/office/drawing/2014/main" id="{FFB7D846-24DD-877A-8926-B7285D69B4FC}"/>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D312C05-E25D-08AB-B96A-6AF7B6F9AB1B}"/>
              </a:ext>
            </a:extLst>
          </p:cNvPr>
          <p:cNvSpPr>
            <a:spLocks noGrp="1"/>
          </p:cNvSpPr>
          <p:nvPr>
            <p:ph type="sldNum" sz="quarter" idx="12"/>
          </p:nvPr>
        </p:nvSpPr>
        <p:spPr/>
        <p:txBody>
          <a:bodyPr/>
          <a:lstStyle/>
          <a:p>
            <a:fld id="{3BAFE18C-86F8-2945-BF78-9067791CDE88}" type="slidenum">
              <a:rPr kumimoji="1" lang="zh-CN" altLang="en-US" smtClean="0"/>
              <a:t>‹#›</a:t>
            </a:fld>
            <a:endParaRPr kumimoji="1" lang="zh-CN" altLang="en-US"/>
          </a:p>
        </p:txBody>
      </p:sp>
    </p:spTree>
    <p:extLst>
      <p:ext uri="{BB962C8B-B14F-4D97-AF65-F5344CB8AC3E}">
        <p14:creationId xmlns:p14="http://schemas.microsoft.com/office/powerpoint/2010/main" val="2811848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CF87A1-A446-37E7-D383-F52BBFB86E2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7067784B-8665-4C6E-8E8E-F3BBD0FF96E8}"/>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0F07E774-F4DD-B8B7-5955-D43F5A6D484E}"/>
              </a:ext>
            </a:extLst>
          </p:cNvPr>
          <p:cNvSpPr>
            <a:spLocks noGrp="1"/>
          </p:cNvSpPr>
          <p:nvPr>
            <p:ph type="dt" sz="half" idx="10"/>
          </p:nvPr>
        </p:nvSpPr>
        <p:spPr/>
        <p:txBody>
          <a:bodyPr/>
          <a:lstStyle/>
          <a:p>
            <a:fld id="{F732394D-4A04-464C-A800-E560C96B4C52}" type="datetimeFigureOut">
              <a:rPr kumimoji="1" lang="zh-CN" altLang="en-US" smtClean="0"/>
              <a:t>2022/10/9</a:t>
            </a:fld>
            <a:endParaRPr kumimoji="1" lang="zh-CN" altLang="en-US"/>
          </a:p>
        </p:txBody>
      </p:sp>
      <p:sp>
        <p:nvSpPr>
          <p:cNvPr id="5" name="页脚占位符 4">
            <a:extLst>
              <a:ext uri="{FF2B5EF4-FFF2-40B4-BE49-F238E27FC236}">
                <a16:creationId xmlns:a16="http://schemas.microsoft.com/office/drawing/2014/main" id="{C74E7E9C-ABC5-6903-C590-C6458C9AA164}"/>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620CD3F5-0309-F833-70D3-9283F56E8B8D}"/>
              </a:ext>
            </a:extLst>
          </p:cNvPr>
          <p:cNvSpPr>
            <a:spLocks noGrp="1"/>
          </p:cNvSpPr>
          <p:nvPr>
            <p:ph type="sldNum" sz="quarter" idx="12"/>
          </p:nvPr>
        </p:nvSpPr>
        <p:spPr/>
        <p:txBody>
          <a:bodyPr/>
          <a:lstStyle/>
          <a:p>
            <a:fld id="{3BAFE18C-86F8-2945-BF78-9067791CDE88}" type="slidenum">
              <a:rPr kumimoji="1" lang="zh-CN" altLang="en-US" smtClean="0"/>
              <a:t>‹#›</a:t>
            </a:fld>
            <a:endParaRPr kumimoji="1" lang="zh-CN" altLang="en-US"/>
          </a:p>
        </p:txBody>
      </p:sp>
    </p:spTree>
    <p:extLst>
      <p:ext uri="{BB962C8B-B14F-4D97-AF65-F5344CB8AC3E}">
        <p14:creationId xmlns:p14="http://schemas.microsoft.com/office/powerpoint/2010/main" val="97645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5867AE-8819-3EA2-A1AF-9FC058AE81D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7AD1F148-554C-1507-081A-F05152C6CE13}"/>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05D3CDA-912B-5F7D-94BF-C41F48B28AC9}"/>
              </a:ext>
            </a:extLst>
          </p:cNvPr>
          <p:cNvSpPr>
            <a:spLocks noGrp="1"/>
          </p:cNvSpPr>
          <p:nvPr>
            <p:ph type="dt" sz="half" idx="10"/>
          </p:nvPr>
        </p:nvSpPr>
        <p:spPr/>
        <p:txBody>
          <a:bodyPr/>
          <a:lstStyle/>
          <a:p>
            <a:fld id="{F732394D-4A04-464C-A800-E560C96B4C52}" type="datetimeFigureOut">
              <a:rPr kumimoji="1" lang="zh-CN" altLang="en-US" smtClean="0"/>
              <a:t>2022/10/9</a:t>
            </a:fld>
            <a:endParaRPr kumimoji="1" lang="zh-CN" altLang="en-US"/>
          </a:p>
        </p:txBody>
      </p:sp>
      <p:sp>
        <p:nvSpPr>
          <p:cNvPr id="5" name="页脚占位符 4">
            <a:extLst>
              <a:ext uri="{FF2B5EF4-FFF2-40B4-BE49-F238E27FC236}">
                <a16:creationId xmlns:a16="http://schemas.microsoft.com/office/drawing/2014/main" id="{1BE965AC-1DEB-57A0-02BB-A971ED0DCFF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9D1AE86-0FD7-70AB-E07D-9C2FF1A8639A}"/>
              </a:ext>
            </a:extLst>
          </p:cNvPr>
          <p:cNvSpPr>
            <a:spLocks noGrp="1"/>
          </p:cNvSpPr>
          <p:nvPr>
            <p:ph type="sldNum" sz="quarter" idx="12"/>
          </p:nvPr>
        </p:nvSpPr>
        <p:spPr/>
        <p:txBody>
          <a:bodyPr/>
          <a:lstStyle/>
          <a:p>
            <a:fld id="{3BAFE18C-86F8-2945-BF78-9067791CDE88}" type="slidenum">
              <a:rPr kumimoji="1" lang="zh-CN" altLang="en-US" smtClean="0"/>
              <a:t>‹#›</a:t>
            </a:fld>
            <a:endParaRPr kumimoji="1" lang="zh-CN" altLang="en-US"/>
          </a:p>
        </p:txBody>
      </p:sp>
    </p:spTree>
    <p:extLst>
      <p:ext uri="{BB962C8B-B14F-4D97-AF65-F5344CB8AC3E}">
        <p14:creationId xmlns:p14="http://schemas.microsoft.com/office/powerpoint/2010/main" val="2987816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AF690C-ABF5-38B1-F17C-656BD5ADA108}"/>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C4C107D9-3DB5-81F6-4127-055F9F57362C}"/>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FCB46B6-6B1B-648D-EDE8-C0D44B581940}"/>
              </a:ext>
            </a:extLst>
          </p:cNvPr>
          <p:cNvSpPr>
            <a:spLocks noGrp="1"/>
          </p:cNvSpPr>
          <p:nvPr>
            <p:ph type="dt" sz="half" idx="10"/>
          </p:nvPr>
        </p:nvSpPr>
        <p:spPr/>
        <p:txBody>
          <a:bodyPr/>
          <a:lstStyle/>
          <a:p>
            <a:fld id="{F732394D-4A04-464C-A800-E560C96B4C52}" type="datetimeFigureOut">
              <a:rPr kumimoji="1" lang="zh-CN" altLang="en-US" smtClean="0"/>
              <a:t>2022/10/9</a:t>
            </a:fld>
            <a:endParaRPr kumimoji="1" lang="zh-CN" altLang="en-US"/>
          </a:p>
        </p:txBody>
      </p:sp>
      <p:sp>
        <p:nvSpPr>
          <p:cNvPr id="5" name="页脚占位符 4">
            <a:extLst>
              <a:ext uri="{FF2B5EF4-FFF2-40B4-BE49-F238E27FC236}">
                <a16:creationId xmlns:a16="http://schemas.microsoft.com/office/drawing/2014/main" id="{72C2A834-BCDD-018C-028A-D4631B8A50EC}"/>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3FABA39-D6E4-23A2-2E0F-F7EFE1DF859A}"/>
              </a:ext>
            </a:extLst>
          </p:cNvPr>
          <p:cNvSpPr>
            <a:spLocks noGrp="1"/>
          </p:cNvSpPr>
          <p:nvPr>
            <p:ph type="sldNum" sz="quarter" idx="12"/>
          </p:nvPr>
        </p:nvSpPr>
        <p:spPr/>
        <p:txBody>
          <a:bodyPr/>
          <a:lstStyle/>
          <a:p>
            <a:fld id="{3BAFE18C-86F8-2945-BF78-9067791CDE88}" type="slidenum">
              <a:rPr kumimoji="1" lang="zh-CN" altLang="en-US" smtClean="0"/>
              <a:t>‹#›</a:t>
            </a:fld>
            <a:endParaRPr kumimoji="1" lang="zh-CN" altLang="en-US"/>
          </a:p>
        </p:txBody>
      </p:sp>
    </p:spTree>
    <p:extLst>
      <p:ext uri="{BB962C8B-B14F-4D97-AF65-F5344CB8AC3E}">
        <p14:creationId xmlns:p14="http://schemas.microsoft.com/office/powerpoint/2010/main" val="117973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1658B9-C15B-5EA8-1A14-19501F6CB6DE}"/>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8BB3CE32-D9E6-A75B-D7FE-990735D175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CD651A69-02B8-6625-C87E-5E706CA160E3}"/>
              </a:ext>
            </a:extLst>
          </p:cNvPr>
          <p:cNvSpPr>
            <a:spLocks noGrp="1"/>
          </p:cNvSpPr>
          <p:nvPr>
            <p:ph type="dt" sz="half" idx="10"/>
          </p:nvPr>
        </p:nvSpPr>
        <p:spPr/>
        <p:txBody>
          <a:bodyPr/>
          <a:lstStyle/>
          <a:p>
            <a:fld id="{F732394D-4A04-464C-A800-E560C96B4C52}" type="datetimeFigureOut">
              <a:rPr kumimoji="1" lang="zh-CN" altLang="en-US" smtClean="0"/>
              <a:t>2022/10/9</a:t>
            </a:fld>
            <a:endParaRPr kumimoji="1" lang="zh-CN" altLang="en-US"/>
          </a:p>
        </p:txBody>
      </p:sp>
      <p:sp>
        <p:nvSpPr>
          <p:cNvPr id="5" name="页脚占位符 4">
            <a:extLst>
              <a:ext uri="{FF2B5EF4-FFF2-40B4-BE49-F238E27FC236}">
                <a16:creationId xmlns:a16="http://schemas.microsoft.com/office/drawing/2014/main" id="{0C2194DC-F0A2-B3A2-3992-EA26A6748C29}"/>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9F14037-7CE9-302B-18DB-4596AFF8BF27}"/>
              </a:ext>
            </a:extLst>
          </p:cNvPr>
          <p:cNvSpPr>
            <a:spLocks noGrp="1"/>
          </p:cNvSpPr>
          <p:nvPr>
            <p:ph type="sldNum" sz="quarter" idx="12"/>
          </p:nvPr>
        </p:nvSpPr>
        <p:spPr/>
        <p:txBody>
          <a:bodyPr/>
          <a:lstStyle/>
          <a:p>
            <a:fld id="{3BAFE18C-86F8-2945-BF78-9067791CDE88}" type="slidenum">
              <a:rPr kumimoji="1" lang="zh-CN" altLang="en-US" smtClean="0"/>
              <a:t>‹#›</a:t>
            </a:fld>
            <a:endParaRPr kumimoji="1" lang="zh-CN" altLang="en-US"/>
          </a:p>
        </p:txBody>
      </p:sp>
    </p:spTree>
    <p:extLst>
      <p:ext uri="{BB962C8B-B14F-4D97-AF65-F5344CB8AC3E}">
        <p14:creationId xmlns:p14="http://schemas.microsoft.com/office/powerpoint/2010/main" val="2017343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3C06D8-D1AC-DAC7-4248-5E01191341C7}"/>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91B828A4-03C5-B5A3-A74A-6FEB1E3B24A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FD71891-1136-8A00-30A9-322909F98693}"/>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6ED12F1E-66B7-2A74-8E9F-DDE1FF5242D0}"/>
              </a:ext>
            </a:extLst>
          </p:cNvPr>
          <p:cNvSpPr>
            <a:spLocks noGrp="1"/>
          </p:cNvSpPr>
          <p:nvPr>
            <p:ph type="dt" sz="half" idx="10"/>
          </p:nvPr>
        </p:nvSpPr>
        <p:spPr/>
        <p:txBody>
          <a:bodyPr/>
          <a:lstStyle/>
          <a:p>
            <a:fld id="{F732394D-4A04-464C-A800-E560C96B4C52}" type="datetimeFigureOut">
              <a:rPr kumimoji="1" lang="zh-CN" altLang="en-US" smtClean="0"/>
              <a:t>2022/10/9</a:t>
            </a:fld>
            <a:endParaRPr kumimoji="1" lang="zh-CN" altLang="en-US"/>
          </a:p>
        </p:txBody>
      </p:sp>
      <p:sp>
        <p:nvSpPr>
          <p:cNvPr id="6" name="页脚占位符 5">
            <a:extLst>
              <a:ext uri="{FF2B5EF4-FFF2-40B4-BE49-F238E27FC236}">
                <a16:creationId xmlns:a16="http://schemas.microsoft.com/office/drawing/2014/main" id="{21AA6338-0530-0B83-A715-EBC166AF2470}"/>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56AD7338-9888-276D-FE24-741BF0805294}"/>
              </a:ext>
            </a:extLst>
          </p:cNvPr>
          <p:cNvSpPr>
            <a:spLocks noGrp="1"/>
          </p:cNvSpPr>
          <p:nvPr>
            <p:ph type="sldNum" sz="quarter" idx="12"/>
          </p:nvPr>
        </p:nvSpPr>
        <p:spPr/>
        <p:txBody>
          <a:bodyPr/>
          <a:lstStyle/>
          <a:p>
            <a:fld id="{3BAFE18C-86F8-2945-BF78-9067791CDE88}" type="slidenum">
              <a:rPr kumimoji="1" lang="zh-CN" altLang="en-US" smtClean="0"/>
              <a:t>‹#›</a:t>
            </a:fld>
            <a:endParaRPr kumimoji="1" lang="zh-CN" altLang="en-US"/>
          </a:p>
        </p:txBody>
      </p:sp>
    </p:spTree>
    <p:extLst>
      <p:ext uri="{BB962C8B-B14F-4D97-AF65-F5344CB8AC3E}">
        <p14:creationId xmlns:p14="http://schemas.microsoft.com/office/powerpoint/2010/main" val="708392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243460-F7A4-B779-3F5F-67F1C0E02939}"/>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E441ADCE-A075-6340-8C4E-AC17267DFE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CD22AB31-7290-795D-3FF2-9CEB8A96D733}"/>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BE026AC8-F2EA-C644-63A5-DD7B9F67B9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53336557-DB02-3FAB-A402-C8E4880B7CC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AC258C3D-2F66-2F5A-6F25-86EAAC634272}"/>
              </a:ext>
            </a:extLst>
          </p:cNvPr>
          <p:cNvSpPr>
            <a:spLocks noGrp="1"/>
          </p:cNvSpPr>
          <p:nvPr>
            <p:ph type="dt" sz="half" idx="10"/>
          </p:nvPr>
        </p:nvSpPr>
        <p:spPr/>
        <p:txBody>
          <a:bodyPr/>
          <a:lstStyle/>
          <a:p>
            <a:fld id="{F732394D-4A04-464C-A800-E560C96B4C52}" type="datetimeFigureOut">
              <a:rPr kumimoji="1" lang="zh-CN" altLang="en-US" smtClean="0"/>
              <a:t>2022/10/9</a:t>
            </a:fld>
            <a:endParaRPr kumimoji="1" lang="zh-CN" altLang="en-US"/>
          </a:p>
        </p:txBody>
      </p:sp>
      <p:sp>
        <p:nvSpPr>
          <p:cNvPr id="8" name="页脚占位符 7">
            <a:extLst>
              <a:ext uri="{FF2B5EF4-FFF2-40B4-BE49-F238E27FC236}">
                <a16:creationId xmlns:a16="http://schemas.microsoft.com/office/drawing/2014/main" id="{BE9539B4-566E-3A0D-0ABE-BEC0756A0BA0}"/>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550E64E5-ADDE-EBF7-8E2D-0A4F2E6A6E40}"/>
              </a:ext>
            </a:extLst>
          </p:cNvPr>
          <p:cNvSpPr>
            <a:spLocks noGrp="1"/>
          </p:cNvSpPr>
          <p:nvPr>
            <p:ph type="sldNum" sz="quarter" idx="12"/>
          </p:nvPr>
        </p:nvSpPr>
        <p:spPr/>
        <p:txBody>
          <a:bodyPr/>
          <a:lstStyle/>
          <a:p>
            <a:fld id="{3BAFE18C-86F8-2945-BF78-9067791CDE88}" type="slidenum">
              <a:rPr kumimoji="1" lang="zh-CN" altLang="en-US" smtClean="0"/>
              <a:t>‹#›</a:t>
            </a:fld>
            <a:endParaRPr kumimoji="1" lang="zh-CN" altLang="en-US"/>
          </a:p>
        </p:txBody>
      </p:sp>
    </p:spTree>
    <p:extLst>
      <p:ext uri="{BB962C8B-B14F-4D97-AF65-F5344CB8AC3E}">
        <p14:creationId xmlns:p14="http://schemas.microsoft.com/office/powerpoint/2010/main" val="4155299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C3033D-72DA-C38A-0FA3-50E90C0C8BAE}"/>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83971D5-2134-6EE1-1F6B-F0B3977281B9}"/>
              </a:ext>
            </a:extLst>
          </p:cNvPr>
          <p:cNvSpPr>
            <a:spLocks noGrp="1"/>
          </p:cNvSpPr>
          <p:nvPr>
            <p:ph type="dt" sz="half" idx="10"/>
          </p:nvPr>
        </p:nvSpPr>
        <p:spPr/>
        <p:txBody>
          <a:bodyPr/>
          <a:lstStyle/>
          <a:p>
            <a:fld id="{F732394D-4A04-464C-A800-E560C96B4C52}" type="datetimeFigureOut">
              <a:rPr kumimoji="1" lang="zh-CN" altLang="en-US" smtClean="0"/>
              <a:t>2022/10/9</a:t>
            </a:fld>
            <a:endParaRPr kumimoji="1" lang="zh-CN" altLang="en-US"/>
          </a:p>
        </p:txBody>
      </p:sp>
      <p:sp>
        <p:nvSpPr>
          <p:cNvPr id="4" name="页脚占位符 3">
            <a:extLst>
              <a:ext uri="{FF2B5EF4-FFF2-40B4-BE49-F238E27FC236}">
                <a16:creationId xmlns:a16="http://schemas.microsoft.com/office/drawing/2014/main" id="{7A1D36F3-7094-5935-EEEE-490D0A260C0B}"/>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C5FDC7F7-047A-5A52-72FD-84954948C609}"/>
              </a:ext>
            </a:extLst>
          </p:cNvPr>
          <p:cNvSpPr>
            <a:spLocks noGrp="1"/>
          </p:cNvSpPr>
          <p:nvPr>
            <p:ph type="sldNum" sz="quarter" idx="12"/>
          </p:nvPr>
        </p:nvSpPr>
        <p:spPr/>
        <p:txBody>
          <a:bodyPr/>
          <a:lstStyle/>
          <a:p>
            <a:fld id="{3BAFE18C-86F8-2945-BF78-9067791CDE88}" type="slidenum">
              <a:rPr kumimoji="1" lang="zh-CN" altLang="en-US" smtClean="0"/>
              <a:t>‹#›</a:t>
            </a:fld>
            <a:endParaRPr kumimoji="1" lang="zh-CN" altLang="en-US"/>
          </a:p>
        </p:txBody>
      </p:sp>
    </p:spTree>
    <p:extLst>
      <p:ext uri="{BB962C8B-B14F-4D97-AF65-F5344CB8AC3E}">
        <p14:creationId xmlns:p14="http://schemas.microsoft.com/office/powerpoint/2010/main" val="545864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E7E19C7-DA9B-66E4-C041-20EA4CC0FCFF}"/>
              </a:ext>
            </a:extLst>
          </p:cNvPr>
          <p:cNvSpPr>
            <a:spLocks noGrp="1"/>
          </p:cNvSpPr>
          <p:nvPr>
            <p:ph type="dt" sz="half" idx="10"/>
          </p:nvPr>
        </p:nvSpPr>
        <p:spPr/>
        <p:txBody>
          <a:bodyPr/>
          <a:lstStyle/>
          <a:p>
            <a:fld id="{F732394D-4A04-464C-A800-E560C96B4C52}" type="datetimeFigureOut">
              <a:rPr kumimoji="1" lang="zh-CN" altLang="en-US" smtClean="0"/>
              <a:t>2022/10/9</a:t>
            </a:fld>
            <a:endParaRPr kumimoji="1" lang="zh-CN" altLang="en-US"/>
          </a:p>
        </p:txBody>
      </p:sp>
      <p:sp>
        <p:nvSpPr>
          <p:cNvPr id="3" name="页脚占位符 2">
            <a:extLst>
              <a:ext uri="{FF2B5EF4-FFF2-40B4-BE49-F238E27FC236}">
                <a16:creationId xmlns:a16="http://schemas.microsoft.com/office/drawing/2014/main" id="{C0CAD0EC-2288-F74A-9727-0DA2D71495F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F9E9DDCE-2C9D-F931-B1CC-AA2540C53BA1}"/>
              </a:ext>
            </a:extLst>
          </p:cNvPr>
          <p:cNvSpPr>
            <a:spLocks noGrp="1"/>
          </p:cNvSpPr>
          <p:nvPr>
            <p:ph type="sldNum" sz="quarter" idx="12"/>
          </p:nvPr>
        </p:nvSpPr>
        <p:spPr/>
        <p:txBody>
          <a:bodyPr/>
          <a:lstStyle/>
          <a:p>
            <a:fld id="{3BAFE18C-86F8-2945-BF78-9067791CDE88}" type="slidenum">
              <a:rPr kumimoji="1" lang="zh-CN" altLang="en-US" smtClean="0"/>
              <a:t>‹#›</a:t>
            </a:fld>
            <a:endParaRPr kumimoji="1" lang="zh-CN" altLang="en-US"/>
          </a:p>
        </p:txBody>
      </p:sp>
    </p:spTree>
    <p:extLst>
      <p:ext uri="{BB962C8B-B14F-4D97-AF65-F5344CB8AC3E}">
        <p14:creationId xmlns:p14="http://schemas.microsoft.com/office/powerpoint/2010/main" val="2060578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B096E7-5376-BCE4-DF11-C59F54D43473}"/>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53A4D373-D81E-2D34-7E9B-0640C5A8AC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6EEE5CA2-E195-F61E-E71C-8E2A3C6D5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050E5933-0C5C-D4F9-A9A7-080B5B18AC7C}"/>
              </a:ext>
            </a:extLst>
          </p:cNvPr>
          <p:cNvSpPr>
            <a:spLocks noGrp="1"/>
          </p:cNvSpPr>
          <p:nvPr>
            <p:ph type="dt" sz="half" idx="10"/>
          </p:nvPr>
        </p:nvSpPr>
        <p:spPr/>
        <p:txBody>
          <a:bodyPr/>
          <a:lstStyle/>
          <a:p>
            <a:fld id="{F732394D-4A04-464C-A800-E560C96B4C52}" type="datetimeFigureOut">
              <a:rPr kumimoji="1" lang="zh-CN" altLang="en-US" smtClean="0"/>
              <a:t>2022/10/9</a:t>
            </a:fld>
            <a:endParaRPr kumimoji="1" lang="zh-CN" altLang="en-US"/>
          </a:p>
        </p:txBody>
      </p:sp>
      <p:sp>
        <p:nvSpPr>
          <p:cNvPr id="6" name="页脚占位符 5">
            <a:extLst>
              <a:ext uri="{FF2B5EF4-FFF2-40B4-BE49-F238E27FC236}">
                <a16:creationId xmlns:a16="http://schemas.microsoft.com/office/drawing/2014/main" id="{664EEC5D-D726-34A6-03B3-3D28CDC08E8D}"/>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F138429B-2E41-A4B7-3391-8252241A9DD3}"/>
              </a:ext>
            </a:extLst>
          </p:cNvPr>
          <p:cNvSpPr>
            <a:spLocks noGrp="1"/>
          </p:cNvSpPr>
          <p:nvPr>
            <p:ph type="sldNum" sz="quarter" idx="12"/>
          </p:nvPr>
        </p:nvSpPr>
        <p:spPr/>
        <p:txBody>
          <a:bodyPr/>
          <a:lstStyle/>
          <a:p>
            <a:fld id="{3BAFE18C-86F8-2945-BF78-9067791CDE88}" type="slidenum">
              <a:rPr kumimoji="1" lang="zh-CN" altLang="en-US" smtClean="0"/>
              <a:t>‹#›</a:t>
            </a:fld>
            <a:endParaRPr kumimoji="1" lang="zh-CN" altLang="en-US"/>
          </a:p>
        </p:txBody>
      </p:sp>
    </p:spTree>
    <p:extLst>
      <p:ext uri="{BB962C8B-B14F-4D97-AF65-F5344CB8AC3E}">
        <p14:creationId xmlns:p14="http://schemas.microsoft.com/office/powerpoint/2010/main" val="2228697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D2626-7957-7FB8-E09E-AD43F915496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779C6B7-748D-88C9-B2B5-8FA916C14D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7E82431B-C6FC-868C-4201-7A3C3059D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0DDEE01E-0149-B58D-CAD4-11BE9822BD94}"/>
              </a:ext>
            </a:extLst>
          </p:cNvPr>
          <p:cNvSpPr>
            <a:spLocks noGrp="1"/>
          </p:cNvSpPr>
          <p:nvPr>
            <p:ph type="dt" sz="half" idx="10"/>
          </p:nvPr>
        </p:nvSpPr>
        <p:spPr/>
        <p:txBody>
          <a:bodyPr/>
          <a:lstStyle/>
          <a:p>
            <a:fld id="{F732394D-4A04-464C-A800-E560C96B4C52}" type="datetimeFigureOut">
              <a:rPr kumimoji="1" lang="zh-CN" altLang="en-US" smtClean="0"/>
              <a:t>2022/10/9</a:t>
            </a:fld>
            <a:endParaRPr kumimoji="1" lang="zh-CN" altLang="en-US"/>
          </a:p>
        </p:txBody>
      </p:sp>
      <p:sp>
        <p:nvSpPr>
          <p:cNvPr id="6" name="页脚占位符 5">
            <a:extLst>
              <a:ext uri="{FF2B5EF4-FFF2-40B4-BE49-F238E27FC236}">
                <a16:creationId xmlns:a16="http://schemas.microsoft.com/office/drawing/2014/main" id="{9ABCCB97-4E93-01A3-D35C-E32DD34E9544}"/>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81965DEE-81EC-A5E5-FD77-A464F2072043}"/>
              </a:ext>
            </a:extLst>
          </p:cNvPr>
          <p:cNvSpPr>
            <a:spLocks noGrp="1"/>
          </p:cNvSpPr>
          <p:nvPr>
            <p:ph type="sldNum" sz="quarter" idx="12"/>
          </p:nvPr>
        </p:nvSpPr>
        <p:spPr/>
        <p:txBody>
          <a:bodyPr/>
          <a:lstStyle/>
          <a:p>
            <a:fld id="{3BAFE18C-86F8-2945-BF78-9067791CDE88}" type="slidenum">
              <a:rPr kumimoji="1" lang="zh-CN" altLang="en-US" smtClean="0"/>
              <a:t>‹#›</a:t>
            </a:fld>
            <a:endParaRPr kumimoji="1" lang="zh-CN" altLang="en-US"/>
          </a:p>
        </p:txBody>
      </p:sp>
    </p:spTree>
    <p:extLst>
      <p:ext uri="{BB962C8B-B14F-4D97-AF65-F5344CB8AC3E}">
        <p14:creationId xmlns:p14="http://schemas.microsoft.com/office/powerpoint/2010/main" val="1170980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FC93FA-53FD-DBEA-DAA2-462F0B998A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B6C5E032-B92C-52FD-8C18-2529960CA5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B7A128C-BE93-1A85-4D0E-8218FC5FC4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2394D-4A04-464C-A800-E560C96B4C52}" type="datetimeFigureOut">
              <a:rPr kumimoji="1" lang="zh-CN" altLang="en-US" smtClean="0"/>
              <a:t>2022/10/9</a:t>
            </a:fld>
            <a:endParaRPr kumimoji="1" lang="zh-CN" altLang="en-US"/>
          </a:p>
        </p:txBody>
      </p:sp>
      <p:sp>
        <p:nvSpPr>
          <p:cNvPr id="5" name="页脚占位符 4">
            <a:extLst>
              <a:ext uri="{FF2B5EF4-FFF2-40B4-BE49-F238E27FC236}">
                <a16:creationId xmlns:a16="http://schemas.microsoft.com/office/drawing/2014/main" id="{69109C21-28E9-FB89-E9C5-50C22B3B5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D3BD6FCB-4615-BE7B-CF16-D081D0C2B9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AFE18C-86F8-2945-BF78-9067791CDE88}" type="slidenum">
              <a:rPr kumimoji="1" lang="zh-CN" altLang="en-US" smtClean="0"/>
              <a:t>‹#›</a:t>
            </a:fld>
            <a:endParaRPr kumimoji="1" lang="zh-CN" altLang="en-US"/>
          </a:p>
        </p:txBody>
      </p:sp>
    </p:spTree>
    <p:extLst>
      <p:ext uri="{BB962C8B-B14F-4D97-AF65-F5344CB8AC3E}">
        <p14:creationId xmlns:p14="http://schemas.microsoft.com/office/powerpoint/2010/main" val="3999394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0.png"/><Relationship Id="rId5" Type="http://schemas.openxmlformats.org/officeDocument/2006/relationships/image" Target="../media/image82.png"/><Relationship Id="rId4" Type="http://schemas.openxmlformats.org/officeDocument/2006/relationships/image" Target="../media/image81.jpg"/></Relationships>
</file>

<file path=ppt/slides/_rels/slide10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1.xml"/><Relationship Id="rId4" Type="http://schemas.openxmlformats.org/officeDocument/2006/relationships/image" Target="../media/image86.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1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jpeg"/><Relationship Id="rId9"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hyperlink" Target="https://mp.weixin.qq.com/" TargetMode="Externa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developers.weixin.qq.com/miniprogram/dev/framework/" TargetMode="External"/><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developers.weixin.qq.com/community/business" TargetMode="External"/><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48.jpg"/></Relationships>
</file>

<file path=ppt/slides/_rels/slide62.xml.rels><?xml version="1.0" encoding="UTF-8" standalone="yes"?>
<Relationships xmlns="http://schemas.openxmlformats.org/package/2006/relationships"><Relationship Id="rId3" Type="http://schemas.openxmlformats.org/officeDocument/2006/relationships/hyperlink" Target="https://developers.weixin.qq.com/community/develop/mixflow" TargetMode="External"/><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developers.weixin.qq.com/community/develop/mixflow" TargetMode="External"/><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35.png"/></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89.xml.rels><?xml version="1.0" encoding="UTF-8" standalone="yes"?>
<Relationships xmlns="http://schemas.openxmlformats.org/package/2006/relationships"><Relationship Id="rId2" Type="http://schemas.openxmlformats.org/officeDocument/2006/relationships/hyperlink" Target="https://developers.weixin.qq.com/community/minihome/doc/0000a680588d3891fa2ec250c51401"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8.png"/><Relationship Id="rId4" Type="http://schemas.openxmlformats.org/officeDocument/2006/relationships/notesSlide" Target="../notesSlides/notesSlide1.xml"/></Relationships>
</file>

<file path=ppt/slides/_rels/slide9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69.png"/><Relationship Id="rId4" Type="http://schemas.openxmlformats.org/officeDocument/2006/relationships/image" Target="../media/image70.png"/></Relationships>
</file>

<file path=ppt/slides/_rels/slide9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xml"/><Relationship Id="rId4" Type="http://schemas.openxmlformats.org/officeDocument/2006/relationships/image" Target="../media/image74.jpg"/></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xml"/><Relationship Id="rId4" Type="http://schemas.openxmlformats.org/officeDocument/2006/relationships/image" Target="../media/image78.jpg"/></Relationships>
</file>

<file path=ppt/slides/_rels/slide9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xml"/><Relationship Id="rId5" Type="http://schemas.openxmlformats.org/officeDocument/2006/relationships/image" Target="../media/image79.jpg"/><Relationship Id="rId4" Type="http://schemas.openxmlformats.org/officeDocument/2006/relationships/image" Target="../media/image7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B458"/>
        </a:solidFill>
        <a:effectLst/>
      </p:bgPr>
    </p:bg>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9A19275A-7905-5A52-8827-5568A7C5D743}"/>
              </a:ext>
            </a:extLst>
          </p:cNvPr>
          <p:cNvGrpSpPr/>
          <p:nvPr/>
        </p:nvGrpSpPr>
        <p:grpSpPr>
          <a:xfrm flipV="1">
            <a:off x="0" y="5909733"/>
            <a:ext cx="13749868" cy="1219200"/>
            <a:chOff x="0" y="-491067"/>
            <a:chExt cx="13749868" cy="1219200"/>
          </a:xfrm>
        </p:grpSpPr>
        <p:sp>
          <p:nvSpPr>
            <p:cNvPr id="7" name="文档 6">
              <a:extLst>
                <a:ext uri="{FF2B5EF4-FFF2-40B4-BE49-F238E27FC236}">
                  <a16:creationId xmlns:a16="http://schemas.microsoft.com/office/drawing/2014/main" id="{4E828F4F-AD66-CA2A-3708-79D611AC1F3A}"/>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档 7">
              <a:extLst>
                <a:ext uri="{FF2B5EF4-FFF2-40B4-BE49-F238E27FC236}">
                  <a16:creationId xmlns:a16="http://schemas.microsoft.com/office/drawing/2014/main" id="{3DBFBB58-9D78-8FE8-90C8-8E7636B936FC}"/>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档 8">
              <a:extLst>
                <a:ext uri="{FF2B5EF4-FFF2-40B4-BE49-F238E27FC236}">
                  <a16:creationId xmlns:a16="http://schemas.microsoft.com/office/drawing/2014/main" id="{17F15255-A6BC-F615-FF50-C9F3500D7212}"/>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档 9">
              <a:extLst>
                <a:ext uri="{FF2B5EF4-FFF2-40B4-BE49-F238E27FC236}">
                  <a16:creationId xmlns:a16="http://schemas.microsoft.com/office/drawing/2014/main" id="{CAB3B64D-8403-013E-84E6-2C5778D0C0CD}"/>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 name="标题 1">
            <a:extLst>
              <a:ext uri="{FF2B5EF4-FFF2-40B4-BE49-F238E27FC236}">
                <a16:creationId xmlns:a16="http://schemas.microsoft.com/office/drawing/2014/main" id="{7705D156-A406-9659-60D0-3C01C1214204}"/>
              </a:ext>
            </a:extLst>
          </p:cNvPr>
          <p:cNvSpPr>
            <a:spLocks noGrp="1"/>
          </p:cNvSpPr>
          <p:nvPr>
            <p:ph type="ctrTitle"/>
          </p:nvPr>
        </p:nvSpPr>
        <p:spPr>
          <a:xfrm>
            <a:off x="750454" y="1845863"/>
            <a:ext cx="10922433" cy="1583137"/>
          </a:xfrm>
        </p:spPr>
        <p:txBody>
          <a:bodyPr>
            <a:noAutofit/>
          </a:bodyPr>
          <a:lstStyle/>
          <a:p>
            <a:pPr algn="l">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认识微信小程序</a:t>
            </a:r>
          </a:p>
        </p:txBody>
      </p:sp>
      <p:sp>
        <p:nvSpPr>
          <p:cNvPr id="12" name="标题 1">
            <a:extLst>
              <a:ext uri="{FF2B5EF4-FFF2-40B4-BE49-F238E27FC236}">
                <a16:creationId xmlns:a16="http://schemas.microsoft.com/office/drawing/2014/main" id="{218EBAC7-E0A3-BEBB-F611-43EA404E941D}"/>
              </a:ext>
            </a:extLst>
          </p:cNvPr>
          <p:cNvSpPr txBox="1">
            <a:spLocks/>
          </p:cNvSpPr>
          <p:nvPr/>
        </p:nvSpPr>
        <p:spPr>
          <a:xfrm>
            <a:off x="750455" y="2728356"/>
            <a:ext cx="9144000" cy="15831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kumimoji="1" lang="en-US" altLang="zh-CN" sz="2400" dirty="0">
                <a:solidFill>
                  <a:schemeClr val="bg1"/>
                </a:solidFill>
                <a:latin typeface="TencentSans W3" panose="020C04030202040F0204" pitchFamily="34" charset="-122"/>
                <a:ea typeface="TencentSans W3" panose="020C04030202040F0204" pitchFamily="34" charset="-122"/>
              </a:rPr>
              <a:t>2022.10.09</a:t>
            </a:r>
            <a:endParaRPr kumimoji="1" lang="zh-CN" altLang="en-US" sz="2400" dirty="0">
              <a:solidFill>
                <a:schemeClr val="bg1"/>
              </a:solidFill>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2038538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7426C351-2472-E103-4358-16113A60EAA2}"/>
              </a:ext>
            </a:extLst>
          </p:cNvPr>
          <p:cNvSpPr>
            <a:spLocks noGrp="1"/>
          </p:cNvSpPr>
          <p:nvPr>
            <p:ph type="ctrTitle"/>
          </p:nvPr>
        </p:nvSpPr>
        <p:spPr>
          <a:xfrm>
            <a:off x="1115878" y="-392335"/>
            <a:ext cx="9960244" cy="3619406"/>
          </a:xfrm>
        </p:spPr>
        <p:txBody>
          <a:bodyPr>
            <a:noAutofit/>
          </a:bodyPr>
          <a:lstStyle/>
          <a:p>
            <a:pPr>
              <a:lnSpc>
                <a:spcPct val="150000"/>
              </a:lnSpc>
            </a:pPr>
            <a:r>
              <a:rPr kumimoji="1" lang="zh-CN" altLang="en-US" sz="7200" b="1" dirty="0">
                <a:solidFill>
                  <a:srgbClr val="1BB458"/>
                </a:solidFill>
                <a:latin typeface="TencentSans W7" panose="020C04030202040F0204" pitchFamily="34" charset="-122"/>
                <a:ea typeface="TencentSans W7" panose="020C04030202040F0204" pitchFamily="34" charset="-122"/>
              </a:rPr>
              <a:t>小程序有什么不一样？</a:t>
            </a:r>
          </a:p>
        </p:txBody>
      </p:sp>
    </p:spTree>
    <p:extLst>
      <p:ext uri="{BB962C8B-B14F-4D97-AF65-F5344CB8AC3E}">
        <p14:creationId xmlns:p14="http://schemas.microsoft.com/office/powerpoint/2010/main" val="12687606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6E9172-C000-EB48-9AF4-071775DD181C}"/>
              </a:ext>
            </a:extLst>
          </p:cNvPr>
          <p:cNvSpPr>
            <a:spLocks noGrp="1"/>
          </p:cNvSpPr>
          <p:nvPr>
            <p:ph type="ctrTitle"/>
          </p:nvPr>
        </p:nvSpPr>
        <p:spPr>
          <a:xfrm>
            <a:off x="1524000" y="2237747"/>
            <a:ext cx="9144000" cy="1583137"/>
          </a:xfrm>
        </p:spPr>
        <p:txBody>
          <a:bodyPr>
            <a:noAutofit/>
          </a:body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小程序产品介绍</a:t>
            </a:r>
          </a:p>
        </p:txBody>
      </p:sp>
      <p:grpSp>
        <p:nvGrpSpPr>
          <p:cNvPr id="9" name="组合 8">
            <a:extLst>
              <a:ext uri="{FF2B5EF4-FFF2-40B4-BE49-F238E27FC236}">
                <a16:creationId xmlns:a16="http://schemas.microsoft.com/office/drawing/2014/main" id="{6F8E56FA-1172-7946-A505-9FCE5B5B4D26}"/>
              </a:ext>
            </a:extLst>
          </p:cNvPr>
          <p:cNvGrpSpPr/>
          <p:nvPr/>
        </p:nvGrpSpPr>
        <p:grpSpPr>
          <a:xfrm flipV="1">
            <a:off x="0" y="5909733"/>
            <a:ext cx="13749868" cy="1219200"/>
            <a:chOff x="0" y="-491067"/>
            <a:chExt cx="13749868" cy="1219200"/>
          </a:xfrm>
        </p:grpSpPr>
        <p:sp>
          <p:nvSpPr>
            <p:cNvPr id="8" name="文档 7">
              <a:extLst>
                <a:ext uri="{FF2B5EF4-FFF2-40B4-BE49-F238E27FC236}">
                  <a16:creationId xmlns:a16="http://schemas.microsoft.com/office/drawing/2014/main" id="{954E5EF2-A266-C44E-B646-A7D81274B3A9}"/>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档 10">
              <a:extLst>
                <a:ext uri="{FF2B5EF4-FFF2-40B4-BE49-F238E27FC236}">
                  <a16:creationId xmlns:a16="http://schemas.microsoft.com/office/drawing/2014/main" id="{B586410B-A7E1-BF4B-8387-9362875FE9DA}"/>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档 12">
              <a:extLst>
                <a:ext uri="{FF2B5EF4-FFF2-40B4-BE49-F238E27FC236}">
                  <a16:creationId xmlns:a16="http://schemas.microsoft.com/office/drawing/2014/main" id="{49AC0C68-C1DF-1849-B358-4D2336C270C0}"/>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档 13">
              <a:extLst>
                <a:ext uri="{FF2B5EF4-FFF2-40B4-BE49-F238E27FC236}">
                  <a16:creationId xmlns:a16="http://schemas.microsoft.com/office/drawing/2014/main" id="{497C15E6-A274-D941-9725-3D99E5AC8457}"/>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0" name="矩形 9">
            <a:extLst>
              <a:ext uri="{FF2B5EF4-FFF2-40B4-BE49-F238E27FC236}">
                <a16:creationId xmlns:a16="http://schemas.microsoft.com/office/drawing/2014/main" id="{87E89998-859F-89AB-4E51-E37B5BB2542E}"/>
              </a:ext>
            </a:extLst>
          </p:cNvPr>
          <p:cNvSpPr/>
          <p:nvPr/>
        </p:nvSpPr>
        <p:spPr>
          <a:xfrm>
            <a:off x="-363871" y="-1805709"/>
            <a:ext cx="16012633" cy="9229061"/>
          </a:xfrm>
          <a:prstGeom prst="rect">
            <a:avLst/>
          </a:prstGeom>
          <a:solidFill>
            <a:srgbClr val="1DB4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3" name="组合 2">
            <a:extLst>
              <a:ext uri="{FF2B5EF4-FFF2-40B4-BE49-F238E27FC236}">
                <a16:creationId xmlns:a16="http://schemas.microsoft.com/office/drawing/2014/main" id="{1173DDE7-C8C2-A583-9524-FF7DFCC2B69F}"/>
              </a:ext>
            </a:extLst>
          </p:cNvPr>
          <p:cNvGrpSpPr/>
          <p:nvPr/>
        </p:nvGrpSpPr>
        <p:grpSpPr>
          <a:xfrm flipV="1">
            <a:off x="-131332" y="6056943"/>
            <a:ext cx="13749868" cy="1219200"/>
            <a:chOff x="0" y="-491067"/>
            <a:chExt cx="13749868" cy="1219200"/>
          </a:xfrm>
        </p:grpSpPr>
        <p:sp>
          <p:nvSpPr>
            <p:cNvPr id="4" name="文档 3">
              <a:extLst>
                <a:ext uri="{FF2B5EF4-FFF2-40B4-BE49-F238E27FC236}">
                  <a16:creationId xmlns:a16="http://schemas.microsoft.com/office/drawing/2014/main" id="{670354D9-AB1A-CDE2-CF74-28B10B7BE7E5}"/>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档 4">
              <a:extLst>
                <a:ext uri="{FF2B5EF4-FFF2-40B4-BE49-F238E27FC236}">
                  <a16:creationId xmlns:a16="http://schemas.microsoft.com/office/drawing/2014/main" id="{BABA70DD-E124-B0D6-E967-12535AE9C395}"/>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档 5">
              <a:extLst>
                <a:ext uri="{FF2B5EF4-FFF2-40B4-BE49-F238E27FC236}">
                  <a16:creationId xmlns:a16="http://schemas.microsoft.com/office/drawing/2014/main" id="{B82FA89E-F5B4-78F4-E85D-E095BDFA728A}"/>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档 6">
              <a:extLst>
                <a:ext uri="{FF2B5EF4-FFF2-40B4-BE49-F238E27FC236}">
                  <a16:creationId xmlns:a16="http://schemas.microsoft.com/office/drawing/2014/main" id="{DADF79A5-4FFC-1F4A-EA41-5E648BE6CA15}"/>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6" name="标题 1">
            <a:extLst>
              <a:ext uri="{FF2B5EF4-FFF2-40B4-BE49-F238E27FC236}">
                <a16:creationId xmlns:a16="http://schemas.microsoft.com/office/drawing/2014/main" id="{F5D3C542-42C9-C1C6-1A40-DBB37B479EBD}"/>
              </a:ext>
            </a:extLst>
          </p:cNvPr>
          <p:cNvSpPr txBox="1">
            <a:spLocks/>
          </p:cNvSpPr>
          <p:nvPr/>
        </p:nvSpPr>
        <p:spPr>
          <a:xfrm>
            <a:off x="-1000847" y="2490603"/>
            <a:ext cx="9144000" cy="15831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「衣兮霓裳」小程序</a:t>
            </a:r>
          </a:p>
        </p:txBody>
      </p:sp>
      <p:pic>
        <p:nvPicPr>
          <p:cNvPr id="5122" name="Picture 2">
            <a:extLst>
              <a:ext uri="{FF2B5EF4-FFF2-40B4-BE49-F238E27FC236}">
                <a16:creationId xmlns:a16="http://schemas.microsoft.com/office/drawing/2014/main" id="{1CDEBDE4-F298-9993-E503-71353991B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153" y="1707403"/>
            <a:ext cx="3443194" cy="344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2985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6E26441-518F-5F46-F0DA-696C5A18B822}"/>
              </a:ext>
            </a:extLst>
          </p:cNvPr>
          <p:cNvPicPr>
            <a:picLocks noChangeAspect="1"/>
          </p:cNvPicPr>
          <p:nvPr/>
        </p:nvPicPr>
        <p:blipFill>
          <a:blip r:embed="rId4"/>
          <a:stretch>
            <a:fillRect/>
          </a:stretch>
        </p:blipFill>
        <p:spPr>
          <a:xfrm>
            <a:off x="432543" y="0"/>
            <a:ext cx="3161109" cy="6858000"/>
          </a:xfrm>
          <a:prstGeom prst="rect">
            <a:avLst/>
          </a:prstGeom>
        </p:spPr>
      </p:pic>
      <p:pic>
        <p:nvPicPr>
          <p:cNvPr id="10" name="Video" descr="Video">
            <a:hlinkClick r:id="" action="ppaction://media"/>
            <a:extLst>
              <a:ext uri="{FF2B5EF4-FFF2-40B4-BE49-F238E27FC236}">
                <a16:creationId xmlns:a16="http://schemas.microsoft.com/office/drawing/2014/main" id="{423B050E-4A24-013A-841E-C4DA777FB5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20043" y="0"/>
            <a:ext cx="3171825" cy="6858000"/>
          </a:xfrm>
          <a:prstGeom prst="rect">
            <a:avLst/>
          </a:prstGeom>
        </p:spPr>
      </p:pic>
      <p:pic>
        <p:nvPicPr>
          <p:cNvPr id="2" name="Picture 2">
            <a:extLst>
              <a:ext uri="{FF2B5EF4-FFF2-40B4-BE49-F238E27FC236}">
                <a16:creationId xmlns:a16="http://schemas.microsoft.com/office/drawing/2014/main" id="{20C4642C-453E-8D01-2B79-76D8EB4998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3153" y="1707403"/>
            <a:ext cx="3443194" cy="344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98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6E9172-C000-EB48-9AF4-071775DD181C}"/>
              </a:ext>
            </a:extLst>
          </p:cNvPr>
          <p:cNvSpPr>
            <a:spLocks noGrp="1"/>
          </p:cNvSpPr>
          <p:nvPr>
            <p:ph type="ctrTitle"/>
          </p:nvPr>
        </p:nvSpPr>
        <p:spPr>
          <a:xfrm>
            <a:off x="1524000" y="2237747"/>
            <a:ext cx="9144000" cy="1583137"/>
          </a:xfrm>
        </p:spPr>
        <p:txBody>
          <a:bodyPr>
            <a:noAutofit/>
          </a:body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小程序产品介绍</a:t>
            </a:r>
          </a:p>
        </p:txBody>
      </p:sp>
      <p:grpSp>
        <p:nvGrpSpPr>
          <p:cNvPr id="9" name="组合 8">
            <a:extLst>
              <a:ext uri="{FF2B5EF4-FFF2-40B4-BE49-F238E27FC236}">
                <a16:creationId xmlns:a16="http://schemas.microsoft.com/office/drawing/2014/main" id="{6F8E56FA-1172-7946-A505-9FCE5B5B4D26}"/>
              </a:ext>
            </a:extLst>
          </p:cNvPr>
          <p:cNvGrpSpPr/>
          <p:nvPr/>
        </p:nvGrpSpPr>
        <p:grpSpPr>
          <a:xfrm flipV="1">
            <a:off x="0" y="5909733"/>
            <a:ext cx="13749868" cy="1219200"/>
            <a:chOff x="0" y="-491067"/>
            <a:chExt cx="13749868" cy="1219200"/>
          </a:xfrm>
        </p:grpSpPr>
        <p:sp>
          <p:nvSpPr>
            <p:cNvPr id="8" name="文档 7">
              <a:extLst>
                <a:ext uri="{FF2B5EF4-FFF2-40B4-BE49-F238E27FC236}">
                  <a16:creationId xmlns:a16="http://schemas.microsoft.com/office/drawing/2014/main" id="{954E5EF2-A266-C44E-B646-A7D81274B3A9}"/>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档 10">
              <a:extLst>
                <a:ext uri="{FF2B5EF4-FFF2-40B4-BE49-F238E27FC236}">
                  <a16:creationId xmlns:a16="http://schemas.microsoft.com/office/drawing/2014/main" id="{B586410B-A7E1-BF4B-8387-9362875FE9DA}"/>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档 12">
              <a:extLst>
                <a:ext uri="{FF2B5EF4-FFF2-40B4-BE49-F238E27FC236}">
                  <a16:creationId xmlns:a16="http://schemas.microsoft.com/office/drawing/2014/main" id="{49AC0C68-C1DF-1849-B358-4D2336C270C0}"/>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档 13">
              <a:extLst>
                <a:ext uri="{FF2B5EF4-FFF2-40B4-BE49-F238E27FC236}">
                  <a16:creationId xmlns:a16="http://schemas.microsoft.com/office/drawing/2014/main" id="{497C15E6-A274-D941-9725-3D99E5AC8457}"/>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0" name="矩形 9">
            <a:extLst>
              <a:ext uri="{FF2B5EF4-FFF2-40B4-BE49-F238E27FC236}">
                <a16:creationId xmlns:a16="http://schemas.microsoft.com/office/drawing/2014/main" id="{87E89998-859F-89AB-4E51-E37B5BB2542E}"/>
              </a:ext>
            </a:extLst>
          </p:cNvPr>
          <p:cNvSpPr/>
          <p:nvPr/>
        </p:nvSpPr>
        <p:spPr>
          <a:xfrm>
            <a:off x="-363871" y="-1805709"/>
            <a:ext cx="16012633" cy="9229061"/>
          </a:xfrm>
          <a:prstGeom prst="rect">
            <a:avLst/>
          </a:prstGeom>
          <a:solidFill>
            <a:srgbClr val="1DB4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3" name="组合 2">
            <a:extLst>
              <a:ext uri="{FF2B5EF4-FFF2-40B4-BE49-F238E27FC236}">
                <a16:creationId xmlns:a16="http://schemas.microsoft.com/office/drawing/2014/main" id="{1173DDE7-C8C2-A583-9524-FF7DFCC2B69F}"/>
              </a:ext>
            </a:extLst>
          </p:cNvPr>
          <p:cNvGrpSpPr/>
          <p:nvPr/>
        </p:nvGrpSpPr>
        <p:grpSpPr>
          <a:xfrm flipV="1">
            <a:off x="-131332" y="6056943"/>
            <a:ext cx="13749868" cy="1219200"/>
            <a:chOff x="0" y="-491067"/>
            <a:chExt cx="13749868" cy="1219200"/>
          </a:xfrm>
        </p:grpSpPr>
        <p:sp>
          <p:nvSpPr>
            <p:cNvPr id="4" name="文档 3">
              <a:extLst>
                <a:ext uri="{FF2B5EF4-FFF2-40B4-BE49-F238E27FC236}">
                  <a16:creationId xmlns:a16="http://schemas.microsoft.com/office/drawing/2014/main" id="{670354D9-AB1A-CDE2-CF74-28B10B7BE7E5}"/>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档 4">
              <a:extLst>
                <a:ext uri="{FF2B5EF4-FFF2-40B4-BE49-F238E27FC236}">
                  <a16:creationId xmlns:a16="http://schemas.microsoft.com/office/drawing/2014/main" id="{BABA70DD-E124-B0D6-E967-12535AE9C395}"/>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档 5">
              <a:extLst>
                <a:ext uri="{FF2B5EF4-FFF2-40B4-BE49-F238E27FC236}">
                  <a16:creationId xmlns:a16="http://schemas.microsoft.com/office/drawing/2014/main" id="{B82FA89E-F5B4-78F4-E85D-E095BDFA728A}"/>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档 6">
              <a:extLst>
                <a:ext uri="{FF2B5EF4-FFF2-40B4-BE49-F238E27FC236}">
                  <a16:creationId xmlns:a16="http://schemas.microsoft.com/office/drawing/2014/main" id="{DADF79A5-4FFC-1F4A-EA41-5E648BE6CA15}"/>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6" name="标题 1">
            <a:extLst>
              <a:ext uri="{FF2B5EF4-FFF2-40B4-BE49-F238E27FC236}">
                <a16:creationId xmlns:a16="http://schemas.microsoft.com/office/drawing/2014/main" id="{F5D3C542-42C9-C1C6-1A40-DBB37B479EBD}"/>
              </a:ext>
            </a:extLst>
          </p:cNvPr>
          <p:cNvSpPr txBox="1">
            <a:spLocks/>
          </p:cNvSpPr>
          <p:nvPr/>
        </p:nvSpPr>
        <p:spPr>
          <a:xfrm>
            <a:off x="0" y="3282171"/>
            <a:ext cx="6293224" cy="15831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「方仔照相馆」小程序</a:t>
            </a:r>
          </a:p>
        </p:txBody>
      </p:sp>
      <p:pic>
        <p:nvPicPr>
          <p:cNvPr id="7170" name="Picture 2">
            <a:extLst>
              <a:ext uri="{FF2B5EF4-FFF2-40B4-BE49-F238E27FC236}">
                <a16:creationId xmlns:a16="http://schemas.microsoft.com/office/drawing/2014/main" id="{685372B1-DC04-DBB9-C130-680C8BFC9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0563" y="1173932"/>
            <a:ext cx="3946208"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1217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077901A-845A-E711-F52B-C3F5A2637746}"/>
              </a:ext>
            </a:extLst>
          </p:cNvPr>
          <p:cNvPicPr>
            <a:picLocks noChangeAspect="1"/>
          </p:cNvPicPr>
          <p:nvPr/>
        </p:nvPicPr>
        <p:blipFill>
          <a:blip r:embed="rId2"/>
          <a:stretch>
            <a:fillRect/>
          </a:stretch>
        </p:blipFill>
        <p:spPr>
          <a:xfrm>
            <a:off x="432544" y="265814"/>
            <a:ext cx="2916062" cy="6326372"/>
          </a:xfrm>
          <a:prstGeom prst="rect">
            <a:avLst/>
          </a:prstGeom>
        </p:spPr>
      </p:pic>
      <p:pic>
        <p:nvPicPr>
          <p:cNvPr id="6" name="图片 5">
            <a:extLst>
              <a:ext uri="{FF2B5EF4-FFF2-40B4-BE49-F238E27FC236}">
                <a16:creationId xmlns:a16="http://schemas.microsoft.com/office/drawing/2014/main" id="{142D05A1-F72F-AA5A-B63E-064F242C76F3}"/>
              </a:ext>
            </a:extLst>
          </p:cNvPr>
          <p:cNvPicPr>
            <a:picLocks noChangeAspect="1"/>
          </p:cNvPicPr>
          <p:nvPr/>
        </p:nvPicPr>
        <p:blipFill>
          <a:blip r:embed="rId3"/>
          <a:stretch>
            <a:fillRect/>
          </a:stretch>
        </p:blipFill>
        <p:spPr>
          <a:xfrm>
            <a:off x="3898758" y="265814"/>
            <a:ext cx="2916062" cy="6326373"/>
          </a:xfrm>
          <a:prstGeom prst="rect">
            <a:avLst/>
          </a:prstGeom>
        </p:spPr>
      </p:pic>
      <p:pic>
        <p:nvPicPr>
          <p:cNvPr id="8" name="图片 7">
            <a:extLst>
              <a:ext uri="{FF2B5EF4-FFF2-40B4-BE49-F238E27FC236}">
                <a16:creationId xmlns:a16="http://schemas.microsoft.com/office/drawing/2014/main" id="{9B19A668-4641-0D53-7452-9CC28E05B8C1}"/>
              </a:ext>
            </a:extLst>
          </p:cNvPr>
          <p:cNvPicPr>
            <a:picLocks noChangeAspect="1"/>
          </p:cNvPicPr>
          <p:nvPr/>
        </p:nvPicPr>
        <p:blipFill>
          <a:blip r:embed="rId4"/>
          <a:stretch>
            <a:fillRect/>
          </a:stretch>
        </p:blipFill>
        <p:spPr>
          <a:xfrm>
            <a:off x="7364972" y="265813"/>
            <a:ext cx="2916063" cy="6326375"/>
          </a:xfrm>
          <a:prstGeom prst="rect">
            <a:avLst/>
          </a:prstGeom>
        </p:spPr>
      </p:pic>
    </p:spTree>
    <p:extLst>
      <p:ext uri="{BB962C8B-B14F-4D97-AF65-F5344CB8AC3E}">
        <p14:creationId xmlns:p14="http://schemas.microsoft.com/office/powerpoint/2010/main" val="40970711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0F7817-17A6-B6D4-B8FD-B7978296D79F}"/>
              </a:ext>
            </a:extLst>
          </p:cNvPr>
          <p:cNvSpPr>
            <a:spLocks noGrp="1"/>
          </p:cNvSpPr>
          <p:nvPr>
            <p:ph type="ctrTitle"/>
          </p:nvPr>
        </p:nvSpPr>
        <p:spPr>
          <a:xfrm>
            <a:off x="1524000" y="2237747"/>
            <a:ext cx="9144000" cy="1583137"/>
          </a:xfrm>
        </p:spPr>
        <p:txBody>
          <a:bodyPr>
            <a:noAutofit/>
          </a:body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小程序产品介绍</a:t>
            </a:r>
          </a:p>
        </p:txBody>
      </p:sp>
      <p:grpSp>
        <p:nvGrpSpPr>
          <p:cNvPr id="4" name="组合 3">
            <a:extLst>
              <a:ext uri="{FF2B5EF4-FFF2-40B4-BE49-F238E27FC236}">
                <a16:creationId xmlns:a16="http://schemas.microsoft.com/office/drawing/2014/main" id="{E84DAE10-9011-19A6-9944-37866C6712CF}"/>
              </a:ext>
            </a:extLst>
          </p:cNvPr>
          <p:cNvGrpSpPr/>
          <p:nvPr/>
        </p:nvGrpSpPr>
        <p:grpSpPr>
          <a:xfrm flipV="1">
            <a:off x="0" y="5909733"/>
            <a:ext cx="13749868" cy="1219200"/>
            <a:chOff x="0" y="-491067"/>
            <a:chExt cx="13749868" cy="1219200"/>
          </a:xfrm>
        </p:grpSpPr>
        <p:sp>
          <p:nvSpPr>
            <p:cNvPr id="5" name="文档 4">
              <a:extLst>
                <a:ext uri="{FF2B5EF4-FFF2-40B4-BE49-F238E27FC236}">
                  <a16:creationId xmlns:a16="http://schemas.microsoft.com/office/drawing/2014/main" id="{9BBA9813-B099-D1E3-19A8-FBC591C656ED}"/>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档 6">
              <a:extLst>
                <a:ext uri="{FF2B5EF4-FFF2-40B4-BE49-F238E27FC236}">
                  <a16:creationId xmlns:a16="http://schemas.microsoft.com/office/drawing/2014/main" id="{82AA4E4A-408C-FAF8-9833-5689FCDCC7FC}"/>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档 8">
              <a:extLst>
                <a:ext uri="{FF2B5EF4-FFF2-40B4-BE49-F238E27FC236}">
                  <a16:creationId xmlns:a16="http://schemas.microsoft.com/office/drawing/2014/main" id="{28D80E6C-325E-2731-2954-010BD908964A}"/>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档 9">
              <a:extLst>
                <a:ext uri="{FF2B5EF4-FFF2-40B4-BE49-F238E27FC236}">
                  <a16:creationId xmlns:a16="http://schemas.microsoft.com/office/drawing/2014/main" id="{39FECB54-2240-2574-A244-1A05A1D37E3D}"/>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 name="矩形 10">
            <a:extLst>
              <a:ext uri="{FF2B5EF4-FFF2-40B4-BE49-F238E27FC236}">
                <a16:creationId xmlns:a16="http://schemas.microsoft.com/office/drawing/2014/main" id="{2BB1F56F-24F9-6CB4-263A-07E39E617B05}"/>
              </a:ext>
            </a:extLst>
          </p:cNvPr>
          <p:cNvSpPr/>
          <p:nvPr/>
        </p:nvSpPr>
        <p:spPr>
          <a:xfrm>
            <a:off x="-363871" y="-1805709"/>
            <a:ext cx="16012633" cy="9229061"/>
          </a:xfrm>
          <a:prstGeom prst="rect">
            <a:avLst/>
          </a:prstGeom>
          <a:solidFill>
            <a:srgbClr val="1DB4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2" name="组合 11">
            <a:extLst>
              <a:ext uri="{FF2B5EF4-FFF2-40B4-BE49-F238E27FC236}">
                <a16:creationId xmlns:a16="http://schemas.microsoft.com/office/drawing/2014/main" id="{537CB2C9-A1C1-A905-B931-C288CEDE801C}"/>
              </a:ext>
            </a:extLst>
          </p:cNvPr>
          <p:cNvGrpSpPr/>
          <p:nvPr/>
        </p:nvGrpSpPr>
        <p:grpSpPr>
          <a:xfrm flipV="1">
            <a:off x="-131332" y="6056943"/>
            <a:ext cx="13749868" cy="1219200"/>
            <a:chOff x="0" y="-491067"/>
            <a:chExt cx="13749868" cy="1219200"/>
          </a:xfrm>
        </p:grpSpPr>
        <p:sp>
          <p:nvSpPr>
            <p:cNvPr id="13" name="文档 12">
              <a:extLst>
                <a:ext uri="{FF2B5EF4-FFF2-40B4-BE49-F238E27FC236}">
                  <a16:creationId xmlns:a16="http://schemas.microsoft.com/office/drawing/2014/main" id="{F93D22F6-098C-3AD7-C167-293C89F1D0FB}"/>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档 13">
              <a:extLst>
                <a:ext uri="{FF2B5EF4-FFF2-40B4-BE49-F238E27FC236}">
                  <a16:creationId xmlns:a16="http://schemas.microsoft.com/office/drawing/2014/main" id="{E64FDBB9-9C24-377C-6545-3AC77BF78635}"/>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档 14">
              <a:extLst>
                <a:ext uri="{FF2B5EF4-FFF2-40B4-BE49-F238E27FC236}">
                  <a16:creationId xmlns:a16="http://schemas.microsoft.com/office/drawing/2014/main" id="{9CBE1EC4-F3EC-9373-6C0E-0D44AE758C76}"/>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档 15">
              <a:extLst>
                <a:ext uri="{FF2B5EF4-FFF2-40B4-BE49-F238E27FC236}">
                  <a16:creationId xmlns:a16="http://schemas.microsoft.com/office/drawing/2014/main" id="{DF58E408-81E3-02E9-107C-F9B5D34FCC68}"/>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7" name="标题 1">
            <a:extLst>
              <a:ext uri="{FF2B5EF4-FFF2-40B4-BE49-F238E27FC236}">
                <a16:creationId xmlns:a16="http://schemas.microsoft.com/office/drawing/2014/main" id="{06A3A954-825B-0A95-1C40-7DAD945307D3}"/>
              </a:ext>
            </a:extLst>
          </p:cNvPr>
          <p:cNvSpPr txBox="1">
            <a:spLocks/>
          </p:cNvSpPr>
          <p:nvPr/>
        </p:nvSpPr>
        <p:spPr>
          <a:xfrm>
            <a:off x="1718733" y="2384957"/>
            <a:ext cx="9144000" cy="15831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四大方向，可供参考</a:t>
            </a:r>
          </a:p>
        </p:txBody>
      </p:sp>
    </p:spTree>
    <p:extLst>
      <p:ext uri="{BB962C8B-B14F-4D97-AF65-F5344CB8AC3E}">
        <p14:creationId xmlns:p14="http://schemas.microsoft.com/office/powerpoint/2010/main" val="35541257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6186309"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方向一：智慧校园、寓教于乐</a:t>
            </a:r>
          </a:p>
        </p:txBody>
      </p:sp>
      <p:cxnSp>
        <p:nvCxnSpPr>
          <p:cNvPr id="45" name="直线连接符 44">
            <a:extLst>
              <a:ext uri="{FF2B5EF4-FFF2-40B4-BE49-F238E27FC236}">
                <a16:creationId xmlns:a16="http://schemas.microsoft.com/office/drawing/2014/main" id="{67777061-294F-667B-7A49-2961AA328B6F}"/>
              </a:ext>
            </a:extLst>
          </p:cNvPr>
          <p:cNvCxnSpPr>
            <a:cxnSpLocks/>
          </p:cNvCxnSpPr>
          <p:nvPr/>
        </p:nvCxnSpPr>
        <p:spPr>
          <a:xfrm flipH="1">
            <a:off x="6625875" y="8879482"/>
            <a:ext cx="4910525"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375D4C8D-4022-FD0D-912F-56DFAC0CD12B}"/>
              </a:ext>
            </a:extLst>
          </p:cNvPr>
          <p:cNvSpPr txBox="1"/>
          <p:nvPr/>
        </p:nvSpPr>
        <p:spPr>
          <a:xfrm>
            <a:off x="734518" y="1817436"/>
            <a:ext cx="10424262" cy="3702680"/>
          </a:xfrm>
          <a:prstGeom prst="rect">
            <a:avLst/>
          </a:prstGeom>
          <a:noFill/>
        </p:spPr>
        <p:txBody>
          <a:bodyPr wrap="square">
            <a:spAutoFit/>
          </a:bodyPr>
          <a:lstStyle/>
          <a:p>
            <a:pPr fontAlgn="base">
              <a:lnSpc>
                <a:spcPct val="150000"/>
              </a:lnSpc>
            </a:pPr>
            <a:r>
              <a:rPr lang="en-US" altLang="zh-CN" sz="3200" dirty="0">
                <a:latin typeface="TencentSans W3" panose="020C04030202040F0204" pitchFamily="34" charset="-122"/>
                <a:ea typeface="TencentSans W3" panose="020C04030202040F0204" pitchFamily="34" charset="-122"/>
              </a:rPr>
              <a:t>1</a:t>
            </a:r>
            <a:r>
              <a:rPr lang="zh-CN" altLang="en-US" sz="3200" dirty="0">
                <a:latin typeface="TencentSans W3" panose="020C04030202040F0204" pitchFamily="34" charset="-122"/>
                <a:ea typeface="TencentSans W3" panose="020C04030202040F0204" pitchFamily="34" charset="-122"/>
              </a:rPr>
              <a:t>）校内图书馆与公共场地资源的预约系统</a:t>
            </a:r>
          </a:p>
          <a:p>
            <a:pPr>
              <a:lnSpc>
                <a:spcPct val="150000"/>
              </a:lnSpc>
            </a:pPr>
            <a:r>
              <a:rPr lang="en-US" altLang="zh-CN" sz="3200" dirty="0">
                <a:latin typeface="TencentSans W3" panose="020C04030202040F0204" pitchFamily="34" charset="-122"/>
                <a:ea typeface="TencentSans W3" panose="020C04030202040F0204" pitchFamily="34" charset="-122"/>
              </a:rPr>
              <a:t>2</a:t>
            </a:r>
            <a:r>
              <a:rPr lang="zh-CN" altLang="en-US" sz="3200" dirty="0">
                <a:latin typeface="TencentSans W3" panose="020C04030202040F0204" pitchFamily="34" charset="-122"/>
                <a:ea typeface="TencentSans W3" panose="020C04030202040F0204" pitchFamily="34" charset="-122"/>
              </a:rPr>
              <a:t>）学习英文单词</a:t>
            </a:r>
            <a:r>
              <a:rPr lang="en-US" altLang="zh-CN" sz="3200" dirty="0">
                <a:latin typeface="TencentSans W3" panose="020C04030202040F0204" pitchFamily="34" charset="-122"/>
                <a:ea typeface="TencentSans W3" panose="020C04030202040F0204" pitchFamily="34" charset="-122"/>
              </a:rPr>
              <a:t>/</a:t>
            </a:r>
            <a:r>
              <a:rPr lang="zh-CN" altLang="en-US" sz="3200" dirty="0">
                <a:latin typeface="TencentSans W3" panose="020C04030202040F0204" pitchFamily="34" charset="-122"/>
                <a:ea typeface="TencentSans W3" panose="020C04030202040F0204" pitchFamily="34" charset="-122"/>
              </a:rPr>
              <a:t>成语</a:t>
            </a:r>
          </a:p>
          <a:p>
            <a:pPr>
              <a:lnSpc>
                <a:spcPct val="150000"/>
              </a:lnSpc>
            </a:pPr>
            <a:r>
              <a:rPr lang="en-US" altLang="zh-CN" sz="3200" dirty="0">
                <a:latin typeface="TencentSans W3" panose="020C04030202040F0204" pitchFamily="34" charset="-122"/>
                <a:ea typeface="TencentSans W3" panose="020C04030202040F0204" pitchFamily="34" charset="-122"/>
              </a:rPr>
              <a:t>3</a:t>
            </a:r>
            <a:r>
              <a:rPr lang="zh-CN" altLang="en-US" sz="3200" dirty="0">
                <a:latin typeface="TencentSans W3" panose="020C04030202040F0204" pitchFamily="34" charset="-122"/>
                <a:ea typeface="TencentSans W3" panose="020C04030202040F0204" pitchFamily="34" charset="-122"/>
              </a:rPr>
              <a:t>）通过答题小程序和排行榜机制鼓励学习课堂知识</a:t>
            </a:r>
          </a:p>
          <a:p>
            <a:pPr>
              <a:lnSpc>
                <a:spcPct val="150000"/>
              </a:lnSpc>
            </a:pPr>
            <a:r>
              <a:rPr lang="en-US" altLang="zh-CN" sz="3200" dirty="0">
                <a:latin typeface="TencentSans W3" panose="020C04030202040F0204" pitchFamily="34" charset="-122"/>
                <a:ea typeface="TencentSans W3" panose="020C04030202040F0204" pitchFamily="34" charset="-122"/>
              </a:rPr>
              <a:t>4</a:t>
            </a:r>
            <a:r>
              <a:rPr lang="zh-CN" altLang="en-US" sz="3200" dirty="0">
                <a:latin typeface="TencentSans W3" panose="020C04030202040F0204" pitchFamily="34" charset="-122"/>
                <a:ea typeface="TencentSans W3" panose="020C04030202040F0204" pitchFamily="34" charset="-122"/>
              </a:rPr>
              <a:t>）通过合成游戏学习和强化递进知识</a:t>
            </a:r>
          </a:p>
          <a:p>
            <a:pPr>
              <a:lnSpc>
                <a:spcPct val="150000"/>
              </a:lnSpc>
            </a:pPr>
            <a:r>
              <a:rPr lang="en-US" altLang="zh-CN" sz="3200" dirty="0">
                <a:latin typeface="TencentSans W3" panose="020C04030202040F0204" pitchFamily="34" charset="-122"/>
                <a:ea typeface="TencentSans W3" panose="020C04030202040F0204" pitchFamily="34" charset="-122"/>
              </a:rPr>
              <a:t>5</a:t>
            </a:r>
            <a:r>
              <a:rPr lang="zh-CN" altLang="en-US" sz="3200" dirty="0">
                <a:latin typeface="TencentSans W3" panose="020C04030202040F0204" pitchFamily="34" charset="-122"/>
                <a:ea typeface="TencentSans W3" panose="020C04030202040F0204" pitchFamily="34" charset="-122"/>
              </a:rPr>
              <a:t>）通过堆叠积木学习物理知识</a:t>
            </a:r>
          </a:p>
        </p:txBody>
      </p:sp>
    </p:spTree>
    <p:extLst>
      <p:ext uri="{BB962C8B-B14F-4D97-AF65-F5344CB8AC3E}">
        <p14:creationId xmlns:p14="http://schemas.microsoft.com/office/powerpoint/2010/main" val="41273674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387798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方向二：文化传播</a:t>
            </a:r>
          </a:p>
        </p:txBody>
      </p:sp>
      <p:cxnSp>
        <p:nvCxnSpPr>
          <p:cNvPr id="45" name="直线连接符 44">
            <a:extLst>
              <a:ext uri="{FF2B5EF4-FFF2-40B4-BE49-F238E27FC236}">
                <a16:creationId xmlns:a16="http://schemas.microsoft.com/office/drawing/2014/main" id="{67777061-294F-667B-7A49-2961AA328B6F}"/>
              </a:ext>
            </a:extLst>
          </p:cNvPr>
          <p:cNvCxnSpPr>
            <a:cxnSpLocks/>
          </p:cNvCxnSpPr>
          <p:nvPr/>
        </p:nvCxnSpPr>
        <p:spPr>
          <a:xfrm flipH="1">
            <a:off x="6625875" y="8879482"/>
            <a:ext cx="4910525"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375D4C8D-4022-FD0D-912F-56DFAC0CD12B}"/>
              </a:ext>
            </a:extLst>
          </p:cNvPr>
          <p:cNvSpPr txBox="1"/>
          <p:nvPr/>
        </p:nvSpPr>
        <p:spPr>
          <a:xfrm>
            <a:off x="734518" y="1817436"/>
            <a:ext cx="10424262" cy="4153958"/>
          </a:xfrm>
          <a:prstGeom prst="rect">
            <a:avLst/>
          </a:prstGeom>
          <a:noFill/>
        </p:spPr>
        <p:txBody>
          <a:bodyPr wrap="square">
            <a:spAutoFit/>
          </a:bodyPr>
          <a:lstStyle/>
          <a:p>
            <a:pPr fontAlgn="base">
              <a:lnSpc>
                <a:spcPct val="150000"/>
              </a:lnSpc>
            </a:pPr>
            <a:r>
              <a:rPr lang="en-US" altLang="zh-CN" sz="3600" dirty="0">
                <a:latin typeface="TencentSans W3" panose="020C04030202040F0204" pitchFamily="34" charset="-122"/>
                <a:ea typeface="TencentSans W3" panose="020C04030202040F0204" pitchFamily="34" charset="-122"/>
              </a:rPr>
              <a:t>1</a:t>
            </a:r>
            <a:r>
              <a:rPr lang="zh-CN" altLang="en-US" sz="3600" dirty="0">
                <a:latin typeface="TencentSans W3" panose="020C04030202040F0204" pitchFamily="34" charset="-122"/>
                <a:ea typeface="TencentSans W3" panose="020C04030202040F0204" pitchFamily="34" charset="-122"/>
              </a:rPr>
              <a:t>）中国文化输出：通过小程序实现在全球化背景下的国际文化交流和身份想象，选择不同地域的族群分享文化特征</a:t>
            </a:r>
          </a:p>
          <a:p>
            <a:pPr fontAlgn="base">
              <a:lnSpc>
                <a:spcPct val="150000"/>
              </a:lnSpc>
            </a:pPr>
            <a:r>
              <a:rPr lang="en-US" altLang="zh-CN" sz="3600" dirty="0">
                <a:latin typeface="TencentSans W3" panose="020C04030202040F0204" pitchFamily="34" charset="-122"/>
                <a:ea typeface="TencentSans W3" panose="020C04030202040F0204" pitchFamily="34" charset="-122"/>
              </a:rPr>
              <a:t>2</a:t>
            </a:r>
            <a:r>
              <a:rPr lang="zh-CN" altLang="en-US" sz="3600" dirty="0">
                <a:latin typeface="TencentSans W3" panose="020C04030202040F0204" pitchFamily="34" charset="-122"/>
                <a:ea typeface="TencentSans W3" panose="020C04030202040F0204" pitchFamily="34" charset="-122"/>
              </a:rPr>
              <a:t>）教外国人学习中文</a:t>
            </a:r>
            <a:endParaRPr lang="en-US" altLang="zh-CN" sz="3600" dirty="0">
              <a:latin typeface="TencentSans W3" panose="020C04030202040F0204" pitchFamily="34" charset="-122"/>
              <a:ea typeface="TencentSans W3" panose="020C04030202040F0204" pitchFamily="34" charset="-122"/>
            </a:endParaRPr>
          </a:p>
          <a:p>
            <a:pPr fontAlgn="base">
              <a:lnSpc>
                <a:spcPct val="150000"/>
              </a:lnSpc>
            </a:pPr>
            <a:r>
              <a:rPr lang="en-US" altLang="zh-CN" sz="3600" dirty="0">
                <a:latin typeface="TencentSans W3" panose="020C04030202040F0204" pitchFamily="34" charset="-122"/>
                <a:ea typeface="TencentSans W3" panose="020C04030202040F0204" pitchFamily="34" charset="-122"/>
              </a:rPr>
              <a:t>3</a:t>
            </a:r>
            <a:r>
              <a:rPr lang="zh-CN" altLang="en-US" sz="3600" dirty="0">
                <a:latin typeface="TencentSans W3" panose="020C04030202040F0204" pitchFamily="34" charset="-122"/>
                <a:ea typeface="TencentSans W3" panose="020C04030202040F0204" pitchFamily="34" charset="-122"/>
              </a:rPr>
              <a:t>）向外国人传播传统文化</a:t>
            </a:r>
          </a:p>
        </p:txBody>
      </p:sp>
    </p:spTree>
    <p:extLst>
      <p:ext uri="{BB962C8B-B14F-4D97-AF65-F5344CB8AC3E}">
        <p14:creationId xmlns:p14="http://schemas.microsoft.com/office/powerpoint/2010/main" val="35693551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801314"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方向三：关注社会群体</a:t>
            </a:r>
          </a:p>
        </p:txBody>
      </p:sp>
      <p:cxnSp>
        <p:nvCxnSpPr>
          <p:cNvPr id="45" name="直线连接符 44">
            <a:extLst>
              <a:ext uri="{FF2B5EF4-FFF2-40B4-BE49-F238E27FC236}">
                <a16:creationId xmlns:a16="http://schemas.microsoft.com/office/drawing/2014/main" id="{67777061-294F-667B-7A49-2961AA328B6F}"/>
              </a:ext>
            </a:extLst>
          </p:cNvPr>
          <p:cNvCxnSpPr>
            <a:cxnSpLocks/>
          </p:cNvCxnSpPr>
          <p:nvPr/>
        </p:nvCxnSpPr>
        <p:spPr>
          <a:xfrm flipH="1">
            <a:off x="6625875" y="8879482"/>
            <a:ext cx="4910525"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375D4C8D-4022-FD0D-912F-56DFAC0CD12B}"/>
              </a:ext>
            </a:extLst>
          </p:cNvPr>
          <p:cNvSpPr txBox="1"/>
          <p:nvPr/>
        </p:nvSpPr>
        <p:spPr>
          <a:xfrm>
            <a:off x="734518" y="1817436"/>
            <a:ext cx="10424262" cy="3322961"/>
          </a:xfrm>
          <a:prstGeom prst="rect">
            <a:avLst/>
          </a:prstGeom>
          <a:noFill/>
        </p:spPr>
        <p:txBody>
          <a:bodyPr wrap="square">
            <a:spAutoFit/>
          </a:bodyPr>
          <a:lstStyle/>
          <a:p>
            <a:pPr fontAlgn="base">
              <a:lnSpc>
                <a:spcPct val="150000"/>
              </a:lnSpc>
            </a:pPr>
            <a:r>
              <a:rPr lang="en-US" altLang="zh-CN" sz="3600" dirty="0">
                <a:latin typeface="TencentSans W3" panose="020C04030202040F0204" pitchFamily="34" charset="-122"/>
                <a:ea typeface="TencentSans W3" panose="020C04030202040F0204" pitchFamily="34" charset="-122"/>
              </a:rPr>
              <a:t>1</a:t>
            </a:r>
            <a:r>
              <a:rPr lang="zh-CN" altLang="en-US" sz="3600" dirty="0">
                <a:latin typeface="TencentSans W3" panose="020C04030202040F0204" pitchFamily="34" charset="-122"/>
                <a:ea typeface="TencentSans W3" panose="020C04030202040F0204" pitchFamily="34" charset="-122"/>
              </a:rPr>
              <a:t>）帮助老年人使用智能设备</a:t>
            </a:r>
          </a:p>
          <a:p>
            <a:pPr fontAlgn="base">
              <a:lnSpc>
                <a:spcPct val="150000"/>
              </a:lnSpc>
            </a:pPr>
            <a:r>
              <a:rPr lang="en-US" altLang="zh-CN" sz="3600" dirty="0">
                <a:latin typeface="TencentSans W3" panose="020C04030202040F0204" pitchFamily="34" charset="-122"/>
                <a:ea typeface="TencentSans W3" panose="020C04030202040F0204" pitchFamily="34" charset="-122"/>
              </a:rPr>
              <a:t>2</a:t>
            </a:r>
            <a:r>
              <a:rPr lang="zh-CN" altLang="en-US" sz="3600" dirty="0">
                <a:latin typeface="TencentSans W3" panose="020C04030202040F0204" pitchFamily="34" charset="-122"/>
                <a:ea typeface="TencentSans W3" panose="020C04030202040F0204" pitchFamily="34" charset="-122"/>
              </a:rPr>
              <a:t>）关注阿尔兹海默症</a:t>
            </a:r>
          </a:p>
          <a:p>
            <a:pPr fontAlgn="base">
              <a:lnSpc>
                <a:spcPct val="150000"/>
              </a:lnSpc>
            </a:pPr>
            <a:r>
              <a:rPr lang="en-US" altLang="zh-CN" sz="3600" dirty="0">
                <a:latin typeface="TencentSans W3" panose="020C04030202040F0204" pitchFamily="34" charset="-122"/>
                <a:ea typeface="TencentSans W3" panose="020C04030202040F0204" pitchFamily="34" charset="-122"/>
              </a:rPr>
              <a:t>3</a:t>
            </a:r>
            <a:r>
              <a:rPr lang="zh-CN" altLang="en-US" sz="3600" dirty="0">
                <a:latin typeface="TencentSans W3" panose="020C04030202040F0204" pitchFamily="34" charset="-122"/>
                <a:ea typeface="TencentSans W3" panose="020C04030202040F0204" pitchFamily="34" charset="-122"/>
              </a:rPr>
              <a:t>）应对抑郁症低龄化：同辈交流社区、心理学知识和书籍分享、经过验证的心理测试</a:t>
            </a:r>
          </a:p>
        </p:txBody>
      </p:sp>
    </p:spTree>
    <p:extLst>
      <p:ext uri="{BB962C8B-B14F-4D97-AF65-F5344CB8AC3E}">
        <p14:creationId xmlns:p14="http://schemas.microsoft.com/office/powerpoint/2010/main" val="1132512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801314"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方向四：关注社会议题</a:t>
            </a:r>
          </a:p>
        </p:txBody>
      </p:sp>
      <p:cxnSp>
        <p:nvCxnSpPr>
          <p:cNvPr id="45" name="直线连接符 44">
            <a:extLst>
              <a:ext uri="{FF2B5EF4-FFF2-40B4-BE49-F238E27FC236}">
                <a16:creationId xmlns:a16="http://schemas.microsoft.com/office/drawing/2014/main" id="{67777061-294F-667B-7A49-2961AA328B6F}"/>
              </a:ext>
            </a:extLst>
          </p:cNvPr>
          <p:cNvCxnSpPr>
            <a:cxnSpLocks/>
          </p:cNvCxnSpPr>
          <p:nvPr/>
        </p:nvCxnSpPr>
        <p:spPr>
          <a:xfrm flipH="1">
            <a:off x="6625875" y="8879482"/>
            <a:ext cx="4910525"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375D4C8D-4022-FD0D-912F-56DFAC0CD12B}"/>
              </a:ext>
            </a:extLst>
          </p:cNvPr>
          <p:cNvSpPr txBox="1"/>
          <p:nvPr/>
        </p:nvSpPr>
        <p:spPr>
          <a:xfrm>
            <a:off x="734518" y="1381988"/>
            <a:ext cx="10424262" cy="4984954"/>
          </a:xfrm>
          <a:prstGeom prst="rect">
            <a:avLst/>
          </a:prstGeom>
          <a:noFill/>
        </p:spPr>
        <p:txBody>
          <a:bodyPr wrap="square">
            <a:spAutoFit/>
          </a:bodyPr>
          <a:lstStyle/>
          <a:p>
            <a:pPr fontAlgn="base">
              <a:lnSpc>
                <a:spcPct val="150000"/>
              </a:lnSpc>
            </a:pPr>
            <a:r>
              <a:rPr lang="en-US" altLang="zh-CN" sz="3600" dirty="0">
                <a:latin typeface="TencentSans W3" panose="020C04030202040F0204" pitchFamily="34" charset="-122"/>
                <a:ea typeface="TencentSans W3" panose="020C04030202040F0204" pitchFamily="34" charset="-122"/>
              </a:rPr>
              <a:t>1</a:t>
            </a:r>
            <a:r>
              <a:rPr lang="zh-CN" altLang="en-US" sz="3600" dirty="0">
                <a:latin typeface="TencentSans W3" panose="020C04030202040F0204" pitchFamily="34" charset="-122"/>
                <a:ea typeface="TencentSans W3" panose="020C04030202040F0204" pitchFamily="34" charset="-122"/>
              </a:rPr>
              <a:t>）家庭暴力求助平台</a:t>
            </a:r>
          </a:p>
          <a:p>
            <a:pPr fontAlgn="base">
              <a:lnSpc>
                <a:spcPct val="150000"/>
              </a:lnSpc>
            </a:pPr>
            <a:r>
              <a:rPr lang="en-US" altLang="zh-CN" sz="3600" dirty="0">
                <a:latin typeface="TencentSans W3" panose="020C04030202040F0204" pitchFamily="34" charset="-122"/>
                <a:ea typeface="TencentSans W3" panose="020C04030202040F0204" pitchFamily="34" charset="-122"/>
              </a:rPr>
              <a:t>2</a:t>
            </a:r>
            <a:r>
              <a:rPr lang="zh-CN" altLang="en-US" sz="3600" dirty="0">
                <a:latin typeface="TencentSans W3" panose="020C04030202040F0204" pitchFamily="34" charset="-122"/>
                <a:ea typeface="TencentSans W3" panose="020C04030202040F0204" pitchFamily="34" charset="-122"/>
              </a:rPr>
              <a:t>）通过小程序收集情绪语音，通过情绪识别赋予不同的色彩，科普有关个人情绪的心理知识。公开的语音可被所有用户听见。</a:t>
            </a:r>
          </a:p>
          <a:p>
            <a:pPr fontAlgn="base">
              <a:lnSpc>
                <a:spcPct val="150000"/>
              </a:lnSpc>
            </a:pPr>
            <a:r>
              <a:rPr lang="en-US" altLang="zh-CN" sz="3600" dirty="0">
                <a:latin typeface="TencentSans W3" panose="020C04030202040F0204" pitchFamily="34" charset="-122"/>
                <a:ea typeface="TencentSans W3" panose="020C04030202040F0204" pitchFamily="34" charset="-122"/>
              </a:rPr>
              <a:t>3</a:t>
            </a:r>
            <a:r>
              <a:rPr lang="zh-CN" altLang="en-US" sz="3600" dirty="0">
                <a:latin typeface="TencentSans W3" panose="020C04030202040F0204" pitchFamily="34" charset="-122"/>
                <a:ea typeface="TencentSans W3" panose="020C04030202040F0204" pitchFamily="34" charset="-122"/>
              </a:rPr>
              <a:t>）调研平台：作为哥哥姐姐，关于“二胎”的看法调研</a:t>
            </a:r>
            <a:endParaRPr lang="en-US" altLang="zh-CN" sz="3600" dirty="0">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27262829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CD27E4D-99B6-F89E-297C-6397CACCA3C9}"/>
              </a:ext>
            </a:extLst>
          </p:cNvPr>
          <p:cNvPicPr>
            <a:picLocks noChangeAspect="1"/>
          </p:cNvPicPr>
          <p:nvPr/>
        </p:nvPicPr>
        <p:blipFill>
          <a:blip r:embed="rId3"/>
          <a:stretch>
            <a:fillRect/>
          </a:stretch>
        </p:blipFill>
        <p:spPr>
          <a:xfrm>
            <a:off x="4695871" y="1567543"/>
            <a:ext cx="1993334" cy="4320073"/>
          </a:xfrm>
          <a:prstGeom prst="rect">
            <a:avLst/>
          </a:prstGeom>
        </p:spPr>
      </p:pic>
      <p:pic>
        <p:nvPicPr>
          <p:cNvPr id="4" name="图片 3">
            <a:extLst>
              <a:ext uri="{FF2B5EF4-FFF2-40B4-BE49-F238E27FC236}">
                <a16:creationId xmlns:a16="http://schemas.microsoft.com/office/drawing/2014/main" id="{7DB97101-309A-9A08-EAF4-62C2C94D1E6C}"/>
              </a:ext>
            </a:extLst>
          </p:cNvPr>
          <p:cNvPicPr>
            <a:picLocks noChangeAspect="1"/>
          </p:cNvPicPr>
          <p:nvPr/>
        </p:nvPicPr>
        <p:blipFill>
          <a:blip r:embed="rId4"/>
          <a:stretch>
            <a:fillRect/>
          </a:stretch>
        </p:blipFill>
        <p:spPr>
          <a:xfrm>
            <a:off x="8404403" y="1566159"/>
            <a:ext cx="1993335" cy="4320074"/>
          </a:xfrm>
          <a:prstGeom prst="rect">
            <a:avLst/>
          </a:prstGeom>
        </p:spPr>
      </p:pic>
      <p:pic>
        <p:nvPicPr>
          <p:cNvPr id="6" name="图片 5">
            <a:extLst>
              <a:ext uri="{FF2B5EF4-FFF2-40B4-BE49-F238E27FC236}">
                <a16:creationId xmlns:a16="http://schemas.microsoft.com/office/drawing/2014/main" id="{D2D5099D-F1D5-A504-4E7F-1F1355DA629A}"/>
              </a:ext>
            </a:extLst>
          </p:cNvPr>
          <p:cNvPicPr>
            <a:picLocks noChangeAspect="1"/>
          </p:cNvPicPr>
          <p:nvPr/>
        </p:nvPicPr>
        <p:blipFill>
          <a:blip r:embed="rId5"/>
          <a:stretch>
            <a:fillRect/>
          </a:stretch>
        </p:blipFill>
        <p:spPr>
          <a:xfrm>
            <a:off x="1745986" y="2538070"/>
            <a:ext cx="1781860" cy="1781860"/>
          </a:xfrm>
          <a:prstGeom prst="rect">
            <a:avLst/>
          </a:prstGeom>
        </p:spPr>
      </p:pic>
      <p:pic>
        <p:nvPicPr>
          <p:cNvPr id="10" name="图形 9">
            <a:extLst>
              <a:ext uri="{FF2B5EF4-FFF2-40B4-BE49-F238E27FC236}">
                <a16:creationId xmlns:a16="http://schemas.microsoft.com/office/drawing/2014/main" id="{00FDA801-3FD7-6662-4B85-8C119024D2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64208" y="3429000"/>
            <a:ext cx="247650" cy="114300"/>
          </a:xfrm>
          <a:prstGeom prst="rect">
            <a:avLst/>
          </a:prstGeom>
        </p:spPr>
      </p:pic>
      <p:pic>
        <p:nvPicPr>
          <p:cNvPr id="11" name="图形 10">
            <a:extLst>
              <a:ext uri="{FF2B5EF4-FFF2-40B4-BE49-F238E27FC236}">
                <a16:creationId xmlns:a16="http://schemas.microsoft.com/office/drawing/2014/main" id="{5C2D0405-AAD9-D468-D65F-D03DFCB503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1653" y="3486150"/>
            <a:ext cx="247650" cy="114300"/>
          </a:xfrm>
          <a:prstGeom prst="rect">
            <a:avLst/>
          </a:prstGeom>
        </p:spPr>
      </p:pic>
      <p:sp>
        <p:nvSpPr>
          <p:cNvPr id="12" name="矩形 11">
            <a:extLst>
              <a:ext uri="{FF2B5EF4-FFF2-40B4-BE49-F238E27FC236}">
                <a16:creationId xmlns:a16="http://schemas.microsoft.com/office/drawing/2014/main" id="{55A2346F-E4EB-4656-2C8D-212C8C31E8BE}"/>
              </a:ext>
            </a:extLst>
          </p:cNvPr>
          <p:cNvSpPr/>
          <p:nvPr/>
        </p:nvSpPr>
        <p:spPr>
          <a:xfrm>
            <a:off x="1621392" y="4319930"/>
            <a:ext cx="1906454" cy="890693"/>
          </a:xfrm>
          <a:prstGeom prst="rect">
            <a:avLst/>
          </a:prstGeom>
        </p:spPr>
        <p:txBody>
          <a:bodyPr wrap="square">
            <a:spAutoFit/>
          </a:bodyPr>
          <a:lstStyle/>
          <a:p>
            <a:pPr lvl="0" algn="ctr">
              <a:lnSpc>
                <a:spcPct val="150000"/>
              </a:lnSpc>
            </a:pPr>
            <a:r>
              <a:rPr lang="zh-CN" altLang="en-US" sz="1200" dirty="0">
                <a:latin typeface="TencentSans W3" panose="020C04030202040F0204" pitchFamily="34" charset="-122"/>
                <a:ea typeface="TencentSans W3" panose="020C04030202040F0204" pitchFamily="34" charset="-122"/>
              </a:rPr>
              <a:t>扫码或搜索小程序</a:t>
            </a:r>
            <a:endParaRPr lang="en-US" altLang="zh-CN" sz="1200" dirty="0">
              <a:latin typeface="TencentSans W3" panose="020C04030202040F0204" pitchFamily="34" charset="-122"/>
              <a:ea typeface="TencentSans W3" panose="020C04030202040F0204" pitchFamily="34" charset="-122"/>
            </a:endParaRPr>
          </a:p>
          <a:p>
            <a:pPr lvl="0" algn="ctr">
              <a:lnSpc>
                <a:spcPct val="150000"/>
              </a:lnSpc>
            </a:pPr>
            <a:r>
              <a:rPr lang="zh-CN" altLang="en-US" sz="1200" dirty="0">
                <a:latin typeface="TencentSans W3" panose="020C04030202040F0204" pitchFamily="34" charset="-122"/>
                <a:ea typeface="TencentSans W3" panose="020C04030202040F0204" pitchFamily="34" charset="-122"/>
              </a:rPr>
              <a:t>“青少年人工智能编程”</a:t>
            </a:r>
            <a:endParaRPr lang="en-US" altLang="zh-CN" sz="1200" dirty="0">
              <a:latin typeface="TencentSans W3" panose="020C04030202040F0204" pitchFamily="34" charset="-122"/>
              <a:ea typeface="TencentSans W3" panose="020C04030202040F0204" pitchFamily="34" charset="-122"/>
            </a:endParaRPr>
          </a:p>
          <a:p>
            <a:pPr lvl="0" algn="ctr">
              <a:lnSpc>
                <a:spcPct val="150000"/>
              </a:lnSpc>
            </a:pPr>
            <a:r>
              <a:rPr lang="zh-CN" altLang="en-US" sz="1200" dirty="0">
                <a:latin typeface="TencentSans W3" panose="020C04030202040F0204" pitchFamily="34" charset="-122"/>
                <a:ea typeface="TencentSans W3" panose="020C04030202040F0204" pitchFamily="34" charset="-122"/>
              </a:rPr>
              <a:t>或登录</a:t>
            </a:r>
            <a:r>
              <a:rPr lang="en" altLang="zh-CN" sz="1200" dirty="0" err="1">
                <a:latin typeface="TencentSans W3" panose="020C04030202040F0204" pitchFamily="34" charset="-122"/>
                <a:ea typeface="TencentSans W3" panose="020C04030202040F0204" pitchFamily="34" charset="-122"/>
              </a:rPr>
              <a:t>cys.bnu.edu.cn</a:t>
            </a:r>
            <a:endParaRPr lang="zh-CN" altLang="en-US" sz="1200" dirty="0">
              <a:latin typeface="TencentSans W3" panose="020C04030202040F0204" pitchFamily="34" charset="-122"/>
              <a:ea typeface="TencentSans W3" panose="020C04030202040F0204" pitchFamily="34" charset="-122"/>
            </a:endParaRPr>
          </a:p>
        </p:txBody>
      </p:sp>
      <p:sp>
        <p:nvSpPr>
          <p:cNvPr id="5" name="文本框 4">
            <a:extLst>
              <a:ext uri="{FF2B5EF4-FFF2-40B4-BE49-F238E27FC236}">
                <a16:creationId xmlns:a16="http://schemas.microsoft.com/office/drawing/2014/main" id="{8641DBB2-F351-EE8E-F35A-E05CF31796B2}"/>
              </a:ext>
            </a:extLst>
          </p:cNvPr>
          <p:cNvSpPr txBox="1"/>
          <p:nvPr/>
        </p:nvSpPr>
        <p:spPr>
          <a:xfrm>
            <a:off x="542686" y="299273"/>
            <a:ext cx="10299703" cy="752385"/>
          </a:xfrm>
          <a:prstGeom prst="rect">
            <a:avLst/>
          </a:prstGeom>
          <a:noFill/>
        </p:spPr>
        <p:txBody>
          <a:bodyPr wrap="square">
            <a:spAutoFit/>
          </a:bodyPr>
          <a:lstStyle/>
          <a:p>
            <a:pPr>
              <a:lnSpc>
                <a:spcPct val="150000"/>
              </a:lnSpc>
            </a:pPr>
            <a:r>
              <a:rPr lang="zh-CN" altLang="en-US" sz="3200" b="1" kern="100" dirty="0">
                <a:solidFill>
                  <a:srgbClr val="1DB458"/>
                </a:solidFill>
                <a:latin typeface="腾讯体" panose="02010600010101010101" pitchFamily="2" charset="-122"/>
                <a:ea typeface="腾讯体" panose="02010600010101010101" pitchFamily="2" charset="-122"/>
                <a:cs typeface="Times New Roman" panose="02020603050405020304" pitchFamily="18" charset="0"/>
              </a:rPr>
              <a:t>首届青少年人工智能与未来媒体全球创新挑战赛</a:t>
            </a:r>
            <a:endParaRPr lang="en-US" altLang="zh-CN" sz="3200" b="1" kern="100" dirty="0">
              <a:solidFill>
                <a:srgbClr val="1DB458"/>
              </a:solidFill>
              <a:latin typeface="腾讯体" panose="02010600010101010101" pitchFamily="2" charset="-122"/>
              <a:ea typeface="腾讯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172757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249299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小程序特点</a:t>
            </a:r>
          </a:p>
        </p:txBody>
      </p:sp>
      <p:sp>
        <p:nvSpPr>
          <p:cNvPr id="5" name="文本框 4">
            <a:extLst>
              <a:ext uri="{FF2B5EF4-FFF2-40B4-BE49-F238E27FC236}">
                <a16:creationId xmlns:a16="http://schemas.microsoft.com/office/drawing/2014/main" id="{9E36DDCB-1186-0FC4-5411-9EFB633ED520}"/>
              </a:ext>
            </a:extLst>
          </p:cNvPr>
          <p:cNvSpPr txBox="1"/>
          <p:nvPr/>
        </p:nvSpPr>
        <p:spPr>
          <a:xfrm>
            <a:off x="9449305" y="2613819"/>
            <a:ext cx="2236510" cy="1835311"/>
          </a:xfrm>
          <a:prstGeom prst="rect">
            <a:avLst/>
          </a:prstGeom>
          <a:noFill/>
        </p:spPr>
        <p:txBody>
          <a:bodyPr wrap="none" rtlCol="0">
            <a:spAutoFit/>
          </a:bodyPr>
          <a:lstStyle/>
          <a:p>
            <a:pPr algn="ctr">
              <a:lnSpc>
                <a:spcPct val="150000"/>
              </a:lnSpc>
            </a:pPr>
            <a:r>
              <a:rPr kumimoji="1" lang="zh-CN" altLang="en-US" sz="4000" b="1" dirty="0">
                <a:solidFill>
                  <a:srgbClr val="1BB458"/>
                </a:solidFill>
                <a:latin typeface="TencentSans W7" panose="020C04030202040F0204" pitchFamily="34" charset="-122"/>
                <a:ea typeface="TencentSans W7" panose="020C04030202040F0204" pitchFamily="34" charset="-122"/>
              </a:rPr>
              <a:t>触手可及</a:t>
            </a:r>
            <a:endParaRPr kumimoji="1" lang="en-US" altLang="zh-CN" sz="4000" b="1" dirty="0">
              <a:solidFill>
                <a:srgbClr val="1BB458"/>
              </a:solidFill>
              <a:latin typeface="TencentSans W7" panose="020C04030202040F0204" pitchFamily="34" charset="-122"/>
              <a:ea typeface="TencentSans W7" panose="020C04030202040F0204" pitchFamily="34" charset="-122"/>
            </a:endParaRPr>
          </a:p>
          <a:p>
            <a:pPr algn="ctr">
              <a:lnSpc>
                <a:spcPct val="150000"/>
              </a:lnSpc>
            </a:pPr>
            <a:r>
              <a:rPr kumimoji="1" lang="zh-CN" altLang="en-US" sz="4000" b="1" dirty="0">
                <a:solidFill>
                  <a:srgbClr val="1BB458"/>
                </a:solidFill>
                <a:latin typeface="TencentSans W7" panose="020C04030202040F0204" pitchFamily="34" charset="-122"/>
                <a:ea typeface="TencentSans W7" panose="020C04030202040F0204" pitchFamily="34" charset="-122"/>
              </a:rPr>
              <a:t>用完即走</a:t>
            </a:r>
          </a:p>
        </p:txBody>
      </p:sp>
      <p:sp>
        <p:nvSpPr>
          <p:cNvPr id="26" name="三角形 25">
            <a:extLst>
              <a:ext uri="{FF2B5EF4-FFF2-40B4-BE49-F238E27FC236}">
                <a16:creationId xmlns:a16="http://schemas.microsoft.com/office/drawing/2014/main" id="{2D72E820-6918-60E5-C5EC-ECF440C74DBD}"/>
              </a:ext>
            </a:extLst>
          </p:cNvPr>
          <p:cNvSpPr/>
          <p:nvPr/>
        </p:nvSpPr>
        <p:spPr>
          <a:xfrm rot="5400000">
            <a:off x="4539131" y="3512233"/>
            <a:ext cx="1755648" cy="222218"/>
          </a:xfrm>
          <a:prstGeom prst="triangle">
            <a:avLst/>
          </a:prstGeom>
          <a:solidFill>
            <a:srgbClr val="1BB458">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ABE7FD5F-0AF6-86AB-2E60-24989C7C5BAF}"/>
              </a:ext>
            </a:extLst>
          </p:cNvPr>
          <p:cNvPicPr>
            <a:picLocks noChangeAspect="1"/>
          </p:cNvPicPr>
          <p:nvPr/>
        </p:nvPicPr>
        <p:blipFill>
          <a:blip r:embed="rId2"/>
          <a:stretch>
            <a:fillRect/>
          </a:stretch>
        </p:blipFill>
        <p:spPr>
          <a:xfrm>
            <a:off x="506186" y="1273629"/>
            <a:ext cx="4515692" cy="4515692"/>
          </a:xfrm>
          <a:prstGeom prst="rect">
            <a:avLst/>
          </a:prstGeom>
        </p:spPr>
      </p:pic>
      <p:sp>
        <p:nvSpPr>
          <p:cNvPr id="6" name="三角形 5">
            <a:extLst>
              <a:ext uri="{FF2B5EF4-FFF2-40B4-BE49-F238E27FC236}">
                <a16:creationId xmlns:a16="http://schemas.microsoft.com/office/drawing/2014/main" id="{F2041170-C683-6EB7-1D6F-3D732CA22259}"/>
              </a:ext>
            </a:extLst>
          </p:cNvPr>
          <p:cNvSpPr/>
          <p:nvPr/>
        </p:nvSpPr>
        <p:spPr>
          <a:xfrm rot="5400000">
            <a:off x="8065294" y="3512233"/>
            <a:ext cx="1755648" cy="222218"/>
          </a:xfrm>
          <a:prstGeom prst="triangle">
            <a:avLst/>
          </a:prstGeom>
          <a:solidFill>
            <a:srgbClr val="1BB458">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BA88463A-0605-3602-46D5-075D296F5A9B}"/>
              </a:ext>
            </a:extLst>
          </p:cNvPr>
          <p:cNvSpPr txBox="1"/>
          <p:nvPr/>
        </p:nvSpPr>
        <p:spPr>
          <a:xfrm>
            <a:off x="6318262" y="2511344"/>
            <a:ext cx="1723549" cy="1835311"/>
          </a:xfrm>
          <a:prstGeom prst="rect">
            <a:avLst/>
          </a:prstGeom>
          <a:noFill/>
        </p:spPr>
        <p:txBody>
          <a:bodyPr wrap="none" rtlCol="0">
            <a:spAutoFit/>
          </a:bodyPr>
          <a:lstStyle/>
          <a:p>
            <a:pPr algn="ctr">
              <a:lnSpc>
                <a:spcPct val="150000"/>
              </a:lnSpc>
            </a:pPr>
            <a:r>
              <a:rPr kumimoji="1" lang="zh-CN" altLang="en-US" sz="4000" b="1" dirty="0">
                <a:solidFill>
                  <a:srgbClr val="1BB458"/>
                </a:solidFill>
                <a:latin typeface="TencentSans W7" panose="020C04030202040F0204" pitchFamily="34" charset="-122"/>
                <a:ea typeface="TencentSans W7" panose="020C04030202040F0204" pitchFamily="34" charset="-122"/>
              </a:rPr>
              <a:t>低频率</a:t>
            </a:r>
            <a:endParaRPr kumimoji="1" lang="en-US" altLang="zh-CN" sz="4000" b="1" dirty="0">
              <a:solidFill>
                <a:srgbClr val="1BB458"/>
              </a:solidFill>
              <a:latin typeface="TencentSans W7" panose="020C04030202040F0204" pitchFamily="34" charset="-122"/>
              <a:ea typeface="TencentSans W7" panose="020C04030202040F0204" pitchFamily="34" charset="-122"/>
            </a:endParaRPr>
          </a:p>
          <a:p>
            <a:pPr algn="ctr">
              <a:lnSpc>
                <a:spcPct val="150000"/>
              </a:lnSpc>
            </a:pPr>
            <a:r>
              <a:rPr kumimoji="1" lang="zh-CN" altLang="en-US" sz="4000" b="1" dirty="0">
                <a:solidFill>
                  <a:srgbClr val="1BB458"/>
                </a:solidFill>
                <a:latin typeface="TencentSans W7" panose="020C04030202040F0204" pitchFamily="34" charset="-122"/>
                <a:ea typeface="TencentSans W7" panose="020C04030202040F0204" pitchFamily="34" charset="-122"/>
              </a:rPr>
              <a:t>短时长</a:t>
            </a:r>
          </a:p>
        </p:txBody>
      </p:sp>
    </p:spTree>
    <p:extLst>
      <p:ext uri="{BB962C8B-B14F-4D97-AF65-F5344CB8AC3E}">
        <p14:creationId xmlns:p14="http://schemas.microsoft.com/office/powerpoint/2010/main" val="144488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animBg="1"/>
      <p:bldP spid="6" grpId="0" animBg="1"/>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2">
            <a:extLst>
              <a:ext uri="{FF2B5EF4-FFF2-40B4-BE49-F238E27FC236}">
                <a16:creationId xmlns:a16="http://schemas.microsoft.com/office/drawing/2014/main" id="{FE919D2E-9AA4-4E4C-84D9-94F942717ADC}"/>
              </a:ext>
            </a:extLst>
          </p:cNvPr>
          <p:cNvSpPr txBox="1">
            <a:spLocks/>
          </p:cNvSpPr>
          <p:nvPr/>
        </p:nvSpPr>
        <p:spPr>
          <a:xfrm>
            <a:off x="881646" y="480470"/>
            <a:ext cx="2319688" cy="85664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3600" b="1" kern="100" dirty="0">
                <a:latin typeface="腾讯体" panose="02010600010101010101" pitchFamily="2" charset="-122"/>
                <a:ea typeface="腾讯体" panose="02010600010101010101" pitchFamily="2" charset="-122"/>
                <a:cs typeface="Times New Roman" panose="02020603050405020304" pitchFamily="18" charset="0"/>
              </a:rPr>
              <a:t>学生将获得</a:t>
            </a:r>
            <a:endParaRPr lang="zh-CN" altLang="zh-CN" sz="3600" b="1" kern="100" dirty="0">
              <a:latin typeface="腾讯体" panose="02010600010101010101" pitchFamily="2" charset="-122"/>
              <a:ea typeface="腾讯体" panose="02010600010101010101" pitchFamily="2" charset="-122"/>
              <a:cs typeface="Times New Roman" panose="02020603050405020304" pitchFamily="18" charset="0"/>
            </a:endParaRPr>
          </a:p>
        </p:txBody>
      </p:sp>
      <p:grpSp>
        <p:nvGrpSpPr>
          <p:cNvPr id="7" name="组合 6">
            <a:extLst>
              <a:ext uri="{FF2B5EF4-FFF2-40B4-BE49-F238E27FC236}">
                <a16:creationId xmlns:a16="http://schemas.microsoft.com/office/drawing/2014/main" id="{068C23D7-1C0E-C6A9-7DFD-087899B72A3F}"/>
              </a:ext>
            </a:extLst>
          </p:cNvPr>
          <p:cNvGrpSpPr/>
          <p:nvPr/>
        </p:nvGrpSpPr>
        <p:grpSpPr>
          <a:xfrm>
            <a:off x="1092200" y="2082172"/>
            <a:ext cx="6227713" cy="540000"/>
            <a:chOff x="1050923" y="1983867"/>
            <a:chExt cx="6227713" cy="540000"/>
          </a:xfrm>
        </p:grpSpPr>
        <p:sp>
          <p:nvSpPr>
            <p:cNvPr id="8" name="矩形 7">
              <a:extLst>
                <a:ext uri="{FF2B5EF4-FFF2-40B4-BE49-F238E27FC236}">
                  <a16:creationId xmlns:a16="http://schemas.microsoft.com/office/drawing/2014/main" id="{DED7B2EE-97EB-5818-6D9E-C64B3CCA564C}"/>
                </a:ext>
              </a:extLst>
            </p:cNvPr>
            <p:cNvSpPr/>
            <p:nvPr/>
          </p:nvSpPr>
          <p:spPr>
            <a:xfrm>
              <a:off x="1149781" y="1984218"/>
              <a:ext cx="4738158" cy="539649"/>
            </a:xfrm>
            <a:prstGeom prst="rect">
              <a:avLst/>
            </a:prstGeom>
            <a:solidFill>
              <a:schemeClr val="tx1">
                <a:lumMod val="50000"/>
                <a:lumOff val="50000"/>
                <a:alpha val="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9" name="ïṧlíde">
              <a:extLst>
                <a:ext uri="{FF2B5EF4-FFF2-40B4-BE49-F238E27FC236}">
                  <a16:creationId xmlns:a16="http://schemas.microsoft.com/office/drawing/2014/main" id="{120F8316-93AF-C5D6-DCE8-32C72B1AA1A2}"/>
                </a:ext>
              </a:extLst>
            </p:cNvPr>
            <p:cNvSpPr/>
            <p:nvPr/>
          </p:nvSpPr>
          <p:spPr>
            <a:xfrm>
              <a:off x="1050923" y="1983867"/>
              <a:ext cx="540002" cy="540000"/>
            </a:xfrm>
            <a:prstGeom prst="ellipse">
              <a:avLst/>
            </a:prstGeom>
            <a:gradFill>
              <a:gsLst>
                <a:gs pos="0">
                  <a:schemeClr val="accent1">
                    <a:lumMod val="60000"/>
                    <a:lumOff val="40000"/>
                  </a:schemeClr>
                </a:gs>
                <a:gs pos="59000">
                  <a:schemeClr val="accent1">
                    <a:lumMod val="75000"/>
                  </a:schemeClr>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r>
                <a:rPr lang="en-US" altLang="zh-CN" sz="1600" b="1" dirty="0">
                  <a:solidFill>
                    <a:srgbClr val="FFFFFF"/>
                  </a:solidFill>
                </a:rPr>
                <a:t>02</a:t>
              </a:r>
              <a:endParaRPr lang="zh-CN" altLang="en-US" sz="1600" b="1" dirty="0">
                <a:solidFill>
                  <a:srgbClr val="FFFFFF"/>
                </a:solidFill>
              </a:endParaRPr>
            </a:p>
          </p:txBody>
        </p:sp>
        <p:sp>
          <p:nvSpPr>
            <p:cNvPr id="10" name="矩形 9">
              <a:extLst>
                <a:ext uri="{FF2B5EF4-FFF2-40B4-BE49-F238E27FC236}">
                  <a16:creationId xmlns:a16="http://schemas.microsoft.com/office/drawing/2014/main" id="{CF648CED-4C40-E253-90B3-0FD78735D3CA}"/>
                </a:ext>
              </a:extLst>
            </p:cNvPr>
            <p:cNvSpPr/>
            <p:nvPr/>
          </p:nvSpPr>
          <p:spPr>
            <a:xfrm>
              <a:off x="1758869" y="2091106"/>
              <a:ext cx="5519767" cy="307777"/>
            </a:xfrm>
            <a:prstGeom prst="rect">
              <a:avLst/>
            </a:prstGeom>
          </p:spPr>
          <p:txBody>
            <a:bodyPr wrap="square">
              <a:spAutoFit/>
            </a:bodyPr>
            <a:lstStyle/>
            <a:p>
              <a:r>
                <a:rPr lang="zh-CN" altLang="en-US" sz="1400" b="1" dirty="0">
                  <a:solidFill>
                    <a:srgbClr val="000000"/>
                  </a:solidFill>
                  <a:latin typeface="TencentSans W7" panose="020C04030202040F0204" pitchFamily="34" charset="-122"/>
                  <a:ea typeface="TencentSans W7" panose="020C04030202040F0204" pitchFamily="34" charset="-122"/>
                </a:rPr>
                <a:t>腾讯</a:t>
              </a:r>
              <a:r>
                <a:rPr lang="zh-CN" altLang="en-US" sz="1400" b="1" dirty="0">
                  <a:solidFill>
                    <a:schemeClr val="accent1">
                      <a:lumMod val="75000"/>
                    </a:schemeClr>
                  </a:solidFill>
                  <a:latin typeface="TencentSans W7" panose="020C04030202040F0204" pitchFamily="34" charset="-122"/>
                  <a:ea typeface="TencentSans W7" panose="020C04030202040F0204" pitchFamily="34" charset="-122"/>
                </a:rPr>
                <a:t>独家</a:t>
              </a:r>
              <a:r>
                <a:rPr lang="zh-CN" altLang="en-US" sz="1400" b="1" dirty="0">
                  <a:solidFill>
                    <a:srgbClr val="000000"/>
                  </a:solidFill>
                  <a:latin typeface="TencentSans W7" panose="020C04030202040F0204" pitchFamily="34" charset="-122"/>
                  <a:ea typeface="TencentSans W7" panose="020C04030202040F0204" pitchFamily="34" charset="-122"/>
                </a:rPr>
                <a:t>青少年编程课程包</a:t>
              </a:r>
            </a:p>
          </p:txBody>
        </p:sp>
      </p:grpSp>
      <p:grpSp>
        <p:nvGrpSpPr>
          <p:cNvPr id="11" name="组合 10">
            <a:extLst>
              <a:ext uri="{FF2B5EF4-FFF2-40B4-BE49-F238E27FC236}">
                <a16:creationId xmlns:a16="http://schemas.microsoft.com/office/drawing/2014/main" id="{CC9D3426-6C55-0F2F-2F99-4A6B85FBF47D}"/>
              </a:ext>
            </a:extLst>
          </p:cNvPr>
          <p:cNvGrpSpPr/>
          <p:nvPr/>
        </p:nvGrpSpPr>
        <p:grpSpPr>
          <a:xfrm>
            <a:off x="1092200" y="2804653"/>
            <a:ext cx="6227713" cy="561786"/>
            <a:chOff x="1050923" y="2861197"/>
            <a:chExt cx="6227713" cy="561786"/>
          </a:xfrm>
        </p:grpSpPr>
        <p:sp>
          <p:nvSpPr>
            <p:cNvPr id="12" name="矩形 11">
              <a:extLst>
                <a:ext uri="{FF2B5EF4-FFF2-40B4-BE49-F238E27FC236}">
                  <a16:creationId xmlns:a16="http://schemas.microsoft.com/office/drawing/2014/main" id="{2CF00DF0-A933-59FA-36D3-88291E96A2AC}"/>
                </a:ext>
              </a:extLst>
            </p:cNvPr>
            <p:cNvSpPr/>
            <p:nvPr/>
          </p:nvSpPr>
          <p:spPr>
            <a:xfrm>
              <a:off x="1149781" y="2883334"/>
              <a:ext cx="4738158" cy="539649"/>
            </a:xfrm>
            <a:prstGeom prst="rect">
              <a:avLst/>
            </a:prstGeom>
            <a:solidFill>
              <a:schemeClr val="tx1">
                <a:lumMod val="50000"/>
                <a:lumOff val="50000"/>
                <a:alpha val="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13" name="ïṧlíde">
              <a:extLst>
                <a:ext uri="{FF2B5EF4-FFF2-40B4-BE49-F238E27FC236}">
                  <a16:creationId xmlns:a16="http://schemas.microsoft.com/office/drawing/2014/main" id="{78AEAE8D-92DE-8E2A-2246-0AB8154B85F7}"/>
                </a:ext>
              </a:extLst>
            </p:cNvPr>
            <p:cNvSpPr/>
            <p:nvPr/>
          </p:nvSpPr>
          <p:spPr>
            <a:xfrm>
              <a:off x="1050923" y="2861197"/>
              <a:ext cx="540002" cy="540000"/>
            </a:xfrm>
            <a:prstGeom prst="ellipse">
              <a:avLst/>
            </a:prstGeom>
            <a:gradFill>
              <a:gsLst>
                <a:gs pos="0">
                  <a:schemeClr val="accent1">
                    <a:lumMod val="60000"/>
                    <a:lumOff val="40000"/>
                  </a:schemeClr>
                </a:gs>
                <a:gs pos="60000">
                  <a:schemeClr val="accent1">
                    <a:lumMod val="75000"/>
                  </a:schemeClr>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r>
                <a:rPr lang="en-US" altLang="zh-CN" sz="1600" b="1" dirty="0">
                  <a:solidFill>
                    <a:srgbClr val="FFFFFF"/>
                  </a:solidFill>
                </a:rPr>
                <a:t>03</a:t>
              </a:r>
              <a:endParaRPr lang="zh-CN" altLang="en-US" sz="1600" b="1" dirty="0">
                <a:solidFill>
                  <a:srgbClr val="FFFFFF"/>
                </a:solidFill>
              </a:endParaRPr>
            </a:p>
          </p:txBody>
        </p:sp>
        <p:sp>
          <p:nvSpPr>
            <p:cNvPr id="15" name="矩形 14">
              <a:extLst>
                <a:ext uri="{FF2B5EF4-FFF2-40B4-BE49-F238E27FC236}">
                  <a16:creationId xmlns:a16="http://schemas.microsoft.com/office/drawing/2014/main" id="{7A392FDD-D129-98B0-D944-E9C4AD9DC951}"/>
                </a:ext>
              </a:extLst>
            </p:cNvPr>
            <p:cNvSpPr/>
            <p:nvPr/>
          </p:nvSpPr>
          <p:spPr>
            <a:xfrm>
              <a:off x="1758869" y="2968436"/>
              <a:ext cx="5519767" cy="307777"/>
            </a:xfrm>
            <a:prstGeom prst="rect">
              <a:avLst/>
            </a:prstGeom>
          </p:spPr>
          <p:txBody>
            <a:bodyPr wrap="square">
              <a:spAutoFit/>
            </a:bodyPr>
            <a:lstStyle/>
            <a:p>
              <a:r>
                <a:rPr lang="zh-CN" altLang="en-US" sz="1400" b="1" dirty="0">
                  <a:latin typeface="TencentSans W7" panose="020C04030202040F0204" pitchFamily="34" charset="-122"/>
                  <a:ea typeface="TencentSans W7" panose="020C04030202040F0204" pitchFamily="34" charset="-122"/>
                </a:rPr>
                <a:t>登上</a:t>
              </a:r>
              <a:r>
                <a:rPr lang="zh-CN" altLang="en-US" sz="1400" b="1" dirty="0">
                  <a:solidFill>
                    <a:schemeClr val="accent1">
                      <a:lumMod val="75000"/>
                    </a:schemeClr>
                  </a:solidFill>
                  <a:latin typeface="TencentSans W7" panose="020C04030202040F0204" pitchFamily="34" charset="-122"/>
                  <a:ea typeface="TencentSans W7" panose="020C04030202040F0204" pitchFamily="34" charset="-122"/>
                </a:rPr>
                <a:t>国际舞台</a:t>
              </a:r>
              <a:r>
                <a:rPr lang="zh-CN" altLang="en-US" sz="1400" b="1" dirty="0">
                  <a:latin typeface="TencentSans W7" panose="020C04030202040F0204" pitchFamily="34" charset="-122"/>
                  <a:ea typeface="TencentSans W7" panose="020C04030202040F0204" pitchFamily="34" charset="-122"/>
                </a:rPr>
                <a:t>，与海外顶尖编程少年同台</a:t>
              </a:r>
              <a:r>
                <a:rPr lang="en" altLang="zh-CN" sz="1400" b="1" dirty="0">
                  <a:latin typeface="TencentSans W7" panose="020C04030202040F0204" pitchFamily="34" charset="-122"/>
                  <a:ea typeface="TencentSans W7" panose="020C04030202040F0204" pitchFamily="34" charset="-122"/>
                </a:rPr>
                <a:t>PK</a:t>
              </a:r>
              <a:endParaRPr lang="zh-CN" altLang="en-US" sz="1400" b="1" dirty="0">
                <a:latin typeface="TencentSans W7" panose="020C04030202040F0204" pitchFamily="34" charset="-122"/>
                <a:ea typeface="TencentSans W7" panose="020C04030202040F0204" pitchFamily="34" charset="-122"/>
              </a:endParaRPr>
            </a:p>
          </p:txBody>
        </p:sp>
      </p:grpSp>
      <p:grpSp>
        <p:nvGrpSpPr>
          <p:cNvPr id="16" name="组合 15">
            <a:extLst>
              <a:ext uri="{FF2B5EF4-FFF2-40B4-BE49-F238E27FC236}">
                <a16:creationId xmlns:a16="http://schemas.microsoft.com/office/drawing/2014/main" id="{0F62F97A-2F7A-5194-B887-E32EC399849B}"/>
              </a:ext>
            </a:extLst>
          </p:cNvPr>
          <p:cNvGrpSpPr/>
          <p:nvPr/>
        </p:nvGrpSpPr>
        <p:grpSpPr>
          <a:xfrm>
            <a:off x="6128807" y="1309454"/>
            <a:ext cx="6494993" cy="570998"/>
            <a:chOff x="1050923" y="3738527"/>
            <a:chExt cx="6494993" cy="570998"/>
          </a:xfrm>
        </p:grpSpPr>
        <p:sp>
          <p:nvSpPr>
            <p:cNvPr id="17" name="矩形 16">
              <a:extLst>
                <a:ext uri="{FF2B5EF4-FFF2-40B4-BE49-F238E27FC236}">
                  <a16:creationId xmlns:a16="http://schemas.microsoft.com/office/drawing/2014/main" id="{D492CBF0-83D2-1D9B-BE96-A60328B5B39F}"/>
                </a:ext>
              </a:extLst>
            </p:cNvPr>
            <p:cNvSpPr/>
            <p:nvPr/>
          </p:nvSpPr>
          <p:spPr>
            <a:xfrm>
              <a:off x="1149781" y="3749923"/>
              <a:ext cx="4888111" cy="559602"/>
            </a:xfrm>
            <a:prstGeom prst="rect">
              <a:avLst/>
            </a:prstGeom>
            <a:solidFill>
              <a:schemeClr val="tx1">
                <a:lumMod val="50000"/>
                <a:lumOff val="50000"/>
                <a:alpha val="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18" name="ïṧlíde">
              <a:extLst>
                <a:ext uri="{FF2B5EF4-FFF2-40B4-BE49-F238E27FC236}">
                  <a16:creationId xmlns:a16="http://schemas.microsoft.com/office/drawing/2014/main" id="{05C4A336-EDE3-9C94-2C87-ACF864C95000}"/>
                </a:ext>
              </a:extLst>
            </p:cNvPr>
            <p:cNvSpPr/>
            <p:nvPr/>
          </p:nvSpPr>
          <p:spPr>
            <a:xfrm>
              <a:off x="1050923" y="3738527"/>
              <a:ext cx="540002" cy="540000"/>
            </a:xfrm>
            <a:prstGeom prst="ellipse">
              <a:avLst/>
            </a:prstGeom>
            <a:gradFill>
              <a:gsLst>
                <a:gs pos="0">
                  <a:schemeClr val="accent1">
                    <a:lumMod val="60000"/>
                    <a:lumOff val="40000"/>
                  </a:schemeClr>
                </a:gs>
                <a:gs pos="60000">
                  <a:schemeClr val="accent1">
                    <a:lumMod val="75000"/>
                  </a:schemeClr>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r>
                <a:rPr lang="en-US" altLang="zh-CN" sz="1600" b="1" dirty="0">
                  <a:solidFill>
                    <a:srgbClr val="FFFFFF"/>
                  </a:solidFill>
                </a:rPr>
                <a:t>04</a:t>
              </a:r>
              <a:endParaRPr lang="zh-CN" altLang="en-US" sz="1600" b="1" dirty="0">
                <a:solidFill>
                  <a:srgbClr val="FFFFFF"/>
                </a:solidFill>
              </a:endParaRPr>
            </a:p>
          </p:txBody>
        </p:sp>
        <p:sp>
          <p:nvSpPr>
            <p:cNvPr id="19" name="矩形 18">
              <a:extLst>
                <a:ext uri="{FF2B5EF4-FFF2-40B4-BE49-F238E27FC236}">
                  <a16:creationId xmlns:a16="http://schemas.microsoft.com/office/drawing/2014/main" id="{4A2F3686-FAAC-CC87-7BD9-9F51DA5F4553}"/>
                </a:ext>
              </a:extLst>
            </p:cNvPr>
            <p:cNvSpPr/>
            <p:nvPr/>
          </p:nvSpPr>
          <p:spPr>
            <a:xfrm>
              <a:off x="1758869" y="3845766"/>
              <a:ext cx="5787047" cy="307777"/>
            </a:xfrm>
            <a:prstGeom prst="rect">
              <a:avLst/>
            </a:prstGeom>
          </p:spPr>
          <p:txBody>
            <a:bodyPr wrap="square">
              <a:spAutoFit/>
            </a:bodyPr>
            <a:lstStyle/>
            <a:p>
              <a:r>
                <a:rPr lang="zh-CN" altLang="en-US" sz="1400" b="1" dirty="0">
                  <a:solidFill>
                    <a:srgbClr val="000000"/>
                  </a:solidFill>
                  <a:latin typeface="TencentSans W7" panose="020C04030202040F0204" pitchFamily="34" charset="-122"/>
                  <a:ea typeface="TencentSans W7" panose="020C04030202040F0204" pitchFamily="34" charset="-122"/>
                </a:rPr>
                <a:t>与世界顶尖</a:t>
              </a:r>
              <a:r>
                <a:rPr lang="zh-CN" altLang="en-US" sz="1400" b="1" dirty="0">
                  <a:solidFill>
                    <a:schemeClr val="accent1">
                      <a:lumMod val="75000"/>
                    </a:schemeClr>
                  </a:solidFill>
                  <a:latin typeface="TencentSans W7" panose="020C04030202040F0204" pitchFamily="34" charset="-122"/>
                  <a:ea typeface="TencentSans W7" panose="020C04030202040F0204" pitchFamily="34" charset="-122"/>
                </a:rPr>
                <a:t>科学家</a:t>
              </a:r>
              <a:r>
                <a:rPr lang="zh-CN" altLang="en-US" sz="1400" b="1" dirty="0">
                  <a:solidFill>
                    <a:srgbClr val="000000"/>
                  </a:solidFill>
                  <a:latin typeface="TencentSans W7" panose="020C04030202040F0204" pitchFamily="34" charset="-122"/>
                  <a:ea typeface="TencentSans W7" panose="020C04030202040F0204" pitchFamily="34" charset="-122"/>
                </a:rPr>
                <a:t>和</a:t>
              </a:r>
              <a:r>
                <a:rPr lang="zh-CN" altLang="en-US" sz="1400" b="1" dirty="0">
                  <a:solidFill>
                    <a:schemeClr val="accent1">
                      <a:lumMod val="75000"/>
                    </a:schemeClr>
                  </a:solidFill>
                  <a:latin typeface="TencentSans W7" panose="020C04030202040F0204" pitchFamily="34" charset="-122"/>
                  <a:ea typeface="TencentSans W7" panose="020C04030202040F0204" pitchFamily="34" charset="-122"/>
                </a:rPr>
                <a:t>技术大牛</a:t>
              </a:r>
              <a:r>
                <a:rPr lang="zh-CN" altLang="en-US" sz="1400" b="1" dirty="0">
                  <a:solidFill>
                    <a:srgbClr val="000000"/>
                  </a:solidFill>
                  <a:latin typeface="TencentSans W7" panose="020C04030202040F0204" pitchFamily="34" charset="-122"/>
                  <a:ea typeface="TencentSans W7" panose="020C04030202040F0204" pitchFamily="34" charset="-122"/>
                </a:rPr>
                <a:t>面对面切磋编程技术</a:t>
              </a:r>
            </a:p>
          </p:txBody>
        </p:sp>
      </p:grpSp>
      <p:grpSp>
        <p:nvGrpSpPr>
          <p:cNvPr id="20" name="组合 19">
            <a:extLst>
              <a:ext uri="{FF2B5EF4-FFF2-40B4-BE49-F238E27FC236}">
                <a16:creationId xmlns:a16="http://schemas.microsoft.com/office/drawing/2014/main" id="{FC2B0128-2986-8206-FD96-670CC150A040}"/>
              </a:ext>
            </a:extLst>
          </p:cNvPr>
          <p:cNvGrpSpPr/>
          <p:nvPr/>
        </p:nvGrpSpPr>
        <p:grpSpPr>
          <a:xfrm>
            <a:off x="6128807" y="2062933"/>
            <a:ext cx="6227713" cy="540000"/>
            <a:chOff x="1050923" y="4682478"/>
            <a:chExt cx="6227713" cy="540000"/>
          </a:xfrm>
        </p:grpSpPr>
        <p:sp>
          <p:nvSpPr>
            <p:cNvPr id="21" name="矩形 20">
              <a:extLst>
                <a:ext uri="{FF2B5EF4-FFF2-40B4-BE49-F238E27FC236}">
                  <a16:creationId xmlns:a16="http://schemas.microsoft.com/office/drawing/2014/main" id="{2B1EB66E-416E-8C32-B891-DA083A1FDD97}"/>
                </a:ext>
              </a:extLst>
            </p:cNvPr>
            <p:cNvSpPr/>
            <p:nvPr/>
          </p:nvSpPr>
          <p:spPr>
            <a:xfrm>
              <a:off x="1149781" y="4682478"/>
              <a:ext cx="4888112" cy="539649"/>
            </a:xfrm>
            <a:prstGeom prst="rect">
              <a:avLst/>
            </a:prstGeom>
            <a:solidFill>
              <a:schemeClr val="tx1">
                <a:lumMod val="50000"/>
                <a:lumOff val="50000"/>
                <a:alpha val="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22" name="ïṧlíde">
              <a:extLst>
                <a:ext uri="{FF2B5EF4-FFF2-40B4-BE49-F238E27FC236}">
                  <a16:creationId xmlns:a16="http://schemas.microsoft.com/office/drawing/2014/main" id="{5B29C69E-AFA3-DB9C-9BB9-A9A1BD4D7707}"/>
                </a:ext>
              </a:extLst>
            </p:cNvPr>
            <p:cNvSpPr/>
            <p:nvPr/>
          </p:nvSpPr>
          <p:spPr>
            <a:xfrm>
              <a:off x="1050923" y="4682478"/>
              <a:ext cx="540002" cy="540000"/>
            </a:xfrm>
            <a:prstGeom prst="ellipse">
              <a:avLst/>
            </a:prstGeom>
            <a:gradFill>
              <a:gsLst>
                <a:gs pos="0">
                  <a:schemeClr val="accent1">
                    <a:lumMod val="60000"/>
                    <a:lumOff val="40000"/>
                  </a:schemeClr>
                </a:gs>
                <a:gs pos="60000">
                  <a:schemeClr val="accent1">
                    <a:lumMod val="75000"/>
                  </a:schemeClr>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r>
                <a:rPr lang="en-US" altLang="zh-CN" sz="1600" b="1" dirty="0">
                  <a:solidFill>
                    <a:srgbClr val="FFFFFF"/>
                  </a:solidFill>
                </a:rPr>
                <a:t>05</a:t>
              </a:r>
              <a:endParaRPr lang="zh-CN" altLang="en-US" sz="1600" b="1" dirty="0">
                <a:solidFill>
                  <a:srgbClr val="FFFFFF"/>
                </a:solidFill>
              </a:endParaRPr>
            </a:p>
          </p:txBody>
        </p:sp>
        <p:sp>
          <p:nvSpPr>
            <p:cNvPr id="23" name="矩形 22">
              <a:extLst>
                <a:ext uri="{FF2B5EF4-FFF2-40B4-BE49-F238E27FC236}">
                  <a16:creationId xmlns:a16="http://schemas.microsoft.com/office/drawing/2014/main" id="{C83BC9EF-800A-C780-140D-579008D538EF}"/>
                </a:ext>
              </a:extLst>
            </p:cNvPr>
            <p:cNvSpPr/>
            <p:nvPr/>
          </p:nvSpPr>
          <p:spPr>
            <a:xfrm>
              <a:off x="1758869" y="4789717"/>
              <a:ext cx="5519767" cy="307777"/>
            </a:xfrm>
            <a:prstGeom prst="rect">
              <a:avLst/>
            </a:prstGeom>
          </p:spPr>
          <p:txBody>
            <a:bodyPr wrap="square">
              <a:spAutoFit/>
            </a:bodyPr>
            <a:lstStyle/>
            <a:p>
              <a:r>
                <a:rPr lang="zh-CN" altLang="en-US" sz="1400" b="1" dirty="0">
                  <a:solidFill>
                    <a:srgbClr val="000000"/>
                  </a:solidFill>
                  <a:latin typeface="TencentSans W7" panose="020C04030202040F0204" pitchFamily="34" charset="-122"/>
                  <a:ea typeface="TencentSans W7" panose="020C04030202040F0204" pitchFamily="34" charset="-122"/>
                </a:rPr>
                <a:t>腾讯</a:t>
              </a:r>
              <a:r>
                <a:rPr lang="zh-CN" altLang="en-US" sz="1400" b="1" dirty="0">
                  <a:solidFill>
                    <a:schemeClr val="accent1">
                      <a:lumMod val="75000"/>
                    </a:schemeClr>
                  </a:solidFill>
                  <a:latin typeface="TencentSans W7" panose="020C04030202040F0204" pitchFamily="34" charset="-122"/>
                  <a:ea typeface="TencentSans W7" panose="020C04030202040F0204" pitchFamily="34" charset="-122"/>
                </a:rPr>
                <a:t>参观、实习优先录取</a:t>
              </a:r>
              <a:r>
                <a:rPr lang="zh-CN" altLang="en-US" sz="1400" b="1" dirty="0">
                  <a:solidFill>
                    <a:srgbClr val="000000"/>
                  </a:solidFill>
                  <a:latin typeface="TencentSans W7" panose="020C04030202040F0204" pitchFamily="34" charset="-122"/>
                  <a:ea typeface="TencentSans W7" panose="020C04030202040F0204" pitchFamily="34" charset="-122"/>
                </a:rPr>
                <a:t>和</a:t>
              </a:r>
              <a:r>
                <a:rPr lang="zh-CN" altLang="en-US" sz="1400" b="1" dirty="0">
                  <a:solidFill>
                    <a:schemeClr val="accent1">
                      <a:lumMod val="75000"/>
                    </a:schemeClr>
                  </a:solidFill>
                  <a:latin typeface="TencentSans W7" panose="020C04030202040F0204" pitchFamily="34" charset="-122"/>
                  <a:ea typeface="TencentSans W7" panose="020C04030202040F0204" pitchFamily="34" charset="-122"/>
                </a:rPr>
                <a:t>推荐信</a:t>
              </a:r>
              <a:r>
                <a:rPr lang="zh-CN" altLang="en-US" sz="1400" b="1" dirty="0">
                  <a:solidFill>
                    <a:srgbClr val="000000"/>
                  </a:solidFill>
                  <a:latin typeface="TencentSans W7" panose="020C04030202040F0204" pitchFamily="34" charset="-122"/>
                  <a:ea typeface="TencentSans W7" panose="020C04030202040F0204" pitchFamily="34" charset="-122"/>
                </a:rPr>
                <a:t>名额</a:t>
              </a:r>
            </a:p>
          </p:txBody>
        </p:sp>
      </p:grpSp>
      <p:grpSp>
        <p:nvGrpSpPr>
          <p:cNvPr id="24" name="组合 23">
            <a:extLst>
              <a:ext uri="{FF2B5EF4-FFF2-40B4-BE49-F238E27FC236}">
                <a16:creationId xmlns:a16="http://schemas.microsoft.com/office/drawing/2014/main" id="{29AB7AAC-235F-25C5-22E3-72900759D71C}"/>
              </a:ext>
            </a:extLst>
          </p:cNvPr>
          <p:cNvGrpSpPr/>
          <p:nvPr/>
        </p:nvGrpSpPr>
        <p:grpSpPr>
          <a:xfrm>
            <a:off x="1092200" y="1359691"/>
            <a:ext cx="6227713" cy="540000"/>
            <a:chOff x="1050923" y="1272787"/>
            <a:chExt cx="6227713" cy="540000"/>
          </a:xfrm>
        </p:grpSpPr>
        <p:sp>
          <p:nvSpPr>
            <p:cNvPr id="25" name="矩形 24">
              <a:extLst>
                <a:ext uri="{FF2B5EF4-FFF2-40B4-BE49-F238E27FC236}">
                  <a16:creationId xmlns:a16="http://schemas.microsoft.com/office/drawing/2014/main" id="{7745A751-B5E0-F75A-74CD-4407098AB1C6}"/>
                </a:ext>
              </a:extLst>
            </p:cNvPr>
            <p:cNvSpPr/>
            <p:nvPr/>
          </p:nvSpPr>
          <p:spPr>
            <a:xfrm>
              <a:off x="1149782" y="1273138"/>
              <a:ext cx="4738158" cy="539649"/>
            </a:xfrm>
            <a:prstGeom prst="rect">
              <a:avLst/>
            </a:prstGeom>
            <a:solidFill>
              <a:schemeClr val="tx1">
                <a:lumMod val="50000"/>
                <a:lumOff val="50000"/>
                <a:alpha val="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26" name="ïṧlíde">
              <a:extLst>
                <a:ext uri="{FF2B5EF4-FFF2-40B4-BE49-F238E27FC236}">
                  <a16:creationId xmlns:a16="http://schemas.microsoft.com/office/drawing/2014/main" id="{4DF03ABD-E8F3-F3C7-311C-D14D8053C108}"/>
                </a:ext>
              </a:extLst>
            </p:cNvPr>
            <p:cNvSpPr/>
            <p:nvPr/>
          </p:nvSpPr>
          <p:spPr>
            <a:xfrm>
              <a:off x="1050923" y="1272787"/>
              <a:ext cx="540002" cy="540000"/>
            </a:xfrm>
            <a:prstGeom prst="ellipse">
              <a:avLst/>
            </a:prstGeom>
            <a:gradFill>
              <a:gsLst>
                <a:gs pos="0">
                  <a:schemeClr val="accent1">
                    <a:lumMod val="60000"/>
                    <a:lumOff val="40000"/>
                  </a:schemeClr>
                </a:gs>
                <a:gs pos="60000">
                  <a:schemeClr val="accent1">
                    <a:lumMod val="75000"/>
                  </a:schemeClr>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r>
                <a:rPr lang="en-US" altLang="zh-CN" sz="1600" b="1" dirty="0">
                  <a:solidFill>
                    <a:srgbClr val="FFFFFF"/>
                  </a:solidFill>
                </a:rPr>
                <a:t>01</a:t>
              </a:r>
              <a:endParaRPr lang="zh-CN" altLang="en-US" sz="1600" b="1" dirty="0">
                <a:solidFill>
                  <a:srgbClr val="FFFFFF"/>
                </a:solidFill>
              </a:endParaRPr>
            </a:p>
          </p:txBody>
        </p:sp>
        <p:sp>
          <p:nvSpPr>
            <p:cNvPr id="27" name="矩形 26">
              <a:extLst>
                <a:ext uri="{FF2B5EF4-FFF2-40B4-BE49-F238E27FC236}">
                  <a16:creationId xmlns:a16="http://schemas.microsoft.com/office/drawing/2014/main" id="{6631B2B1-1338-7524-3293-ABB745408FE6}"/>
                </a:ext>
              </a:extLst>
            </p:cNvPr>
            <p:cNvSpPr/>
            <p:nvPr/>
          </p:nvSpPr>
          <p:spPr>
            <a:xfrm>
              <a:off x="1758869" y="1380026"/>
              <a:ext cx="5519767" cy="307777"/>
            </a:xfrm>
            <a:prstGeom prst="rect">
              <a:avLst/>
            </a:prstGeom>
          </p:spPr>
          <p:txBody>
            <a:bodyPr wrap="square">
              <a:spAutoFit/>
            </a:bodyPr>
            <a:lstStyle/>
            <a:p>
              <a:r>
                <a:rPr lang="zh-CN" altLang="en-US" sz="1400" b="1" dirty="0">
                  <a:solidFill>
                    <a:srgbClr val="000000"/>
                  </a:solidFill>
                  <a:latin typeface="TencentSans W7" panose="020C04030202040F0204" pitchFamily="34" charset="-122"/>
                  <a:ea typeface="TencentSans W7" panose="020C04030202040F0204" pitchFamily="34" charset="-122"/>
                </a:rPr>
                <a:t>赛事主办部门</a:t>
              </a:r>
              <a:r>
                <a:rPr lang="zh-CN" altLang="en-US" sz="1400" b="1" dirty="0">
                  <a:solidFill>
                    <a:schemeClr val="accent1">
                      <a:lumMod val="75000"/>
                    </a:schemeClr>
                  </a:solidFill>
                  <a:latin typeface="TencentSans W7" panose="020C04030202040F0204" pitchFamily="34" charset="-122"/>
                  <a:ea typeface="TencentSans W7" panose="020C04030202040F0204" pitchFamily="34" charset="-122"/>
                </a:rPr>
                <a:t>认证证书</a:t>
              </a:r>
              <a:r>
                <a:rPr lang="zh-CN" altLang="en-US" sz="1400" b="1" dirty="0">
                  <a:solidFill>
                    <a:srgbClr val="000000"/>
                  </a:solidFill>
                  <a:latin typeface="TencentSans W7" panose="020C04030202040F0204" pitchFamily="34" charset="-122"/>
                  <a:ea typeface="TencentSans W7" panose="020C04030202040F0204" pitchFamily="34" charset="-122"/>
                </a:rPr>
                <a:t>和</a:t>
              </a:r>
              <a:r>
                <a:rPr lang="zh-CN" altLang="en-US" sz="1400" b="1" dirty="0">
                  <a:solidFill>
                    <a:schemeClr val="accent1">
                      <a:lumMod val="75000"/>
                    </a:schemeClr>
                  </a:solidFill>
                  <a:latin typeface="TencentSans W7" panose="020C04030202040F0204" pitchFamily="34" charset="-122"/>
                  <a:ea typeface="TencentSans W7" panose="020C04030202040F0204" pitchFamily="34" charset="-122"/>
                </a:rPr>
                <a:t>丰厚奖金</a:t>
              </a:r>
            </a:p>
          </p:txBody>
        </p:sp>
      </p:grpSp>
      <p:grpSp>
        <p:nvGrpSpPr>
          <p:cNvPr id="28" name="组合 27">
            <a:extLst>
              <a:ext uri="{FF2B5EF4-FFF2-40B4-BE49-F238E27FC236}">
                <a16:creationId xmlns:a16="http://schemas.microsoft.com/office/drawing/2014/main" id="{8C49DB57-B8E1-8E42-7E2B-9CC0A496C169}"/>
              </a:ext>
            </a:extLst>
          </p:cNvPr>
          <p:cNvGrpSpPr/>
          <p:nvPr/>
        </p:nvGrpSpPr>
        <p:grpSpPr>
          <a:xfrm>
            <a:off x="6128807" y="2785412"/>
            <a:ext cx="6227713" cy="540000"/>
            <a:chOff x="1050923" y="5477974"/>
            <a:chExt cx="6227713" cy="540000"/>
          </a:xfrm>
        </p:grpSpPr>
        <p:sp>
          <p:nvSpPr>
            <p:cNvPr id="29" name="矩形 28">
              <a:extLst>
                <a:ext uri="{FF2B5EF4-FFF2-40B4-BE49-F238E27FC236}">
                  <a16:creationId xmlns:a16="http://schemas.microsoft.com/office/drawing/2014/main" id="{0D5372F9-7C48-A584-9C0B-A2AEB2A211FB}"/>
                </a:ext>
              </a:extLst>
            </p:cNvPr>
            <p:cNvSpPr/>
            <p:nvPr/>
          </p:nvSpPr>
          <p:spPr>
            <a:xfrm>
              <a:off x="1149781" y="5477974"/>
              <a:ext cx="4888112" cy="539649"/>
            </a:xfrm>
            <a:prstGeom prst="rect">
              <a:avLst/>
            </a:prstGeom>
            <a:solidFill>
              <a:schemeClr val="tx1">
                <a:lumMod val="50000"/>
                <a:lumOff val="50000"/>
                <a:alpha val="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30" name="ïṧlíde">
              <a:extLst>
                <a:ext uri="{FF2B5EF4-FFF2-40B4-BE49-F238E27FC236}">
                  <a16:creationId xmlns:a16="http://schemas.microsoft.com/office/drawing/2014/main" id="{FE3440C2-DFAE-CB5A-77F5-7DDA00DC5788}"/>
                </a:ext>
              </a:extLst>
            </p:cNvPr>
            <p:cNvSpPr/>
            <p:nvPr/>
          </p:nvSpPr>
          <p:spPr>
            <a:xfrm>
              <a:off x="1050923" y="5477974"/>
              <a:ext cx="540002" cy="540000"/>
            </a:xfrm>
            <a:prstGeom prst="ellipse">
              <a:avLst/>
            </a:prstGeom>
            <a:gradFill>
              <a:gsLst>
                <a:gs pos="0">
                  <a:schemeClr val="accent1">
                    <a:lumMod val="60000"/>
                    <a:lumOff val="40000"/>
                  </a:schemeClr>
                </a:gs>
                <a:gs pos="59000">
                  <a:schemeClr val="accent1">
                    <a:lumMod val="75000"/>
                  </a:schemeClr>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r>
                <a:rPr lang="en-US" altLang="zh-CN" sz="1600" b="1" dirty="0">
                  <a:solidFill>
                    <a:srgbClr val="FFFFFF"/>
                  </a:solidFill>
                </a:rPr>
                <a:t>06</a:t>
              </a:r>
              <a:endParaRPr lang="zh-CN" altLang="en-US" sz="1600" b="1" dirty="0">
                <a:solidFill>
                  <a:srgbClr val="FFFFFF"/>
                </a:solidFill>
              </a:endParaRPr>
            </a:p>
          </p:txBody>
        </p:sp>
        <p:sp>
          <p:nvSpPr>
            <p:cNvPr id="31" name="矩形 30">
              <a:extLst>
                <a:ext uri="{FF2B5EF4-FFF2-40B4-BE49-F238E27FC236}">
                  <a16:creationId xmlns:a16="http://schemas.microsoft.com/office/drawing/2014/main" id="{00400920-0709-D7B1-4908-0BCF52872DBC}"/>
                </a:ext>
              </a:extLst>
            </p:cNvPr>
            <p:cNvSpPr/>
            <p:nvPr/>
          </p:nvSpPr>
          <p:spPr>
            <a:xfrm>
              <a:off x="1758869" y="5585213"/>
              <a:ext cx="5519767" cy="307777"/>
            </a:xfrm>
            <a:prstGeom prst="rect">
              <a:avLst/>
            </a:prstGeom>
          </p:spPr>
          <p:txBody>
            <a:bodyPr wrap="square">
              <a:spAutoFit/>
            </a:bodyPr>
            <a:lstStyle/>
            <a:p>
              <a:r>
                <a:rPr lang="zh-CN" altLang="en-US" sz="1400" b="1" dirty="0">
                  <a:solidFill>
                    <a:srgbClr val="000000"/>
                  </a:solidFill>
                  <a:latin typeface="TencentSans W7" panose="020C04030202040F0204" pitchFamily="34" charset="-122"/>
                  <a:ea typeface="TencentSans W7" panose="020C04030202040F0204" pitchFamily="34" charset="-122"/>
                </a:rPr>
                <a:t>一趟</a:t>
              </a:r>
              <a:r>
                <a:rPr lang="zh-CN" altLang="en-US" sz="1400" b="1" dirty="0">
                  <a:solidFill>
                    <a:schemeClr val="accent1">
                      <a:lumMod val="75000"/>
                    </a:schemeClr>
                  </a:solidFill>
                  <a:latin typeface="TencentSans W7" panose="020C04030202040F0204" pitchFamily="34" charset="-122"/>
                  <a:ea typeface="TencentSans W7" panose="020C04030202040F0204" pitchFamily="34" charset="-122"/>
                </a:rPr>
                <a:t>超越自我</a:t>
              </a:r>
              <a:r>
                <a:rPr lang="zh-CN" altLang="en-US" sz="1400" b="1" dirty="0">
                  <a:solidFill>
                    <a:srgbClr val="000000"/>
                  </a:solidFill>
                  <a:latin typeface="TencentSans W7" panose="020C04030202040F0204" pitchFamily="34" charset="-122"/>
                  <a:ea typeface="TencentSans W7" panose="020C04030202040F0204" pitchFamily="34" charset="-122"/>
                </a:rPr>
                <a:t>，不断突破的编程创新之旅</a:t>
              </a:r>
            </a:p>
          </p:txBody>
        </p:sp>
      </p:grpSp>
      <p:graphicFrame>
        <p:nvGraphicFramePr>
          <p:cNvPr id="32" name="表格 31">
            <a:extLst>
              <a:ext uri="{FF2B5EF4-FFF2-40B4-BE49-F238E27FC236}">
                <a16:creationId xmlns:a16="http://schemas.microsoft.com/office/drawing/2014/main" id="{922A572A-75F7-C6D9-138F-97D158C76ECB}"/>
              </a:ext>
            </a:extLst>
          </p:cNvPr>
          <p:cNvGraphicFramePr>
            <a:graphicFrameLocks noGrp="1"/>
          </p:cNvGraphicFramePr>
          <p:nvPr/>
        </p:nvGraphicFramePr>
        <p:xfrm>
          <a:off x="1191058" y="4114238"/>
          <a:ext cx="4837015" cy="2121462"/>
        </p:xfrm>
        <a:graphic>
          <a:graphicData uri="http://schemas.openxmlformats.org/drawingml/2006/table">
            <a:tbl>
              <a:tblPr/>
              <a:tblGrid>
                <a:gridCol w="1094981">
                  <a:extLst>
                    <a:ext uri="{9D8B030D-6E8A-4147-A177-3AD203B41FA5}">
                      <a16:colId xmlns:a16="http://schemas.microsoft.com/office/drawing/2014/main" val="3705938131"/>
                    </a:ext>
                  </a:extLst>
                </a:gridCol>
                <a:gridCol w="1886130">
                  <a:extLst>
                    <a:ext uri="{9D8B030D-6E8A-4147-A177-3AD203B41FA5}">
                      <a16:colId xmlns:a16="http://schemas.microsoft.com/office/drawing/2014/main" val="3757230371"/>
                    </a:ext>
                  </a:extLst>
                </a:gridCol>
                <a:gridCol w="1855904">
                  <a:extLst>
                    <a:ext uri="{9D8B030D-6E8A-4147-A177-3AD203B41FA5}">
                      <a16:colId xmlns:a16="http://schemas.microsoft.com/office/drawing/2014/main" val="3341029872"/>
                    </a:ext>
                  </a:extLst>
                </a:gridCol>
              </a:tblGrid>
              <a:tr h="209320">
                <a:tc rowSpan="2">
                  <a:txBody>
                    <a:bodyPr/>
                    <a:lstStyle/>
                    <a:p>
                      <a:pPr marL="0" marR="0" algn="ctr">
                        <a:spcBef>
                          <a:spcPts val="0"/>
                        </a:spcBef>
                        <a:spcAft>
                          <a:spcPts val="0"/>
                        </a:spcAft>
                      </a:pPr>
                      <a:r>
                        <a:rPr lang="zh-CN" altLang="en-US" sz="1050" b="0" i="0" kern="100" dirty="0">
                          <a:solidFill>
                            <a:srgbClr val="000000"/>
                          </a:solidFill>
                          <a:effectLst/>
                          <a:latin typeface="Microsoft YaHei Light" panose="020B0503020204020204" pitchFamily="34" charset="-122"/>
                          <a:ea typeface="Microsoft YaHei Light" panose="020B0503020204020204" pitchFamily="34" charset="-122"/>
                        </a:rPr>
                        <a:t>奖项设置</a:t>
                      </a:r>
                      <a:endParaRPr lang="zh-CN" altLang="en-US" sz="900" b="0" i="0" kern="100" dirty="0">
                        <a:effectLst/>
                        <a:latin typeface="Microsoft YaHei Light" panose="020B0503020204020204" pitchFamily="34" charset="-122"/>
                        <a:ea typeface="Microsoft YaHei Light" panose="020B0503020204020204" pitchFamily="34" charset="-122"/>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zh-CN" altLang="en-US" sz="1050" b="0" i="0" kern="100" dirty="0">
                          <a:solidFill>
                            <a:srgbClr val="000000"/>
                          </a:solidFill>
                          <a:effectLst/>
                          <a:latin typeface="Microsoft YaHei Light" panose="020B0503020204020204" pitchFamily="34" charset="-122"/>
                          <a:ea typeface="Microsoft YaHei Light" panose="020B0503020204020204" pitchFamily="34" charset="-122"/>
                        </a:rPr>
                        <a:t>青少年总决赛</a:t>
                      </a:r>
                      <a:endParaRPr lang="zh-CN" altLang="en-US" sz="900" b="0" i="0" kern="100" dirty="0">
                        <a:effectLst/>
                        <a:latin typeface="Microsoft YaHei Light" panose="020B0503020204020204" pitchFamily="34" charset="-122"/>
                        <a:ea typeface="Microsoft YaHei Light" panose="020B0503020204020204" pitchFamily="34" charset="-122"/>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440857553"/>
                  </a:ext>
                </a:extLst>
              </a:tr>
              <a:tr h="311667">
                <a:tc vMerge="1">
                  <a:txBody>
                    <a:bodyPr/>
                    <a:lstStyle/>
                    <a:p>
                      <a:endParaRPr lang="zh-CN" altLang="en-US"/>
                    </a:p>
                  </a:txBody>
                  <a:tcPr/>
                </a:tc>
                <a:tc>
                  <a:txBody>
                    <a:bodyPr/>
                    <a:lstStyle/>
                    <a:p>
                      <a:pPr marL="0" marR="0" algn="ctr">
                        <a:spcBef>
                          <a:spcPts val="0"/>
                        </a:spcBef>
                        <a:spcAft>
                          <a:spcPts val="0"/>
                        </a:spcAft>
                      </a:pPr>
                      <a:r>
                        <a:rPr lang="zh-CN" altLang="en-US" sz="1050" b="0" i="0" kern="100" dirty="0">
                          <a:solidFill>
                            <a:srgbClr val="000000"/>
                          </a:solidFill>
                          <a:effectLst/>
                          <a:latin typeface="Microsoft YaHei Light" panose="020B0503020204020204" pitchFamily="34" charset="-122"/>
                          <a:ea typeface="Microsoft YaHei Light" panose="020B0503020204020204" pitchFamily="34" charset="-122"/>
                        </a:rPr>
                        <a:t>小学组</a:t>
                      </a:r>
                      <a:endParaRPr lang="zh-CN" altLang="en-US" sz="900" b="0" i="0" kern="100" dirty="0">
                        <a:effectLst/>
                        <a:latin typeface="Microsoft YaHei Light" panose="020B0503020204020204" pitchFamily="34" charset="-122"/>
                        <a:ea typeface="Microsoft YaHei Light" panose="020B0503020204020204" pitchFamily="34" charset="-122"/>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zh-CN" altLang="en-US" sz="1050" b="0" i="0" kern="100" dirty="0">
                          <a:solidFill>
                            <a:srgbClr val="000000"/>
                          </a:solidFill>
                          <a:effectLst/>
                          <a:latin typeface="Microsoft YaHei Light" panose="020B0503020204020204" pitchFamily="34" charset="-122"/>
                          <a:ea typeface="Microsoft YaHei Light" panose="020B0503020204020204" pitchFamily="34" charset="-122"/>
                        </a:rPr>
                        <a:t>中学组（含中职）</a:t>
                      </a:r>
                      <a:endParaRPr lang="zh-CN" altLang="en-US" sz="900" b="0" i="0" kern="100" dirty="0">
                        <a:effectLst/>
                        <a:latin typeface="Microsoft YaHei Light" panose="020B0503020204020204" pitchFamily="34" charset="-122"/>
                        <a:ea typeface="Microsoft YaHei Light" panose="020B0503020204020204" pitchFamily="34" charset="-122"/>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2330539"/>
                  </a:ext>
                </a:extLst>
              </a:tr>
              <a:tr h="311667">
                <a:tc>
                  <a:txBody>
                    <a:bodyPr/>
                    <a:lstStyle/>
                    <a:p>
                      <a:pPr marL="0" marR="0" algn="ctr">
                        <a:spcBef>
                          <a:spcPts val="0"/>
                        </a:spcBef>
                        <a:spcAft>
                          <a:spcPts val="0"/>
                        </a:spcAft>
                      </a:pPr>
                      <a:r>
                        <a:rPr lang="zh-CN" altLang="en-US" sz="1050" b="0" i="0" kern="100" dirty="0">
                          <a:solidFill>
                            <a:srgbClr val="000000"/>
                          </a:solidFill>
                          <a:effectLst/>
                          <a:latin typeface="Microsoft YaHei Light" panose="020B0503020204020204" pitchFamily="34" charset="-122"/>
                          <a:ea typeface="Microsoft YaHei Light" panose="020B0503020204020204" pitchFamily="34" charset="-122"/>
                        </a:rPr>
                        <a:t>特等奖</a:t>
                      </a:r>
                      <a:endParaRPr lang="zh-CN" altLang="en-US" sz="900" b="0" i="0" kern="100" dirty="0">
                        <a:effectLst/>
                        <a:latin typeface="Microsoft YaHei Light" panose="020B0503020204020204" pitchFamily="34" charset="-122"/>
                        <a:ea typeface="Microsoft YaHei Light" panose="020B0503020204020204" pitchFamily="34" charset="-122"/>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altLang="zh-CN" sz="1100" b="1" i="0" kern="100" dirty="0">
                          <a:solidFill>
                            <a:schemeClr val="accent1">
                              <a:lumMod val="75000"/>
                            </a:schemeClr>
                          </a:solidFill>
                          <a:effectLst/>
                          <a:latin typeface="Microsoft YaHei" panose="020B0503020204020204" pitchFamily="34" charset="-122"/>
                          <a:ea typeface="Microsoft YaHei" panose="020B0503020204020204" pitchFamily="34" charset="-122"/>
                        </a:rPr>
                        <a:t>1</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名（奖金</a:t>
                      </a:r>
                      <a:r>
                        <a:rPr lang="en-US" altLang="zh-CN" sz="1100" b="1" i="0" kern="100" dirty="0">
                          <a:solidFill>
                            <a:schemeClr val="accent1">
                              <a:lumMod val="75000"/>
                            </a:schemeClr>
                          </a:solidFill>
                          <a:effectLst/>
                          <a:latin typeface="Microsoft YaHei" panose="020B0503020204020204" pitchFamily="34" charset="-122"/>
                          <a:ea typeface="Microsoft YaHei" panose="020B0503020204020204" pitchFamily="34" charset="-122"/>
                          <a:cs typeface="+mn-cs"/>
                        </a:rPr>
                        <a:t>20000</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元）</a:t>
                      </a:r>
                      <a:endParaRPr lang="zh-CN" altLang="en-US" sz="1000" b="0" i="0" kern="100" dirty="0">
                        <a:solidFill>
                          <a:schemeClr val="tx1"/>
                        </a:solidFill>
                        <a:effectLst/>
                        <a:latin typeface="Microsoft YaHei Light" panose="020B0503020204020204" pitchFamily="34" charset="-122"/>
                        <a:ea typeface="Microsoft YaHei Light" panose="020B0503020204020204" pitchFamily="34" charset="-122"/>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altLang="zh-CN" sz="1100" b="1" i="0" kern="100" dirty="0">
                          <a:solidFill>
                            <a:schemeClr val="accent1">
                              <a:lumMod val="75000"/>
                            </a:schemeClr>
                          </a:solidFill>
                          <a:effectLst/>
                          <a:latin typeface="Microsoft YaHei" panose="020B0503020204020204" pitchFamily="34" charset="-122"/>
                          <a:ea typeface="Microsoft YaHei" panose="020B0503020204020204" pitchFamily="34" charset="-122"/>
                          <a:cs typeface="+mn-cs"/>
                        </a:rPr>
                        <a:t>1</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cs typeface="+mn-cs"/>
                        </a:rPr>
                        <a:t>名</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（奖金</a:t>
                      </a:r>
                      <a:r>
                        <a:rPr lang="en-US" altLang="zh-CN" sz="1100" b="1" i="0" kern="100" dirty="0">
                          <a:solidFill>
                            <a:schemeClr val="accent1">
                              <a:lumMod val="75000"/>
                            </a:schemeClr>
                          </a:solidFill>
                          <a:effectLst/>
                          <a:latin typeface="Microsoft YaHei" panose="020B0503020204020204" pitchFamily="34" charset="-122"/>
                          <a:ea typeface="Microsoft YaHei" panose="020B0503020204020204" pitchFamily="34" charset="-122"/>
                          <a:cs typeface="+mn-cs"/>
                        </a:rPr>
                        <a:t>20000</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元）</a:t>
                      </a:r>
                      <a:endParaRPr lang="zh-CN" altLang="en-US" sz="1000" b="0" i="0" kern="100" dirty="0">
                        <a:solidFill>
                          <a:schemeClr val="tx1"/>
                        </a:solidFill>
                        <a:effectLst/>
                        <a:latin typeface="Microsoft YaHei Light" panose="020B0503020204020204" pitchFamily="34" charset="-122"/>
                        <a:ea typeface="Microsoft YaHei Light" panose="020B0503020204020204" pitchFamily="34" charset="-122"/>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0749105"/>
                  </a:ext>
                </a:extLst>
              </a:tr>
              <a:tr h="311667">
                <a:tc>
                  <a:txBody>
                    <a:bodyPr/>
                    <a:lstStyle/>
                    <a:p>
                      <a:pPr marL="0" marR="0" algn="ctr">
                        <a:spcBef>
                          <a:spcPts val="0"/>
                        </a:spcBef>
                        <a:spcAft>
                          <a:spcPts val="0"/>
                        </a:spcAft>
                      </a:pPr>
                      <a:r>
                        <a:rPr lang="zh-CN" altLang="en-US" sz="1050" b="0" i="0" kern="100" dirty="0">
                          <a:solidFill>
                            <a:srgbClr val="000000"/>
                          </a:solidFill>
                          <a:effectLst/>
                          <a:latin typeface="Microsoft YaHei Light" panose="020B0503020204020204" pitchFamily="34" charset="-122"/>
                          <a:ea typeface="Microsoft YaHei Light" panose="020B0503020204020204" pitchFamily="34" charset="-122"/>
                        </a:rPr>
                        <a:t>一等奖</a:t>
                      </a:r>
                      <a:endParaRPr lang="zh-CN" altLang="en-US" sz="900" b="0" i="0" kern="100" dirty="0">
                        <a:effectLst/>
                        <a:latin typeface="Microsoft YaHei Light" panose="020B0503020204020204" pitchFamily="34" charset="-122"/>
                        <a:ea typeface="Microsoft YaHei Light" panose="020B0503020204020204" pitchFamily="34" charset="-122"/>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altLang="zh-CN" sz="1100" b="1" i="0" kern="100" dirty="0">
                          <a:solidFill>
                            <a:schemeClr val="accent1">
                              <a:lumMod val="75000"/>
                            </a:schemeClr>
                          </a:solidFill>
                          <a:effectLst/>
                          <a:latin typeface="Microsoft YaHei" panose="020B0503020204020204" pitchFamily="34" charset="-122"/>
                          <a:ea typeface="Microsoft YaHei" panose="020B0503020204020204" pitchFamily="34" charset="-122"/>
                          <a:cs typeface="+mn-cs"/>
                        </a:rPr>
                        <a:t>5</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名（奖金</a:t>
                      </a:r>
                      <a:r>
                        <a:rPr lang="en-US" altLang="zh-CN" sz="1100" b="1" i="0" kern="100" dirty="0">
                          <a:solidFill>
                            <a:schemeClr val="accent1">
                              <a:lumMod val="75000"/>
                            </a:schemeClr>
                          </a:solidFill>
                          <a:effectLst/>
                          <a:latin typeface="Microsoft YaHei" panose="020B0503020204020204" pitchFamily="34" charset="-122"/>
                          <a:ea typeface="Microsoft YaHei" panose="020B0503020204020204" pitchFamily="34" charset="-122"/>
                          <a:cs typeface="+mn-cs"/>
                        </a:rPr>
                        <a:t>5000</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元</a:t>
                      </a:r>
                      <a:r>
                        <a:rPr lang="en-US" altLang="zh-CN" sz="1100" b="0" i="0" kern="100" dirty="0">
                          <a:solidFill>
                            <a:schemeClr val="tx1"/>
                          </a:solidFill>
                          <a:effectLst/>
                          <a:latin typeface="Microsoft YaHei Light" panose="020B0503020204020204" pitchFamily="34" charset="-122"/>
                          <a:ea typeface="Microsoft YaHei Light" panose="020B0503020204020204" pitchFamily="34" charset="-122"/>
                        </a:rPr>
                        <a:t>/</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组）</a:t>
                      </a:r>
                      <a:endParaRPr lang="zh-CN" altLang="en-US" sz="1000" b="0" i="0" kern="100" dirty="0">
                        <a:solidFill>
                          <a:schemeClr val="tx1"/>
                        </a:solidFill>
                        <a:effectLst/>
                        <a:latin typeface="Microsoft YaHei Light" panose="020B0503020204020204" pitchFamily="34" charset="-122"/>
                        <a:ea typeface="Microsoft YaHei Light" panose="020B0503020204020204" pitchFamily="34" charset="-122"/>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altLang="zh-CN" sz="1100" b="1" i="0" kern="100" dirty="0">
                          <a:solidFill>
                            <a:schemeClr val="accent1">
                              <a:lumMod val="75000"/>
                            </a:schemeClr>
                          </a:solidFill>
                          <a:effectLst/>
                          <a:latin typeface="Microsoft YaHei" panose="020B0503020204020204" pitchFamily="34" charset="-122"/>
                          <a:ea typeface="Microsoft YaHei" panose="020B0503020204020204" pitchFamily="34" charset="-122"/>
                          <a:cs typeface="+mn-cs"/>
                        </a:rPr>
                        <a:t>5</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名（奖金</a:t>
                      </a:r>
                      <a:r>
                        <a:rPr lang="en-US" altLang="zh-CN" sz="1100" b="1" i="0" kern="100" dirty="0">
                          <a:solidFill>
                            <a:schemeClr val="accent1">
                              <a:lumMod val="75000"/>
                            </a:schemeClr>
                          </a:solidFill>
                          <a:effectLst/>
                          <a:latin typeface="Microsoft YaHei" panose="020B0503020204020204" pitchFamily="34" charset="-122"/>
                          <a:ea typeface="Microsoft YaHei" panose="020B0503020204020204" pitchFamily="34" charset="-122"/>
                          <a:cs typeface="+mn-cs"/>
                        </a:rPr>
                        <a:t>5000</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元</a:t>
                      </a:r>
                      <a:r>
                        <a:rPr lang="en-US" altLang="zh-CN" sz="1100" b="0" i="0" kern="100" dirty="0">
                          <a:solidFill>
                            <a:schemeClr val="tx1"/>
                          </a:solidFill>
                          <a:effectLst/>
                          <a:latin typeface="Microsoft YaHei Light" panose="020B0503020204020204" pitchFamily="34" charset="-122"/>
                          <a:ea typeface="Microsoft YaHei Light" panose="020B0503020204020204" pitchFamily="34" charset="-122"/>
                        </a:rPr>
                        <a:t>/</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组）</a:t>
                      </a:r>
                      <a:endParaRPr lang="zh-CN" altLang="en-US" sz="1000" b="0" i="0" kern="100" dirty="0">
                        <a:solidFill>
                          <a:schemeClr val="tx1"/>
                        </a:solidFill>
                        <a:effectLst/>
                        <a:latin typeface="Microsoft YaHei Light" panose="020B0503020204020204" pitchFamily="34" charset="-122"/>
                        <a:ea typeface="Microsoft YaHei Light" panose="020B0503020204020204" pitchFamily="34" charset="-122"/>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8103419"/>
                  </a:ext>
                </a:extLst>
              </a:tr>
              <a:tr h="311667">
                <a:tc>
                  <a:txBody>
                    <a:bodyPr/>
                    <a:lstStyle/>
                    <a:p>
                      <a:pPr marL="0" marR="0" algn="ctr">
                        <a:spcBef>
                          <a:spcPts val="0"/>
                        </a:spcBef>
                        <a:spcAft>
                          <a:spcPts val="0"/>
                        </a:spcAft>
                      </a:pPr>
                      <a:r>
                        <a:rPr lang="zh-CN" altLang="en-US" sz="1050" b="0" i="0" kern="100" dirty="0">
                          <a:solidFill>
                            <a:srgbClr val="000000"/>
                          </a:solidFill>
                          <a:effectLst/>
                          <a:latin typeface="Microsoft YaHei Light" panose="020B0503020204020204" pitchFamily="34" charset="-122"/>
                          <a:ea typeface="Microsoft YaHei Light" panose="020B0503020204020204" pitchFamily="34" charset="-122"/>
                        </a:rPr>
                        <a:t>二等奖</a:t>
                      </a:r>
                      <a:endParaRPr lang="zh-CN" altLang="en-US" sz="900" b="0" i="0" kern="100" dirty="0">
                        <a:effectLst/>
                        <a:latin typeface="Microsoft YaHei Light" panose="020B0503020204020204" pitchFamily="34" charset="-122"/>
                        <a:ea typeface="Microsoft YaHei Light" panose="020B0503020204020204" pitchFamily="34" charset="-122"/>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altLang="zh-CN" sz="1100" b="1" i="0" kern="100" dirty="0">
                          <a:solidFill>
                            <a:schemeClr val="accent1">
                              <a:lumMod val="75000"/>
                            </a:schemeClr>
                          </a:solidFill>
                          <a:effectLst/>
                          <a:latin typeface="Microsoft YaHei" panose="020B0503020204020204" pitchFamily="34" charset="-122"/>
                          <a:ea typeface="Microsoft YaHei" panose="020B0503020204020204" pitchFamily="34" charset="-122"/>
                          <a:cs typeface="+mn-cs"/>
                        </a:rPr>
                        <a:t>10</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名（奖金</a:t>
                      </a:r>
                      <a:r>
                        <a:rPr lang="en-US" altLang="zh-CN" sz="1100" b="1" i="0" kern="100" dirty="0">
                          <a:solidFill>
                            <a:schemeClr val="accent1">
                              <a:lumMod val="75000"/>
                            </a:schemeClr>
                          </a:solidFill>
                          <a:effectLst/>
                          <a:latin typeface="Microsoft YaHei" panose="020B0503020204020204" pitchFamily="34" charset="-122"/>
                          <a:ea typeface="Microsoft YaHei" panose="020B0503020204020204" pitchFamily="34" charset="-122"/>
                          <a:cs typeface="+mn-cs"/>
                        </a:rPr>
                        <a:t>2000</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元</a:t>
                      </a:r>
                      <a:r>
                        <a:rPr lang="en-US" altLang="zh-CN" sz="1100" b="0" i="0" kern="100" dirty="0">
                          <a:solidFill>
                            <a:schemeClr val="tx1"/>
                          </a:solidFill>
                          <a:effectLst/>
                          <a:latin typeface="Microsoft YaHei Light" panose="020B0503020204020204" pitchFamily="34" charset="-122"/>
                          <a:ea typeface="Microsoft YaHei Light" panose="020B0503020204020204" pitchFamily="34" charset="-122"/>
                        </a:rPr>
                        <a:t>/</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组）</a:t>
                      </a:r>
                      <a:endParaRPr lang="zh-CN" altLang="en-US" sz="1000" b="0" i="0" kern="100" dirty="0">
                        <a:solidFill>
                          <a:schemeClr val="tx1"/>
                        </a:solidFill>
                        <a:effectLst/>
                        <a:latin typeface="Microsoft YaHei Light" panose="020B0503020204020204" pitchFamily="34" charset="-122"/>
                        <a:ea typeface="Microsoft YaHei Light" panose="020B0503020204020204" pitchFamily="34" charset="-122"/>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altLang="zh-CN" sz="1100" b="1" i="0" kern="100" dirty="0">
                          <a:solidFill>
                            <a:schemeClr val="accent1">
                              <a:lumMod val="75000"/>
                            </a:schemeClr>
                          </a:solidFill>
                          <a:effectLst/>
                          <a:latin typeface="Microsoft YaHei" panose="020B0503020204020204" pitchFamily="34" charset="-122"/>
                          <a:ea typeface="Microsoft YaHei" panose="020B0503020204020204" pitchFamily="34" charset="-122"/>
                          <a:cs typeface="+mn-cs"/>
                        </a:rPr>
                        <a:t>10</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名（奖金</a:t>
                      </a:r>
                      <a:r>
                        <a:rPr lang="en-US" altLang="zh-CN" sz="1100" b="1" i="0" kern="100" dirty="0">
                          <a:solidFill>
                            <a:schemeClr val="accent1">
                              <a:lumMod val="75000"/>
                            </a:schemeClr>
                          </a:solidFill>
                          <a:effectLst/>
                          <a:latin typeface="Microsoft YaHei" panose="020B0503020204020204" pitchFamily="34" charset="-122"/>
                          <a:ea typeface="Microsoft YaHei" panose="020B0503020204020204" pitchFamily="34" charset="-122"/>
                          <a:cs typeface="+mn-cs"/>
                        </a:rPr>
                        <a:t>2000</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元</a:t>
                      </a:r>
                      <a:r>
                        <a:rPr lang="en-US" altLang="zh-CN" sz="1100" b="0" i="0" kern="100" dirty="0">
                          <a:solidFill>
                            <a:schemeClr val="tx1"/>
                          </a:solidFill>
                          <a:effectLst/>
                          <a:latin typeface="Microsoft YaHei Light" panose="020B0503020204020204" pitchFamily="34" charset="-122"/>
                          <a:ea typeface="Microsoft YaHei Light" panose="020B0503020204020204" pitchFamily="34" charset="-122"/>
                        </a:rPr>
                        <a:t>/</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组）</a:t>
                      </a:r>
                      <a:endParaRPr lang="zh-CN" altLang="en-US" sz="1000" b="0" i="0" kern="100" dirty="0">
                        <a:solidFill>
                          <a:schemeClr val="tx1"/>
                        </a:solidFill>
                        <a:effectLst/>
                        <a:latin typeface="Microsoft YaHei Light" panose="020B0503020204020204" pitchFamily="34" charset="-122"/>
                        <a:ea typeface="Microsoft YaHei Light" panose="020B0503020204020204" pitchFamily="34" charset="-122"/>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8961522"/>
                  </a:ext>
                </a:extLst>
              </a:tr>
              <a:tr h="311667">
                <a:tc>
                  <a:txBody>
                    <a:bodyPr/>
                    <a:lstStyle/>
                    <a:p>
                      <a:pPr marL="0" marR="0" algn="ctr">
                        <a:spcBef>
                          <a:spcPts val="0"/>
                        </a:spcBef>
                        <a:spcAft>
                          <a:spcPts val="0"/>
                        </a:spcAft>
                      </a:pPr>
                      <a:r>
                        <a:rPr lang="zh-CN" altLang="en-US" sz="1050" b="0" i="0" kern="100" dirty="0">
                          <a:solidFill>
                            <a:srgbClr val="000000"/>
                          </a:solidFill>
                          <a:effectLst/>
                          <a:latin typeface="Microsoft YaHei Light" panose="020B0503020204020204" pitchFamily="34" charset="-122"/>
                          <a:ea typeface="Microsoft YaHei Light" panose="020B0503020204020204" pitchFamily="34" charset="-122"/>
                        </a:rPr>
                        <a:t>三等奖</a:t>
                      </a:r>
                      <a:endParaRPr lang="zh-CN" altLang="en-US" sz="900" b="0" i="0" kern="100" dirty="0">
                        <a:effectLst/>
                        <a:latin typeface="Microsoft YaHei Light" panose="020B0503020204020204" pitchFamily="34" charset="-122"/>
                        <a:ea typeface="Microsoft YaHei Light" panose="020B0503020204020204" pitchFamily="34" charset="-122"/>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altLang="zh-CN" sz="1100" b="1" i="0" kern="100" dirty="0">
                          <a:solidFill>
                            <a:schemeClr val="accent1">
                              <a:lumMod val="75000"/>
                            </a:schemeClr>
                          </a:solidFill>
                          <a:effectLst/>
                          <a:latin typeface="Microsoft YaHei" panose="020B0503020204020204" pitchFamily="34" charset="-122"/>
                          <a:ea typeface="Microsoft YaHei" panose="020B0503020204020204" pitchFamily="34" charset="-122"/>
                          <a:cs typeface="+mn-cs"/>
                        </a:rPr>
                        <a:t>60</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名（奖金</a:t>
                      </a:r>
                      <a:r>
                        <a:rPr lang="en-US" altLang="zh-CN" sz="1100" b="0" i="0" kern="100" dirty="0">
                          <a:solidFill>
                            <a:schemeClr val="tx1"/>
                          </a:solidFill>
                          <a:effectLst/>
                          <a:latin typeface="Microsoft YaHei Light" panose="020B0503020204020204" pitchFamily="34" charset="-122"/>
                          <a:ea typeface="Microsoft YaHei Light" panose="020B0503020204020204" pitchFamily="34" charset="-122"/>
                        </a:rPr>
                        <a:t>500/</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组）</a:t>
                      </a:r>
                      <a:endParaRPr lang="zh-CN" altLang="en-US" sz="1000" b="0" i="0" kern="100" dirty="0">
                        <a:solidFill>
                          <a:schemeClr val="tx1"/>
                        </a:solidFill>
                        <a:effectLst/>
                        <a:latin typeface="Microsoft YaHei Light" panose="020B0503020204020204" pitchFamily="34" charset="-122"/>
                        <a:ea typeface="Microsoft YaHei Light" panose="020B0503020204020204" pitchFamily="34" charset="-122"/>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altLang="zh-CN" sz="1100" b="1" i="0" kern="100" dirty="0">
                          <a:solidFill>
                            <a:schemeClr val="accent1">
                              <a:lumMod val="75000"/>
                            </a:schemeClr>
                          </a:solidFill>
                          <a:effectLst/>
                          <a:latin typeface="Microsoft YaHei" panose="020B0503020204020204" pitchFamily="34" charset="-122"/>
                          <a:ea typeface="Microsoft YaHei" panose="020B0503020204020204" pitchFamily="34" charset="-122"/>
                          <a:cs typeface="+mn-cs"/>
                        </a:rPr>
                        <a:t>60</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名（奖金</a:t>
                      </a:r>
                      <a:r>
                        <a:rPr lang="en-US" altLang="zh-CN" sz="1100" b="1" i="0" kern="100" dirty="0">
                          <a:solidFill>
                            <a:schemeClr val="accent1">
                              <a:lumMod val="75000"/>
                            </a:schemeClr>
                          </a:solidFill>
                          <a:effectLst/>
                          <a:latin typeface="Microsoft YaHei" panose="020B0503020204020204" pitchFamily="34" charset="-122"/>
                          <a:ea typeface="Microsoft YaHei" panose="020B0503020204020204" pitchFamily="34" charset="-122"/>
                          <a:cs typeface="+mn-cs"/>
                        </a:rPr>
                        <a:t>500</a:t>
                      </a:r>
                      <a:r>
                        <a:rPr lang="en-US" altLang="zh-CN" sz="1100" b="0" i="0" kern="100" dirty="0">
                          <a:solidFill>
                            <a:schemeClr val="tx1"/>
                          </a:solidFill>
                          <a:effectLst/>
                          <a:latin typeface="Microsoft YaHei Light" panose="020B0503020204020204" pitchFamily="34" charset="-122"/>
                          <a:ea typeface="Microsoft YaHei Light" panose="020B0503020204020204" pitchFamily="34" charset="-122"/>
                        </a:rPr>
                        <a:t>/</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rPr>
                        <a:t>组）</a:t>
                      </a:r>
                      <a:endParaRPr lang="zh-CN" altLang="en-US" sz="1000" b="0" i="0" kern="100" dirty="0">
                        <a:solidFill>
                          <a:schemeClr val="tx1"/>
                        </a:solidFill>
                        <a:effectLst/>
                        <a:latin typeface="Microsoft YaHei Light" panose="020B0503020204020204" pitchFamily="34" charset="-122"/>
                        <a:ea typeface="Microsoft YaHei Light" panose="020B0503020204020204" pitchFamily="34" charset="-122"/>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0314774"/>
                  </a:ext>
                </a:extLst>
              </a:tr>
              <a:tr h="311667">
                <a:tc>
                  <a:txBody>
                    <a:bodyPr/>
                    <a:lstStyle/>
                    <a:p>
                      <a:pPr marL="0" marR="0" algn="ctr">
                        <a:spcBef>
                          <a:spcPts val="0"/>
                        </a:spcBef>
                        <a:spcAft>
                          <a:spcPts val="0"/>
                        </a:spcAft>
                      </a:pPr>
                      <a:r>
                        <a:rPr lang="zh-CN" altLang="en-US" sz="1050" b="0" i="0" kern="100" dirty="0">
                          <a:solidFill>
                            <a:srgbClr val="000000"/>
                          </a:solidFill>
                          <a:effectLst/>
                          <a:latin typeface="Microsoft YaHei Light" panose="020B0503020204020204" pitchFamily="34" charset="-122"/>
                          <a:ea typeface="Microsoft YaHei Light" panose="020B0503020204020204" pitchFamily="34" charset="-122"/>
                        </a:rPr>
                        <a:t>微信创新奖</a:t>
                      </a:r>
                      <a:endParaRPr lang="zh-CN" altLang="en-US" sz="900" b="0" i="0" kern="100" dirty="0">
                        <a:effectLst/>
                        <a:latin typeface="Microsoft YaHei Light" panose="020B0503020204020204" pitchFamily="34" charset="-122"/>
                        <a:ea typeface="Microsoft YaHei Light" panose="020B0503020204020204" pitchFamily="34" charset="-122"/>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altLang="zh-CN" sz="1100" b="1" i="0" kern="100" dirty="0">
                          <a:solidFill>
                            <a:schemeClr val="accent1">
                              <a:lumMod val="75000"/>
                            </a:schemeClr>
                          </a:solidFill>
                          <a:effectLst/>
                          <a:latin typeface="Microsoft YaHei" panose="020B0503020204020204" pitchFamily="34" charset="-122"/>
                          <a:ea typeface="Microsoft YaHei" panose="020B0503020204020204" pitchFamily="34" charset="-122"/>
                          <a:cs typeface="+mn-cs"/>
                        </a:rPr>
                        <a:t>20</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cs typeface="+mn-cs"/>
                        </a:rPr>
                        <a:t>名</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altLang="zh-CN" sz="1100" b="1" i="0" kern="100" dirty="0">
                          <a:solidFill>
                            <a:schemeClr val="accent1">
                              <a:lumMod val="75000"/>
                            </a:schemeClr>
                          </a:solidFill>
                          <a:effectLst/>
                          <a:latin typeface="Microsoft YaHei" panose="020B0503020204020204" pitchFamily="34" charset="-122"/>
                          <a:ea typeface="Microsoft YaHei" panose="020B0503020204020204" pitchFamily="34" charset="-122"/>
                          <a:cs typeface="+mn-cs"/>
                        </a:rPr>
                        <a:t>20</a:t>
                      </a:r>
                      <a:r>
                        <a:rPr lang="zh-CN" altLang="en-US" sz="1100" b="0" i="0" kern="100" dirty="0">
                          <a:solidFill>
                            <a:schemeClr val="tx1"/>
                          </a:solidFill>
                          <a:effectLst/>
                          <a:latin typeface="Microsoft YaHei Light" panose="020B0503020204020204" pitchFamily="34" charset="-122"/>
                          <a:ea typeface="Microsoft YaHei Light" panose="020B0503020204020204" pitchFamily="34" charset="-122"/>
                          <a:cs typeface="+mn-cs"/>
                        </a:rPr>
                        <a:t>名</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4295834"/>
                  </a:ext>
                </a:extLst>
              </a:tr>
            </a:tbl>
          </a:graphicData>
        </a:graphic>
      </p:graphicFrame>
      <p:grpSp>
        <p:nvGrpSpPr>
          <p:cNvPr id="33" name="组合 32">
            <a:extLst>
              <a:ext uri="{FF2B5EF4-FFF2-40B4-BE49-F238E27FC236}">
                <a16:creationId xmlns:a16="http://schemas.microsoft.com/office/drawing/2014/main" id="{454BA5B0-0F01-DCD4-E870-678FDC1C64DC}"/>
              </a:ext>
            </a:extLst>
          </p:cNvPr>
          <p:cNvGrpSpPr/>
          <p:nvPr/>
        </p:nvGrpSpPr>
        <p:grpSpPr>
          <a:xfrm>
            <a:off x="7319913" y="3756157"/>
            <a:ext cx="3155336" cy="3221555"/>
            <a:chOff x="8219162" y="797867"/>
            <a:chExt cx="3377013" cy="3447884"/>
          </a:xfrm>
        </p:grpSpPr>
        <p:grpSp>
          <p:nvGrpSpPr>
            <p:cNvPr id="34" name="组合 33">
              <a:extLst>
                <a:ext uri="{FF2B5EF4-FFF2-40B4-BE49-F238E27FC236}">
                  <a16:creationId xmlns:a16="http://schemas.microsoft.com/office/drawing/2014/main" id="{1F3F833E-ADFF-FB20-7CC9-44F94E7B247C}"/>
                </a:ext>
              </a:extLst>
            </p:cNvPr>
            <p:cNvGrpSpPr/>
            <p:nvPr/>
          </p:nvGrpSpPr>
          <p:grpSpPr>
            <a:xfrm>
              <a:off x="8219162" y="797867"/>
              <a:ext cx="3377013" cy="3447884"/>
              <a:chOff x="8295567" y="1270000"/>
              <a:chExt cx="3015633" cy="3078920"/>
            </a:xfrm>
          </p:grpSpPr>
          <p:pic>
            <p:nvPicPr>
              <p:cNvPr id="36" name="图片 35">
                <a:extLst>
                  <a:ext uri="{FF2B5EF4-FFF2-40B4-BE49-F238E27FC236}">
                    <a16:creationId xmlns:a16="http://schemas.microsoft.com/office/drawing/2014/main" id="{C18219B0-3646-7883-9B0A-7D7B4C61BCF8}"/>
                  </a:ext>
                </a:extLst>
              </p:cNvPr>
              <p:cNvPicPr>
                <a:picLocks noChangeAspect="1"/>
              </p:cNvPicPr>
              <p:nvPr/>
            </p:nvPicPr>
            <p:blipFill rotWithShape="1">
              <a:blip r:embed="rId3">
                <a:extLst>
                  <a:ext uri="{28A0092B-C50C-407E-A947-70E740481C1C}">
                    <a14:useLocalDpi xmlns:a14="http://schemas.microsoft.com/office/drawing/2010/main" val="0"/>
                  </a:ext>
                </a:extLst>
              </a:blip>
              <a:srcRect t="9907" b="21203"/>
              <a:stretch/>
            </p:blipFill>
            <p:spPr>
              <a:xfrm>
                <a:off x="8295567" y="1270000"/>
                <a:ext cx="3015633" cy="3078920"/>
              </a:xfrm>
              <a:prstGeom prst="rect">
                <a:avLst/>
              </a:prstGeom>
            </p:spPr>
          </p:pic>
          <p:sp>
            <p:nvSpPr>
              <p:cNvPr id="37" name="椭圆 36">
                <a:extLst>
                  <a:ext uri="{FF2B5EF4-FFF2-40B4-BE49-F238E27FC236}">
                    <a16:creationId xmlns:a16="http://schemas.microsoft.com/office/drawing/2014/main" id="{24023DA0-9F50-80AB-33B2-2D9F2707FB21}"/>
                  </a:ext>
                </a:extLst>
              </p:cNvPr>
              <p:cNvSpPr/>
              <p:nvPr/>
            </p:nvSpPr>
            <p:spPr>
              <a:xfrm>
                <a:off x="8870507" y="1338543"/>
                <a:ext cx="653287" cy="69822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35" name="图片 34">
              <a:extLst>
                <a:ext uri="{FF2B5EF4-FFF2-40B4-BE49-F238E27FC236}">
                  <a16:creationId xmlns:a16="http://schemas.microsoft.com/office/drawing/2014/main" id="{9DADAB1C-2D00-1120-4231-394B63084C4C}"/>
                </a:ext>
              </a:extLst>
            </p:cNvPr>
            <p:cNvPicPr>
              <a:picLocks noChangeAspect="1"/>
            </p:cNvPicPr>
            <p:nvPr/>
          </p:nvPicPr>
          <p:blipFill rotWithShape="1">
            <a:blip r:embed="rId4">
              <a:extLst>
                <a:ext uri="{28A0092B-C50C-407E-A947-70E740481C1C}">
                  <a14:useLocalDpi xmlns:a14="http://schemas.microsoft.com/office/drawing/2010/main" val="0"/>
                </a:ext>
              </a:extLst>
            </a:blip>
            <a:srcRect l="66407" t="29836" r="12578" b="52369"/>
            <a:stretch/>
          </p:blipFill>
          <p:spPr>
            <a:xfrm>
              <a:off x="8252235" y="959017"/>
              <a:ext cx="914401" cy="774262"/>
            </a:xfrm>
            <a:prstGeom prst="rect">
              <a:avLst/>
            </a:prstGeom>
          </p:spPr>
        </p:pic>
      </p:grpSp>
      <p:pic>
        <p:nvPicPr>
          <p:cNvPr id="38" name="图片 37">
            <a:extLst>
              <a:ext uri="{FF2B5EF4-FFF2-40B4-BE49-F238E27FC236}">
                <a16:creationId xmlns:a16="http://schemas.microsoft.com/office/drawing/2014/main" id="{A5ED05B4-EE6C-B420-F8D0-DB17CA28DC03}"/>
              </a:ext>
            </a:extLst>
          </p:cNvPr>
          <p:cNvPicPr>
            <a:picLocks noChangeAspect="1"/>
          </p:cNvPicPr>
          <p:nvPr/>
        </p:nvPicPr>
        <p:blipFill rotWithShape="1">
          <a:blip r:embed="rId5">
            <a:extLst>
              <a:ext uri="{28A0092B-C50C-407E-A947-70E740481C1C}">
                <a14:useLocalDpi xmlns:a14="http://schemas.microsoft.com/office/drawing/2010/main" val="0"/>
              </a:ext>
            </a:extLst>
          </a:blip>
          <a:srcRect l="8890" t="21091" r="73170" b="67126"/>
          <a:stretch/>
        </p:blipFill>
        <p:spPr>
          <a:xfrm>
            <a:off x="9613758" y="5012861"/>
            <a:ext cx="976345" cy="641259"/>
          </a:xfrm>
          <a:prstGeom prst="rect">
            <a:avLst/>
          </a:prstGeom>
        </p:spPr>
      </p:pic>
      <p:sp>
        <p:nvSpPr>
          <p:cNvPr id="39" name="矩形 38">
            <a:extLst>
              <a:ext uri="{FF2B5EF4-FFF2-40B4-BE49-F238E27FC236}">
                <a16:creationId xmlns:a16="http://schemas.microsoft.com/office/drawing/2014/main" id="{FABD275C-7C05-AF56-B2CE-CBB262DE4957}"/>
              </a:ext>
            </a:extLst>
          </p:cNvPr>
          <p:cNvSpPr/>
          <p:nvPr/>
        </p:nvSpPr>
        <p:spPr>
          <a:xfrm>
            <a:off x="1092200" y="3675398"/>
            <a:ext cx="1575026" cy="338554"/>
          </a:xfrm>
          <a:prstGeom prst="rect">
            <a:avLst/>
          </a:prstGeom>
        </p:spPr>
        <p:txBody>
          <a:bodyPr wrap="square">
            <a:spAutoFit/>
          </a:bodyPr>
          <a:lstStyle/>
          <a:p>
            <a:r>
              <a:rPr lang="zh-CN" altLang="en-US" sz="1600" b="1" dirty="0">
                <a:solidFill>
                  <a:schemeClr val="accent1">
                    <a:lumMod val="75000"/>
                  </a:schemeClr>
                </a:solidFill>
                <a:latin typeface="TencentSans W7" panose="020C04030202040F0204" pitchFamily="34" charset="-122"/>
                <a:ea typeface="TencentSans W7" panose="020C04030202040F0204" pitchFamily="34" charset="-122"/>
              </a:rPr>
              <a:t>大赛奖金</a:t>
            </a:r>
            <a:r>
              <a:rPr lang="en-US" altLang="zh-CN" sz="1600" b="1" dirty="0">
                <a:solidFill>
                  <a:schemeClr val="accent1">
                    <a:lumMod val="75000"/>
                  </a:schemeClr>
                </a:solidFill>
                <a:latin typeface="TencentSans W7" panose="020C04030202040F0204" pitchFamily="34" charset="-122"/>
                <a:ea typeface="TencentSans W7" panose="020C04030202040F0204" pitchFamily="34" charset="-122"/>
              </a:rPr>
              <a:t>——</a:t>
            </a:r>
            <a:endParaRPr lang="zh-CN" altLang="en-US" sz="2000" dirty="0">
              <a:solidFill>
                <a:schemeClr val="accent1">
                  <a:lumMod val="75000"/>
                </a:schemeClr>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5724644"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来微信学堂，查看更多好课</a:t>
            </a:r>
          </a:p>
        </p:txBody>
      </p:sp>
      <p:pic>
        <p:nvPicPr>
          <p:cNvPr id="3" name="图片 2">
            <a:extLst>
              <a:ext uri="{FF2B5EF4-FFF2-40B4-BE49-F238E27FC236}">
                <a16:creationId xmlns:a16="http://schemas.microsoft.com/office/drawing/2014/main" id="{E432B6D5-6E97-38E6-CD6A-9EF675025498}"/>
              </a:ext>
            </a:extLst>
          </p:cNvPr>
          <p:cNvPicPr>
            <a:picLocks noChangeAspect="1"/>
          </p:cNvPicPr>
          <p:nvPr/>
        </p:nvPicPr>
        <p:blipFill>
          <a:blip r:embed="rId2"/>
          <a:stretch>
            <a:fillRect/>
          </a:stretch>
        </p:blipFill>
        <p:spPr>
          <a:xfrm>
            <a:off x="1336240" y="1506246"/>
            <a:ext cx="4521200" cy="2959100"/>
          </a:xfrm>
          <a:prstGeom prst="rect">
            <a:avLst/>
          </a:prstGeom>
        </p:spPr>
      </p:pic>
      <p:pic>
        <p:nvPicPr>
          <p:cNvPr id="5" name="图片 4">
            <a:extLst>
              <a:ext uri="{FF2B5EF4-FFF2-40B4-BE49-F238E27FC236}">
                <a16:creationId xmlns:a16="http://schemas.microsoft.com/office/drawing/2014/main" id="{049191C1-FAF9-1A62-BE3D-1DF3E91F9A22}"/>
              </a:ext>
            </a:extLst>
          </p:cNvPr>
          <p:cNvPicPr>
            <a:picLocks noChangeAspect="1"/>
          </p:cNvPicPr>
          <p:nvPr/>
        </p:nvPicPr>
        <p:blipFill>
          <a:blip r:embed="rId3"/>
          <a:stretch>
            <a:fillRect/>
          </a:stretch>
        </p:blipFill>
        <p:spPr>
          <a:xfrm>
            <a:off x="6648839" y="1482919"/>
            <a:ext cx="5257800" cy="4787900"/>
          </a:xfrm>
          <a:prstGeom prst="rect">
            <a:avLst/>
          </a:prstGeom>
        </p:spPr>
      </p:pic>
      <p:pic>
        <p:nvPicPr>
          <p:cNvPr id="6" name="图片 5">
            <a:extLst>
              <a:ext uri="{FF2B5EF4-FFF2-40B4-BE49-F238E27FC236}">
                <a16:creationId xmlns:a16="http://schemas.microsoft.com/office/drawing/2014/main" id="{23459CF0-3C56-62F8-FB10-415FAC066A15}"/>
              </a:ext>
            </a:extLst>
          </p:cNvPr>
          <p:cNvPicPr>
            <a:picLocks noChangeAspect="1"/>
          </p:cNvPicPr>
          <p:nvPr/>
        </p:nvPicPr>
        <p:blipFill>
          <a:blip r:embed="rId4"/>
          <a:stretch>
            <a:fillRect/>
          </a:stretch>
        </p:blipFill>
        <p:spPr>
          <a:xfrm>
            <a:off x="2824577" y="4834203"/>
            <a:ext cx="1551334" cy="1560623"/>
          </a:xfrm>
          <a:prstGeom prst="rect">
            <a:avLst/>
          </a:prstGeom>
        </p:spPr>
      </p:pic>
    </p:spTree>
    <p:extLst>
      <p:ext uri="{BB962C8B-B14F-4D97-AF65-F5344CB8AC3E}">
        <p14:creationId xmlns:p14="http://schemas.microsoft.com/office/powerpoint/2010/main" val="13522130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295465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助力孩子成长</a:t>
            </a:r>
          </a:p>
        </p:txBody>
      </p:sp>
      <p:pic>
        <p:nvPicPr>
          <p:cNvPr id="4" name="图片 3">
            <a:extLst>
              <a:ext uri="{FF2B5EF4-FFF2-40B4-BE49-F238E27FC236}">
                <a16:creationId xmlns:a16="http://schemas.microsoft.com/office/drawing/2014/main" id="{62C4357D-9DD6-DCD2-FCFE-36F21A1ED135}"/>
              </a:ext>
            </a:extLst>
          </p:cNvPr>
          <p:cNvPicPr>
            <a:picLocks noChangeAspect="1"/>
          </p:cNvPicPr>
          <p:nvPr/>
        </p:nvPicPr>
        <p:blipFill>
          <a:blip r:embed="rId2"/>
          <a:stretch>
            <a:fillRect/>
          </a:stretch>
        </p:blipFill>
        <p:spPr>
          <a:xfrm>
            <a:off x="818493" y="1519486"/>
            <a:ext cx="4751695" cy="4013567"/>
          </a:xfrm>
          <a:prstGeom prst="rect">
            <a:avLst/>
          </a:prstGeom>
        </p:spPr>
      </p:pic>
      <p:sp>
        <p:nvSpPr>
          <p:cNvPr id="15" name="文本框 14">
            <a:extLst>
              <a:ext uri="{FF2B5EF4-FFF2-40B4-BE49-F238E27FC236}">
                <a16:creationId xmlns:a16="http://schemas.microsoft.com/office/drawing/2014/main" id="{D17079D3-AE58-FD33-E2E6-7DC2FE472AF6}"/>
              </a:ext>
            </a:extLst>
          </p:cNvPr>
          <p:cNvSpPr txBox="1"/>
          <p:nvPr/>
        </p:nvSpPr>
        <p:spPr>
          <a:xfrm>
            <a:off x="2137200" y="5997610"/>
            <a:ext cx="3249386" cy="369332"/>
          </a:xfrm>
          <a:prstGeom prst="rect">
            <a:avLst/>
          </a:prstGeom>
          <a:noFill/>
        </p:spPr>
        <p:txBody>
          <a:bodyPr wrap="square">
            <a:spAutoFit/>
          </a:bodyPr>
          <a:lstStyle/>
          <a:p>
            <a:pPr algn="l"/>
            <a:r>
              <a:rPr lang="zh-CN" altLang="en-US" sz="1800" b="1" spc="0" dirty="0">
                <a:solidFill>
                  <a:srgbClr val="333333"/>
                </a:solidFill>
                <a:effectLst/>
                <a:latin typeface="TencentSans W3" panose="020C04030202040F0204" pitchFamily="34" charset="-122"/>
                <a:ea typeface="TencentSans W3" panose="020C04030202040F0204" pitchFamily="34" charset="-122"/>
              </a:rPr>
              <a:t>我也曾经是孩子</a:t>
            </a:r>
            <a:endParaRPr lang="en-US" altLang="zh-CN" sz="1800" b="1" dirty="0">
              <a:solidFill>
                <a:srgbClr val="333333"/>
              </a:solidFill>
              <a:latin typeface="TencentSans W3" panose="020C04030202040F0204" pitchFamily="34" charset="-122"/>
              <a:ea typeface="TencentSans W3" panose="020C04030202040F0204" pitchFamily="34" charset="-122"/>
            </a:endParaRPr>
          </a:p>
        </p:txBody>
      </p:sp>
      <p:pic>
        <p:nvPicPr>
          <p:cNvPr id="19" name="图片 18">
            <a:extLst>
              <a:ext uri="{FF2B5EF4-FFF2-40B4-BE49-F238E27FC236}">
                <a16:creationId xmlns:a16="http://schemas.microsoft.com/office/drawing/2014/main" id="{609CE93A-ADFB-F922-CB14-BB7F44DDE807}"/>
              </a:ext>
            </a:extLst>
          </p:cNvPr>
          <p:cNvPicPr>
            <a:picLocks noChangeAspect="1"/>
          </p:cNvPicPr>
          <p:nvPr/>
        </p:nvPicPr>
        <p:blipFill>
          <a:blip r:embed="rId3"/>
          <a:stretch>
            <a:fillRect/>
          </a:stretch>
        </p:blipFill>
        <p:spPr>
          <a:xfrm>
            <a:off x="6464731" y="491058"/>
            <a:ext cx="4908776" cy="6000749"/>
          </a:xfrm>
          <a:prstGeom prst="rect">
            <a:avLst/>
          </a:prstGeom>
        </p:spPr>
      </p:pic>
    </p:spTree>
    <p:extLst>
      <p:ext uri="{BB962C8B-B14F-4D97-AF65-F5344CB8AC3E}">
        <p14:creationId xmlns:p14="http://schemas.microsoft.com/office/powerpoint/2010/main" val="18698015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AC15F5E-95AD-9EA4-7C7B-A787DA9ACC2E}"/>
              </a:ext>
            </a:extLst>
          </p:cNvPr>
          <p:cNvSpPr/>
          <p:nvPr/>
        </p:nvSpPr>
        <p:spPr>
          <a:xfrm>
            <a:off x="1284581" y="2782669"/>
            <a:ext cx="9853207" cy="1323439"/>
          </a:xfrm>
          <a:prstGeom prst="rect">
            <a:avLst/>
          </a:prstGeom>
        </p:spPr>
        <p:txBody>
          <a:bodyPr wrap="square">
            <a:spAutoFit/>
          </a:bodyPr>
          <a:lstStyle/>
          <a:p>
            <a:pPr algn="ctr" defTabSz="357386" hangingPunct="0">
              <a:defRPr/>
            </a:pPr>
            <a:r>
              <a:rPr lang="zh-CN" altLang="en-US" sz="4000" b="1" kern="0" dirty="0">
                <a:solidFill>
                  <a:srgbClr val="1DB458"/>
                </a:solidFill>
                <a:latin typeface="TencentSans W7" panose="020C04030202040F0204" pitchFamily="34" charset="-122"/>
                <a:ea typeface="TencentSans W7" panose="020C04030202040F0204" pitchFamily="34" charset="-122"/>
                <a:cs typeface="Arial" panose="020B0604020202020204" pitchFamily="34" charset="0"/>
              </a:rPr>
              <a:t>用微信小程序</a:t>
            </a:r>
            <a:endParaRPr lang="en-US" altLang="zh-CN" sz="4000" b="1" kern="0" dirty="0">
              <a:solidFill>
                <a:srgbClr val="1DB458"/>
              </a:solidFill>
              <a:latin typeface="TencentSans W7" panose="020C04030202040F0204" pitchFamily="34" charset="-122"/>
              <a:ea typeface="TencentSans W7" panose="020C04030202040F0204" pitchFamily="34" charset="-122"/>
              <a:cs typeface="Arial" panose="020B0604020202020204" pitchFamily="34" charset="0"/>
            </a:endParaRPr>
          </a:p>
          <a:p>
            <a:pPr algn="ctr" defTabSz="357386" hangingPunct="0">
              <a:defRPr/>
            </a:pPr>
            <a:r>
              <a:rPr lang="zh-CN" altLang="en-US" sz="4000" b="1" kern="0" dirty="0">
                <a:solidFill>
                  <a:srgbClr val="1DB458"/>
                </a:solidFill>
                <a:latin typeface="TencentSans W7" panose="020C04030202040F0204" pitchFamily="34" charset="-122"/>
                <a:ea typeface="TencentSans W7" panose="020C04030202040F0204" pitchFamily="34" charset="-122"/>
                <a:cs typeface="Arial" panose="020B0604020202020204" pitchFamily="34" charset="0"/>
              </a:rPr>
              <a:t>展示你的创意</a:t>
            </a:r>
            <a:endParaRPr kumimoji="0" lang="zh-CN" altLang="en-US" sz="2000" b="1" u="none" strike="noStrike" kern="0" cap="none" spc="0" normalizeH="0" baseline="0" noProof="0" dirty="0">
              <a:ln>
                <a:noFill/>
              </a:ln>
              <a:solidFill>
                <a:srgbClr val="1DB458"/>
              </a:solidFill>
              <a:effectLst/>
              <a:uLnTx/>
              <a:uFillTx/>
              <a:latin typeface="TencentSans W7" panose="020C04030202040F0204" pitchFamily="34" charset="-122"/>
              <a:ea typeface="TencentSans W7" panose="020C04030202040F0204" pitchFamily="34" charset="-122"/>
              <a:cs typeface="Arial" panose="020B0604020202020204" pitchFamily="34" charset="0"/>
              <a:sym typeface="等线"/>
            </a:endParaRPr>
          </a:p>
        </p:txBody>
      </p:sp>
    </p:spTree>
    <p:extLst>
      <p:ext uri="{BB962C8B-B14F-4D97-AF65-F5344CB8AC3E}">
        <p14:creationId xmlns:p14="http://schemas.microsoft.com/office/powerpoint/2010/main" val="2052358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69712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反面案例</a:t>
            </a:r>
            <a:r>
              <a:rPr kumimoji="1" lang="en-US" altLang="zh-CN" sz="3600" b="1" dirty="0">
                <a:solidFill>
                  <a:srgbClr val="1BB458"/>
                </a:solidFill>
                <a:latin typeface="TencentSans W7" panose="020C04030202040F0204" pitchFamily="34" charset="-122"/>
                <a:ea typeface="TencentSans W7" panose="020C04030202040F0204" pitchFamily="34" charset="-122"/>
              </a:rPr>
              <a:t>——APP</a:t>
            </a:r>
            <a:r>
              <a:rPr kumimoji="1" lang="zh-CN" altLang="en-US" sz="3600" b="1" dirty="0">
                <a:solidFill>
                  <a:srgbClr val="1BB458"/>
                </a:solidFill>
                <a:latin typeface="TencentSans W7" panose="020C04030202040F0204" pitchFamily="34" charset="-122"/>
                <a:ea typeface="TencentSans W7" panose="020C04030202040F0204" pitchFamily="34" charset="-122"/>
              </a:rPr>
              <a:t>超载</a:t>
            </a:r>
          </a:p>
        </p:txBody>
      </p:sp>
      <p:pic>
        <p:nvPicPr>
          <p:cNvPr id="5" name="图片 4">
            <a:extLst>
              <a:ext uri="{FF2B5EF4-FFF2-40B4-BE49-F238E27FC236}">
                <a16:creationId xmlns:a16="http://schemas.microsoft.com/office/drawing/2014/main" id="{3766DC56-E682-ED55-A903-B7F94BD14106}"/>
              </a:ext>
            </a:extLst>
          </p:cNvPr>
          <p:cNvPicPr>
            <a:picLocks noChangeAspect="1"/>
          </p:cNvPicPr>
          <p:nvPr/>
        </p:nvPicPr>
        <p:blipFill>
          <a:blip r:embed="rId2"/>
          <a:stretch>
            <a:fillRect/>
          </a:stretch>
        </p:blipFill>
        <p:spPr>
          <a:xfrm>
            <a:off x="4857727" y="1273629"/>
            <a:ext cx="2476546" cy="5362547"/>
          </a:xfrm>
          <a:prstGeom prst="rect">
            <a:avLst/>
          </a:prstGeom>
        </p:spPr>
      </p:pic>
      <p:cxnSp>
        <p:nvCxnSpPr>
          <p:cNvPr id="6" name="直线连接符 5">
            <a:extLst>
              <a:ext uri="{FF2B5EF4-FFF2-40B4-BE49-F238E27FC236}">
                <a16:creationId xmlns:a16="http://schemas.microsoft.com/office/drawing/2014/main" id="{2FEF3397-91A1-F100-5986-EDC6DD00C15D}"/>
              </a:ext>
            </a:extLst>
          </p:cNvPr>
          <p:cNvCxnSpPr>
            <a:cxnSpLocks/>
          </p:cNvCxnSpPr>
          <p:nvPr/>
        </p:nvCxnSpPr>
        <p:spPr>
          <a:xfrm flipH="1" flipV="1">
            <a:off x="2936466" y="2064287"/>
            <a:ext cx="2064666"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E6BD1414-4C5D-1B57-E6A8-81F34D78D554}"/>
              </a:ext>
            </a:extLst>
          </p:cNvPr>
          <p:cNvSpPr txBox="1"/>
          <p:nvPr/>
        </p:nvSpPr>
        <p:spPr>
          <a:xfrm>
            <a:off x="3150724" y="1426995"/>
            <a:ext cx="1636149" cy="584134"/>
          </a:xfrm>
          <a:prstGeom prst="rect">
            <a:avLst/>
          </a:prstGeom>
          <a:noFill/>
        </p:spPr>
        <p:txBody>
          <a:bodyPr wrap="square" rtlCol="0">
            <a:spAutoFit/>
          </a:bodyPr>
          <a:lstStyle/>
          <a:p>
            <a:pPr algn="ctr">
              <a:lnSpc>
                <a:spcPct val="150000"/>
              </a:lnSpc>
            </a:pPr>
            <a:r>
              <a:rPr kumimoji="1" lang="zh-CN" altLang="en-US" sz="2400" b="1" dirty="0">
                <a:latin typeface="TencentSans W7" panose="020C04030202040F0204" pitchFamily="34" charset="-122"/>
                <a:ea typeface="TencentSans W7" panose="020C04030202040F0204" pitchFamily="34" charset="-122"/>
              </a:rPr>
              <a:t>政务类</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8" name="直线连接符 7">
            <a:extLst>
              <a:ext uri="{FF2B5EF4-FFF2-40B4-BE49-F238E27FC236}">
                <a16:creationId xmlns:a16="http://schemas.microsoft.com/office/drawing/2014/main" id="{240CDA08-6B9E-9EE9-7691-8E6668C1FBC7}"/>
              </a:ext>
            </a:extLst>
          </p:cNvPr>
          <p:cNvCxnSpPr>
            <a:cxnSpLocks/>
          </p:cNvCxnSpPr>
          <p:nvPr/>
        </p:nvCxnSpPr>
        <p:spPr>
          <a:xfrm flipH="1" flipV="1">
            <a:off x="7178343" y="2701579"/>
            <a:ext cx="2064666"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55336932-6F69-6C44-9FD5-AB3B27662CE0}"/>
              </a:ext>
            </a:extLst>
          </p:cNvPr>
          <p:cNvSpPr txBox="1"/>
          <p:nvPr/>
        </p:nvSpPr>
        <p:spPr>
          <a:xfrm>
            <a:off x="7392601" y="2064287"/>
            <a:ext cx="1862933" cy="584134"/>
          </a:xfrm>
          <a:prstGeom prst="rect">
            <a:avLst/>
          </a:prstGeom>
          <a:noFill/>
        </p:spPr>
        <p:txBody>
          <a:bodyPr wrap="square" rtlCol="0">
            <a:spAutoFit/>
          </a:bodyPr>
          <a:lstStyle/>
          <a:p>
            <a:pPr algn="ctr">
              <a:lnSpc>
                <a:spcPct val="150000"/>
              </a:lnSpc>
            </a:pPr>
            <a:r>
              <a:rPr kumimoji="1" lang="zh-CN" altLang="en-US" sz="2400" b="1" dirty="0">
                <a:latin typeface="TencentSans W7" panose="020C04030202040F0204" pitchFamily="34" charset="-122"/>
                <a:ea typeface="TencentSans W7" panose="020C04030202040F0204" pitchFamily="34" charset="-122"/>
              </a:rPr>
              <a:t>外卖点餐类</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11" name="直线连接符 10">
            <a:extLst>
              <a:ext uri="{FF2B5EF4-FFF2-40B4-BE49-F238E27FC236}">
                <a16:creationId xmlns:a16="http://schemas.microsoft.com/office/drawing/2014/main" id="{08814D7E-8885-C2B3-04D7-A70330543169}"/>
              </a:ext>
            </a:extLst>
          </p:cNvPr>
          <p:cNvCxnSpPr>
            <a:cxnSpLocks/>
          </p:cNvCxnSpPr>
          <p:nvPr/>
        </p:nvCxnSpPr>
        <p:spPr>
          <a:xfrm flipH="1" flipV="1">
            <a:off x="2936467" y="3255652"/>
            <a:ext cx="2064666"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544EBFF9-72BE-05C0-3EE4-277DD4655821}"/>
              </a:ext>
            </a:extLst>
          </p:cNvPr>
          <p:cNvSpPr txBox="1"/>
          <p:nvPr/>
        </p:nvSpPr>
        <p:spPr>
          <a:xfrm>
            <a:off x="3037331" y="2618359"/>
            <a:ext cx="1862933" cy="584134"/>
          </a:xfrm>
          <a:prstGeom prst="rect">
            <a:avLst/>
          </a:prstGeom>
          <a:noFill/>
        </p:spPr>
        <p:txBody>
          <a:bodyPr wrap="square" rtlCol="0">
            <a:spAutoFit/>
          </a:bodyPr>
          <a:lstStyle/>
          <a:p>
            <a:pPr algn="ctr">
              <a:lnSpc>
                <a:spcPct val="150000"/>
              </a:lnSpc>
            </a:pPr>
            <a:r>
              <a:rPr kumimoji="1" lang="zh-CN" altLang="en-US" sz="2400" b="1" dirty="0">
                <a:latin typeface="TencentSans W7" panose="020C04030202040F0204" pitchFamily="34" charset="-122"/>
                <a:ea typeface="TencentSans W7" panose="020C04030202040F0204" pitchFamily="34" charset="-122"/>
              </a:rPr>
              <a:t>地图类</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15" name="直线连接符 14">
            <a:extLst>
              <a:ext uri="{FF2B5EF4-FFF2-40B4-BE49-F238E27FC236}">
                <a16:creationId xmlns:a16="http://schemas.microsoft.com/office/drawing/2014/main" id="{7CBCF552-3D69-8E56-E928-EFF32EB940FE}"/>
              </a:ext>
            </a:extLst>
          </p:cNvPr>
          <p:cNvCxnSpPr>
            <a:cxnSpLocks/>
          </p:cNvCxnSpPr>
          <p:nvPr/>
        </p:nvCxnSpPr>
        <p:spPr>
          <a:xfrm flipH="1" flipV="1">
            <a:off x="7165818" y="3892944"/>
            <a:ext cx="2064666"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2CFF34BB-3D07-ECFE-82F0-7D599DE7E879}"/>
              </a:ext>
            </a:extLst>
          </p:cNvPr>
          <p:cNvSpPr txBox="1"/>
          <p:nvPr/>
        </p:nvSpPr>
        <p:spPr>
          <a:xfrm>
            <a:off x="7380076" y="3255652"/>
            <a:ext cx="1862933" cy="584134"/>
          </a:xfrm>
          <a:prstGeom prst="rect">
            <a:avLst/>
          </a:prstGeom>
          <a:noFill/>
        </p:spPr>
        <p:txBody>
          <a:bodyPr wrap="square" rtlCol="0">
            <a:spAutoFit/>
          </a:bodyPr>
          <a:lstStyle/>
          <a:p>
            <a:pPr algn="ctr">
              <a:lnSpc>
                <a:spcPct val="150000"/>
              </a:lnSpc>
            </a:pPr>
            <a:r>
              <a:rPr kumimoji="1" lang="zh-CN" altLang="en-US" sz="2400" b="1" dirty="0">
                <a:latin typeface="TencentSans W7" panose="020C04030202040F0204" pitchFamily="34" charset="-122"/>
                <a:ea typeface="TencentSans W7" panose="020C04030202040F0204" pitchFamily="34" charset="-122"/>
              </a:rPr>
              <a:t>充值类</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17" name="直线连接符 16">
            <a:extLst>
              <a:ext uri="{FF2B5EF4-FFF2-40B4-BE49-F238E27FC236}">
                <a16:creationId xmlns:a16="http://schemas.microsoft.com/office/drawing/2014/main" id="{8E1AD51A-A3A7-D7B3-0461-15F44259F5D6}"/>
              </a:ext>
            </a:extLst>
          </p:cNvPr>
          <p:cNvCxnSpPr>
            <a:cxnSpLocks/>
          </p:cNvCxnSpPr>
          <p:nvPr/>
        </p:nvCxnSpPr>
        <p:spPr>
          <a:xfrm flipH="1" flipV="1">
            <a:off x="2936467" y="4530237"/>
            <a:ext cx="2064666"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18257B80-7A58-CFCA-F889-C1D3B29F7F53}"/>
              </a:ext>
            </a:extLst>
          </p:cNvPr>
          <p:cNvSpPr txBox="1"/>
          <p:nvPr/>
        </p:nvSpPr>
        <p:spPr>
          <a:xfrm>
            <a:off x="2961516" y="3892944"/>
            <a:ext cx="1862933" cy="584134"/>
          </a:xfrm>
          <a:prstGeom prst="rect">
            <a:avLst/>
          </a:prstGeom>
          <a:noFill/>
        </p:spPr>
        <p:txBody>
          <a:bodyPr wrap="square" rtlCol="0">
            <a:spAutoFit/>
          </a:bodyPr>
          <a:lstStyle/>
          <a:p>
            <a:pPr algn="ctr">
              <a:lnSpc>
                <a:spcPct val="150000"/>
              </a:lnSpc>
            </a:pPr>
            <a:r>
              <a:rPr kumimoji="1" lang="zh-CN" altLang="en-US" sz="2400" b="1" dirty="0">
                <a:latin typeface="TencentSans W7" panose="020C04030202040F0204" pitchFamily="34" charset="-122"/>
                <a:ea typeface="TencentSans W7" panose="020C04030202040F0204" pitchFamily="34" charset="-122"/>
              </a:rPr>
              <a:t>打车付款类</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21" name="直线连接符 20">
            <a:extLst>
              <a:ext uri="{FF2B5EF4-FFF2-40B4-BE49-F238E27FC236}">
                <a16:creationId xmlns:a16="http://schemas.microsoft.com/office/drawing/2014/main" id="{745901C2-46ED-098D-24CC-97B828D77A0C}"/>
              </a:ext>
            </a:extLst>
          </p:cNvPr>
          <p:cNvCxnSpPr>
            <a:cxnSpLocks/>
          </p:cNvCxnSpPr>
          <p:nvPr/>
        </p:nvCxnSpPr>
        <p:spPr>
          <a:xfrm flipH="1" flipV="1">
            <a:off x="7190869" y="5167931"/>
            <a:ext cx="2064666"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E8BD0149-8DE9-EEE4-9DCD-E4859149786E}"/>
              </a:ext>
            </a:extLst>
          </p:cNvPr>
          <p:cNvSpPr txBox="1"/>
          <p:nvPr/>
        </p:nvSpPr>
        <p:spPr>
          <a:xfrm>
            <a:off x="7405127" y="4530639"/>
            <a:ext cx="1862933" cy="584134"/>
          </a:xfrm>
          <a:prstGeom prst="rect">
            <a:avLst/>
          </a:prstGeom>
          <a:noFill/>
        </p:spPr>
        <p:txBody>
          <a:bodyPr wrap="square" rtlCol="0">
            <a:spAutoFit/>
          </a:bodyPr>
          <a:lstStyle/>
          <a:p>
            <a:pPr algn="ctr">
              <a:lnSpc>
                <a:spcPct val="150000"/>
              </a:lnSpc>
            </a:pPr>
            <a:r>
              <a:rPr kumimoji="1" lang="zh-CN" altLang="en-US" sz="2400" b="1" dirty="0">
                <a:latin typeface="TencentSans W7" panose="020C04030202040F0204" pitchFamily="34" charset="-122"/>
                <a:ea typeface="TencentSans W7" panose="020C04030202040F0204" pitchFamily="34" charset="-122"/>
              </a:rPr>
              <a:t>网购消费类</a:t>
            </a:r>
            <a:endParaRPr kumimoji="1" lang="en-US" altLang="zh-CN" sz="2400" b="1" dirty="0">
              <a:latin typeface="TencentSans W7" panose="020C04030202040F0204" pitchFamily="34" charset="-122"/>
              <a:ea typeface="TencentSans W7" panose="020C04030202040F0204" pitchFamily="34" charset="-122"/>
            </a:endParaRPr>
          </a:p>
        </p:txBody>
      </p:sp>
    </p:spTree>
    <p:extLst>
      <p:ext uri="{BB962C8B-B14F-4D97-AF65-F5344CB8AC3E}">
        <p14:creationId xmlns:p14="http://schemas.microsoft.com/office/powerpoint/2010/main" val="375491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249299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小程序特点</a:t>
            </a:r>
          </a:p>
        </p:txBody>
      </p:sp>
      <p:sp>
        <p:nvSpPr>
          <p:cNvPr id="7" name="文本框 6">
            <a:extLst>
              <a:ext uri="{FF2B5EF4-FFF2-40B4-BE49-F238E27FC236}">
                <a16:creationId xmlns:a16="http://schemas.microsoft.com/office/drawing/2014/main" id="{BA88463A-0605-3602-46D5-075D296F5A9B}"/>
              </a:ext>
            </a:extLst>
          </p:cNvPr>
          <p:cNvSpPr txBox="1"/>
          <p:nvPr/>
        </p:nvSpPr>
        <p:spPr>
          <a:xfrm>
            <a:off x="1899979" y="2973009"/>
            <a:ext cx="8392041" cy="911981"/>
          </a:xfrm>
          <a:prstGeom prst="rect">
            <a:avLst/>
          </a:prstGeom>
          <a:noFill/>
        </p:spPr>
        <p:txBody>
          <a:bodyPr wrap="none" rtlCol="0">
            <a:spAutoFit/>
          </a:bodyPr>
          <a:lstStyle/>
          <a:p>
            <a:pPr algn="ctr">
              <a:lnSpc>
                <a:spcPct val="150000"/>
              </a:lnSpc>
            </a:pPr>
            <a:r>
              <a:rPr kumimoji="1" lang="zh-CN" altLang="en-US" sz="4000" b="1" dirty="0">
                <a:solidFill>
                  <a:srgbClr val="1BB458"/>
                </a:solidFill>
                <a:latin typeface="TencentSans W7" panose="020C04030202040F0204" pitchFamily="34" charset="-122"/>
                <a:ea typeface="TencentSans W7" panose="020C04030202040F0204" pitchFamily="34" charset="-122"/>
              </a:rPr>
              <a:t>易于分享传播、开发成本低、体验好</a:t>
            </a:r>
          </a:p>
        </p:txBody>
      </p:sp>
    </p:spTree>
    <p:extLst>
      <p:ext uri="{BB962C8B-B14F-4D97-AF65-F5344CB8AC3E}">
        <p14:creationId xmlns:p14="http://schemas.microsoft.com/office/powerpoint/2010/main" val="301423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三角形 1">
            <a:extLst>
              <a:ext uri="{FF2B5EF4-FFF2-40B4-BE49-F238E27FC236}">
                <a16:creationId xmlns:a16="http://schemas.microsoft.com/office/drawing/2014/main" id="{3F4D4A2A-49FB-BC77-3E74-8F29A568D5B8}"/>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三角形 2">
            <a:extLst>
              <a:ext uri="{FF2B5EF4-FFF2-40B4-BE49-F238E27FC236}">
                <a16:creationId xmlns:a16="http://schemas.microsoft.com/office/drawing/2014/main" id="{039EF1E9-9883-5F77-D291-43FB10BF5CB9}"/>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三角形 5">
            <a:extLst>
              <a:ext uri="{FF2B5EF4-FFF2-40B4-BE49-F238E27FC236}">
                <a16:creationId xmlns:a16="http://schemas.microsoft.com/office/drawing/2014/main" id="{F6BF23E5-0782-8AFD-288B-BCD7714A2BA4}"/>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77B87BAD-F4E5-734F-E63E-ECA81EA43EAF}"/>
              </a:ext>
            </a:extLst>
          </p:cNvPr>
          <p:cNvSpPr txBox="1"/>
          <p:nvPr/>
        </p:nvSpPr>
        <p:spPr>
          <a:xfrm>
            <a:off x="734518" y="491058"/>
            <a:ext cx="249299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小程序特点</a:t>
            </a:r>
          </a:p>
        </p:txBody>
      </p:sp>
      <p:sp>
        <p:nvSpPr>
          <p:cNvPr id="4" name="文本框 3">
            <a:extLst>
              <a:ext uri="{FF2B5EF4-FFF2-40B4-BE49-F238E27FC236}">
                <a16:creationId xmlns:a16="http://schemas.microsoft.com/office/drawing/2014/main" id="{080B3FA1-B6DD-5CD4-E7AF-68C0074AA4F4}"/>
              </a:ext>
            </a:extLst>
          </p:cNvPr>
          <p:cNvSpPr txBox="1"/>
          <p:nvPr/>
        </p:nvSpPr>
        <p:spPr>
          <a:xfrm>
            <a:off x="2389741" y="2049680"/>
            <a:ext cx="7412517" cy="2758640"/>
          </a:xfrm>
          <a:prstGeom prst="rect">
            <a:avLst/>
          </a:prstGeom>
          <a:noFill/>
        </p:spPr>
        <p:txBody>
          <a:bodyPr wrap="square" rtlCol="0">
            <a:spAutoFit/>
          </a:bodyPr>
          <a:lstStyle/>
          <a:p>
            <a:pPr>
              <a:lnSpc>
                <a:spcPct val="150000"/>
              </a:lnSpc>
            </a:pPr>
            <a:r>
              <a:rPr kumimoji="1" lang="zh-CN" altLang="en-US" sz="4000" b="1" dirty="0">
                <a:solidFill>
                  <a:srgbClr val="1BB458"/>
                </a:solidFill>
                <a:latin typeface="TencentSans W7" panose="020C04030202040F0204" pitchFamily="34" charset="-122"/>
                <a:ea typeface="TencentSans W7" panose="020C04030202040F0204" pitchFamily="34" charset="-122"/>
              </a:rPr>
              <a:t>小程序基于微信生态构建，是中国自主研发的语言体系与应用程序</a:t>
            </a:r>
          </a:p>
        </p:txBody>
      </p:sp>
    </p:spTree>
    <p:extLst>
      <p:ext uri="{BB962C8B-B14F-4D97-AF65-F5344CB8AC3E}">
        <p14:creationId xmlns:p14="http://schemas.microsoft.com/office/powerpoint/2010/main" val="66504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三角形 1">
            <a:extLst>
              <a:ext uri="{FF2B5EF4-FFF2-40B4-BE49-F238E27FC236}">
                <a16:creationId xmlns:a16="http://schemas.microsoft.com/office/drawing/2014/main" id="{3F4D4A2A-49FB-BC77-3E74-8F29A568D5B8}"/>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三角形 2">
            <a:extLst>
              <a:ext uri="{FF2B5EF4-FFF2-40B4-BE49-F238E27FC236}">
                <a16:creationId xmlns:a16="http://schemas.microsoft.com/office/drawing/2014/main" id="{039EF1E9-9883-5F77-D291-43FB10BF5CB9}"/>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三角形 5">
            <a:extLst>
              <a:ext uri="{FF2B5EF4-FFF2-40B4-BE49-F238E27FC236}">
                <a16:creationId xmlns:a16="http://schemas.microsoft.com/office/drawing/2014/main" id="{F6BF23E5-0782-8AFD-288B-BCD7714A2BA4}"/>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77B87BAD-F4E5-734F-E63E-ECA81EA43EAF}"/>
              </a:ext>
            </a:extLst>
          </p:cNvPr>
          <p:cNvSpPr txBox="1"/>
          <p:nvPr/>
        </p:nvSpPr>
        <p:spPr>
          <a:xfrm>
            <a:off x="734518" y="491058"/>
            <a:ext cx="387798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小程序与人工智能</a:t>
            </a:r>
          </a:p>
        </p:txBody>
      </p:sp>
      <p:pic>
        <p:nvPicPr>
          <p:cNvPr id="5" name="图片 4">
            <a:extLst>
              <a:ext uri="{FF2B5EF4-FFF2-40B4-BE49-F238E27FC236}">
                <a16:creationId xmlns:a16="http://schemas.microsoft.com/office/drawing/2014/main" id="{B8C12FBD-EEB7-FBC6-2D69-B67E7C24A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817" y="3168649"/>
            <a:ext cx="2938574" cy="2938574"/>
          </a:xfrm>
          <a:prstGeom prst="rect">
            <a:avLst/>
          </a:prstGeom>
        </p:spPr>
      </p:pic>
      <p:pic>
        <p:nvPicPr>
          <p:cNvPr id="8" name="图片 7">
            <a:extLst>
              <a:ext uri="{FF2B5EF4-FFF2-40B4-BE49-F238E27FC236}">
                <a16:creationId xmlns:a16="http://schemas.microsoft.com/office/drawing/2014/main" id="{39480BE9-6003-BC4B-65FE-7A142BEA27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793" r="5944"/>
          <a:stretch/>
        </p:blipFill>
        <p:spPr>
          <a:xfrm>
            <a:off x="5281412" y="2484348"/>
            <a:ext cx="6449162" cy="4072433"/>
          </a:xfrm>
          <a:prstGeom prst="rect">
            <a:avLst/>
          </a:prstGeom>
        </p:spPr>
      </p:pic>
      <p:sp>
        <p:nvSpPr>
          <p:cNvPr id="10" name="文本框 9">
            <a:extLst>
              <a:ext uri="{FF2B5EF4-FFF2-40B4-BE49-F238E27FC236}">
                <a16:creationId xmlns:a16="http://schemas.microsoft.com/office/drawing/2014/main" id="{19AC0BD4-7892-9174-EAFA-41AD18031AAF}"/>
              </a:ext>
            </a:extLst>
          </p:cNvPr>
          <p:cNvSpPr txBox="1"/>
          <p:nvPr/>
        </p:nvSpPr>
        <p:spPr>
          <a:xfrm>
            <a:off x="734517" y="1312088"/>
            <a:ext cx="9595345" cy="707053"/>
          </a:xfrm>
          <a:prstGeom prst="rect">
            <a:avLst/>
          </a:prstGeom>
          <a:noFill/>
        </p:spPr>
        <p:txBody>
          <a:bodyPr wrap="square">
            <a:spAutoFit/>
          </a:bodyPr>
          <a:lstStyle/>
          <a:p>
            <a:pPr>
              <a:lnSpc>
                <a:spcPct val="150000"/>
              </a:lnSpc>
            </a:pPr>
            <a:r>
              <a:rPr kumimoji="1" lang="en-US" altLang="zh-CN" sz="3000" b="1" dirty="0">
                <a:solidFill>
                  <a:srgbClr val="1BB458"/>
                </a:solidFill>
                <a:latin typeface="TencentSans W7" panose="020C04030202040F0204" pitchFamily="34" charset="-122"/>
                <a:ea typeface="TencentSans W7" panose="020C04030202040F0204" pitchFamily="34" charset="-122"/>
              </a:rPr>
              <a:t>OCR</a:t>
            </a:r>
            <a:r>
              <a:rPr kumimoji="1" lang="zh-CN" altLang="en-US" sz="3000" b="1" dirty="0">
                <a:solidFill>
                  <a:srgbClr val="1BB458"/>
                </a:solidFill>
                <a:latin typeface="TencentSans W7" panose="020C04030202040F0204" pitchFamily="34" charset="-122"/>
                <a:ea typeface="TencentSans W7" panose="020C04030202040F0204" pitchFamily="34" charset="-122"/>
              </a:rPr>
              <a:t> 快速识别菜单、身份证、驾驶证营业执照信息</a:t>
            </a:r>
          </a:p>
        </p:txBody>
      </p:sp>
    </p:spTree>
    <p:extLst>
      <p:ext uri="{BB962C8B-B14F-4D97-AF65-F5344CB8AC3E}">
        <p14:creationId xmlns:p14="http://schemas.microsoft.com/office/powerpoint/2010/main" val="613281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三角形 1">
            <a:extLst>
              <a:ext uri="{FF2B5EF4-FFF2-40B4-BE49-F238E27FC236}">
                <a16:creationId xmlns:a16="http://schemas.microsoft.com/office/drawing/2014/main" id="{3F4D4A2A-49FB-BC77-3E74-8F29A568D5B8}"/>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三角形 2">
            <a:extLst>
              <a:ext uri="{FF2B5EF4-FFF2-40B4-BE49-F238E27FC236}">
                <a16:creationId xmlns:a16="http://schemas.microsoft.com/office/drawing/2014/main" id="{039EF1E9-9883-5F77-D291-43FB10BF5CB9}"/>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三角形 5">
            <a:extLst>
              <a:ext uri="{FF2B5EF4-FFF2-40B4-BE49-F238E27FC236}">
                <a16:creationId xmlns:a16="http://schemas.microsoft.com/office/drawing/2014/main" id="{F6BF23E5-0782-8AFD-288B-BCD7714A2BA4}"/>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77B87BAD-F4E5-734F-E63E-ECA81EA43EAF}"/>
              </a:ext>
            </a:extLst>
          </p:cNvPr>
          <p:cNvSpPr txBox="1"/>
          <p:nvPr/>
        </p:nvSpPr>
        <p:spPr>
          <a:xfrm>
            <a:off x="734518" y="491058"/>
            <a:ext cx="387798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小程序与人工智能</a:t>
            </a:r>
          </a:p>
        </p:txBody>
      </p:sp>
      <p:sp>
        <p:nvSpPr>
          <p:cNvPr id="10" name="文本框 9">
            <a:extLst>
              <a:ext uri="{FF2B5EF4-FFF2-40B4-BE49-F238E27FC236}">
                <a16:creationId xmlns:a16="http://schemas.microsoft.com/office/drawing/2014/main" id="{19AC0BD4-7892-9174-EAFA-41AD18031AAF}"/>
              </a:ext>
            </a:extLst>
          </p:cNvPr>
          <p:cNvSpPr txBox="1"/>
          <p:nvPr/>
        </p:nvSpPr>
        <p:spPr>
          <a:xfrm>
            <a:off x="800225" y="2019141"/>
            <a:ext cx="9595345" cy="1399550"/>
          </a:xfrm>
          <a:prstGeom prst="rect">
            <a:avLst/>
          </a:prstGeom>
          <a:noFill/>
        </p:spPr>
        <p:txBody>
          <a:bodyPr wrap="square">
            <a:spAutoFit/>
          </a:bodyPr>
          <a:lstStyle/>
          <a:p>
            <a:pPr>
              <a:lnSpc>
                <a:spcPct val="150000"/>
              </a:lnSpc>
            </a:pPr>
            <a:r>
              <a:rPr kumimoji="1" lang="zh-CN" altLang="en-US" sz="3000" b="1" dirty="0">
                <a:solidFill>
                  <a:srgbClr val="1BB458"/>
                </a:solidFill>
                <a:latin typeface="TencentSans W7" panose="020C04030202040F0204" pitchFamily="34" charset="-122"/>
                <a:ea typeface="TencentSans W7" panose="020C04030202040F0204" pitchFamily="34" charset="-122"/>
              </a:rPr>
              <a:t>语音识别转文字</a:t>
            </a:r>
            <a:endParaRPr kumimoji="1" lang="en-US" altLang="zh-CN" sz="3000" b="1" dirty="0">
              <a:solidFill>
                <a:srgbClr val="1BB458"/>
              </a:solidFill>
              <a:latin typeface="TencentSans W7" panose="020C04030202040F0204" pitchFamily="34" charset="-122"/>
              <a:ea typeface="TencentSans W7" panose="020C04030202040F0204" pitchFamily="34" charset="-122"/>
            </a:endParaRPr>
          </a:p>
          <a:p>
            <a:pPr>
              <a:lnSpc>
                <a:spcPct val="150000"/>
              </a:lnSpc>
            </a:pPr>
            <a:r>
              <a:rPr kumimoji="1" lang="zh-CN" altLang="en-US" sz="3000" b="1" dirty="0">
                <a:solidFill>
                  <a:srgbClr val="1BB458"/>
                </a:solidFill>
                <a:latin typeface="TencentSans W7" panose="020C04030202040F0204" pitchFamily="34" charset="-122"/>
                <a:ea typeface="TencentSans W7" panose="020C04030202040F0204" pitchFamily="34" charset="-122"/>
              </a:rPr>
              <a:t>实时翻译</a:t>
            </a:r>
          </a:p>
        </p:txBody>
      </p:sp>
      <p:pic>
        <p:nvPicPr>
          <p:cNvPr id="4" name="Picture 2" descr="链接">
            <a:extLst>
              <a:ext uri="{FF2B5EF4-FFF2-40B4-BE49-F238E27FC236}">
                <a16:creationId xmlns:a16="http://schemas.microsoft.com/office/drawing/2014/main" id="{2B701DBC-49FA-8E5A-CDD3-1EC5F374D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103" y="2019141"/>
            <a:ext cx="4178470" cy="4178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955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三角形 1">
            <a:extLst>
              <a:ext uri="{FF2B5EF4-FFF2-40B4-BE49-F238E27FC236}">
                <a16:creationId xmlns:a16="http://schemas.microsoft.com/office/drawing/2014/main" id="{3F4D4A2A-49FB-BC77-3E74-8F29A568D5B8}"/>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三角形 2">
            <a:extLst>
              <a:ext uri="{FF2B5EF4-FFF2-40B4-BE49-F238E27FC236}">
                <a16:creationId xmlns:a16="http://schemas.microsoft.com/office/drawing/2014/main" id="{039EF1E9-9883-5F77-D291-43FB10BF5CB9}"/>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三角形 5">
            <a:extLst>
              <a:ext uri="{FF2B5EF4-FFF2-40B4-BE49-F238E27FC236}">
                <a16:creationId xmlns:a16="http://schemas.microsoft.com/office/drawing/2014/main" id="{F6BF23E5-0782-8AFD-288B-BCD7714A2BA4}"/>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77B87BAD-F4E5-734F-E63E-ECA81EA43EAF}"/>
              </a:ext>
            </a:extLst>
          </p:cNvPr>
          <p:cNvSpPr txBox="1"/>
          <p:nvPr/>
        </p:nvSpPr>
        <p:spPr>
          <a:xfrm>
            <a:off x="734518" y="491058"/>
            <a:ext cx="387798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小程序与人工智能</a:t>
            </a:r>
          </a:p>
        </p:txBody>
      </p:sp>
      <p:sp>
        <p:nvSpPr>
          <p:cNvPr id="10" name="文本框 9">
            <a:extLst>
              <a:ext uri="{FF2B5EF4-FFF2-40B4-BE49-F238E27FC236}">
                <a16:creationId xmlns:a16="http://schemas.microsoft.com/office/drawing/2014/main" id="{19AC0BD4-7892-9174-EAFA-41AD18031AAF}"/>
              </a:ext>
            </a:extLst>
          </p:cNvPr>
          <p:cNvSpPr txBox="1"/>
          <p:nvPr/>
        </p:nvSpPr>
        <p:spPr>
          <a:xfrm>
            <a:off x="734518" y="3016704"/>
            <a:ext cx="4866182" cy="1399550"/>
          </a:xfrm>
          <a:prstGeom prst="rect">
            <a:avLst/>
          </a:prstGeom>
          <a:noFill/>
        </p:spPr>
        <p:txBody>
          <a:bodyPr wrap="square">
            <a:spAutoFit/>
          </a:bodyPr>
          <a:lstStyle/>
          <a:p>
            <a:pPr>
              <a:lnSpc>
                <a:spcPct val="150000"/>
              </a:lnSpc>
            </a:pPr>
            <a:r>
              <a:rPr kumimoji="1" lang="en-US" altLang="zh-CN" sz="3000" b="1" dirty="0">
                <a:solidFill>
                  <a:srgbClr val="1BB458"/>
                </a:solidFill>
                <a:latin typeface="TencentSans W7" panose="020C04030202040F0204" pitchFamily="34" charset="-122"/>
                <a:ea typeface="TencentSans W7" panose="020C04030202040F0204" pitchFamily="34" charset="-122"/>
              </a:rPr>
              <a:t>AR</a:t>
            </a:r>
            <a:r>
              <a:rPr kumimoji="1" lang="zh-CN" altLang="en-US" sz="3000" b="1" dirty="0">
                <a:solidFill>
                  <a:srgbClr val="1BB458"/>
                </a:solidFill>
                <a:latin typeface="TencentSans W7" panose="020C04030202040F0204" pitchFamily="34" charset="-122"/>
                <a:ea typeface="TencentSans W7" panose="020C04030202040F0204" pitchFamily="34" charset="-122"/>
              </a:rPr>
              <a:t> 增强现实技术，实现真实世界和虚拟现实的融合</a:t>
            </a:r>
          </a:p>
        </p:txBody>
      </p:sp>
      <p:pic>
        <p:nvPicPr>
          <p:cNvPr id="4" name="图片 3">
            <a:extLst>
              <a:ext uri="{FF2B5EF4-FFF2-40B4-BE49-F238E27FC236}">
                <a16:creationId xmlns:a16="http://schemas.microsoft.com/office/drawing/2014/main" id="{FE3F6F33-CC83-58C1-40DE-1FDE93EED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2158" y="1918340"/>
            <a:ext cx="4093620" cy="4093620"/>
          </a:xfrm>
          <a:prstGeom prst="rect">
            <a:avLst/>
          </a:prstGeom>
        </p:spPr>
      </p:pic>
    </p:spTree>
    <p:extLst>
      <p:ext uri="{BB962C8B-B14F-4D97-AF65-F5344CB8AC3E}">
        <p14:creationId xmlns:p14="http://schemas.microsoft.com/office/powerpoint/2010/main" val="2225630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三角形 1">
            <a:extLst>
              <a:ext uri="{FF2B5EF4-FFF2-40B4-BE49-F238E27FC236}">
                <a16:creationId xmlns:a16="http://schemas.microsoft.com/office/drawing/2014/main" id="{3F4D4A2A-49FB-BC77-3E74-8F29A568D5B8}"/>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三角形 2">
            <a:extLst>
              <a:ext uri="{FF2B5EF4-FFF2-40B4-BE49-F238E27FC236}">
                <a16:creationId xmlns:a16="http://schemas.microsoft.com/office/drawing/2014/main" id="{039EF1E9-9883-5F77-D291-43FB10BF5CB9}"/>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三角形 5">
            <a:extLst>
              <a:ext uri="{FF2B5EF4-FFF2-40B4-BE49-F238E27FC236}">
                <a16:creationId xmlns:a16="http://schemas.microsoft.com/office/drawing/2014/main" id="{F6BF23E5-0782-8AFD-288B-BCD7714A2BA4}"/>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77B87BAD-F4E5-734F-E63E-ECA81EA43EAF}"/>
              </a:ext>
            </a:extLst>
          </p:cNvPr>
          <p:cNvSpPr txBox="1"/>
          <p:nvPr/>
        </p:nvSpPr>
        <p:spPr>
          <a:xfrm>
            <a:off x="734518" y="491058"/>
            <a:ext cx="387798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小程序与人工智能</a:t>
            </a:r>
          </a:p>
        </p:txBody>
      </p:sp>
      <p:sp>
        <p:nvSpPr>
          <p:cNvPr id="10" name="文本框 9">
            <a:extLst>
              <a:ext uri="{FF2B5EF4-FFF2-40B4-BE49-F238E27FC236}">
                <a16:creationId xmlns:a16="http://schemas.microsoft.com/office/drawing/2014/main" id="{19AC0BD4-7892-9174-EAFA-41AD18031AAF}"/>
              </a:ext>
            </a:extLst>
          </p:cNvPr>
          <p:cNvSpPr txBox="1"/>
          <p:nvPr/>
        </p:nvSpPr>
        <p:spPr>
          <a:xfrm>
            <a:off x="734518" y="2245179"/>
            <a:ext cx="4866182" cy="2784545"/>
          </a:xfrm>
          <a:prstGeom prst="rect">
            <a:avLst/>
          </a:prstGeom>
          <a:noFill/>
        </p:spPr>
        <p:txBody>
          <a:bodyPr wrap="square">
            <a:spAutoFit/>
          </a:bodyPr>
          <a:lstStyle/>
          <a:p>
            <a:pPr>
              <a:lnSpc>
                <a:spcPct val="150000"/>
              </a:lnSpc>
            </a:pPr>
            <a:r>
              <a:rPr kumimoji="1" lang="zh-CN" altLang="en-US" sz="3000" b="1" dirty="0">
                <a:solidFill>
                  <a:srgbClr val="1BB458"/>
                </a:solidFill>
                <a:latin typeface="TencentSans W7" panose="020C04030202040F0204" pitchFamily="34" charset="-122"/>
                <a:ea typeface="TencentSans W7" panose="020C04030202040F0204" pitchFamily="34" charset="-122"/>
              </a:rPr>
              <a:t>智能语音对话</a:t>
            </a:r>
            <a:endParaRPr kumimoji="1" lang="en-US" altLang="zh-CN" sz="3000" b="1" dirty="0">
              <a:solidFill>
                <a:srgbClr val="1BB458"/>
              </a:solidFill>
              <a:latin typeface="TencentSans W7" panose="020C04030202040F0204" pitchFamily="34" charset="-122"/>
              <a:ea typeface="TencentSans W7" panose="020C04030202040F0204" pitchFamily="34" charset="-122"/>
            </a:endParaRPr>
          </a:p>
          <a:p>
            <a:pPr marL="457200" indent="-457200">
              <a:lnSpc>
                <a:spcPct val="150000"/>
              </a:lnSpc>
              <a:buFontTx/>
              <a:buChar char="-"/>
            </a:pPr>
            <a:r>
              <a:rPr kumimoji="1" lang="zh-CN" altLang="en-US" sz="3000" b="1" dirty="0">
                <a:solidFill>
                  <a:srgbClr val="1BB458"/>
                </a:solidFill>
                <a:latin typeface="TencentSans W7" panose="020C04030202040F0204" pitchFamily="34" charset="-122"/>
                <a:ea typeface="TencentSans W7" panose="020C04030202040F0204" pitchFamily="34" charset="-122"/>
              </a:rPr>
              <a:t>让机器人唱首歌</a:t>
            </a:r>
            <a:endParaRPr kumimoji="1" lang="en-US" altLang="zh-CN" sz="3000" b="1" dirty="0">
              <a:solidFill>
                <a:srgbClr val="1BB458"/>
              </a:solidFill>
              <a:latin typeface="TencentSans W7" panose="020C04030202040F0204" pitchFamily="34" charset="-122"/>
              <a:ea typeface="TencentSans W7" panose="020C04030202040F0204" pitchFamily="34" charset="-122"/>
            </a:endParaRPr>
          </a:p>
          <a:p>
            <a:pPr marL="457200" indent="-457200">
              <a:lnSpc>
                <a:spcPct val="150000"/>
              </a:lnSpc>
              <a:buFontTx/>
              <a:buChar char="-"/>
            </a:pPr>
            <a:r>
              <a:rPr kumimoji="1" lang="zh-CN" altLang="en-US" sz="3000" b="1" dirty="0">
                <a:solidFill>
                  <a:srgbClr val="1BB458"/>
                </a:solidFill>
                <a:latin typeface="TencentSans W7" panose="020C04030202040F0204" pitchFamily="34" charset="-122"/>
                <a:ea typeface="TencentSans W7" panose="020C04030202040F0204" pitchFamily="34" charset="-122"/>
              </a:rPr>
              <a:t>查询天气</a:t>
            </a:r>
            <a:endParaRPr kumimoji="1" lang="en-US" altLang="zh-CN" sz="3000" b="1" dirty="0">
              <a:solidFill>
                <a:srgbClr val="1BB458"/>
              </a:solidFill>
              <a:latin typeface="TencentSans W7" panose="020C04030202040F0204" pitchFamily="34" charset="-122"/>
              <a:ea typeface="TencentSans W7" panose="020C04030202040F0204" pitchFamily="34" charset="-122"/>
            </a:endParaRPr>
          </a:p>
          <a:p>
            <a:pPr marL="457200" indent="-457200">
              <a:lnSpc>
                <a:spcPct val="150000"/>
              </a:lnSpc>
              <a:buFontTx/>
              <a:buChar char="-"/>
            </a:pPr>
            <a:r>
              <a:rPr kumimoji="1" lang="zh-CN" altLang="en-US" sz="3000" b="1" dirty="0">
                <a:solidFill>
                  <a:srgbClr val="1BB458"/>
                </a:solidFill>
                <a:latin typeface="TencentSans W7" panose="020C04030202040F0204" pitchFamily="34" charset="-122"/>
                <a:ea typeface="TencentSans W7" panose="020C04030202040F0204" pitchFamily="34" charset="-122"/>
              </a:rPr>
              <a:t>讲个笑话</a:t>
            </a:r>
          </a:p>
        </p:txBody>
      </p:sp>
      <p:pic>
        <p:nvPicPr>
          <p:cNvPr id="5" name="图片 4">
            <a:extLst>
              <a:ext uri="{FF2B5EF4-FFF2-40B4-BE49-F238E27FC236}">
                <a16:creationId xmlns:a16="http://schemas.microsoft.com/office/drawing/2014/main" id="{B9C937CD-559D-A2CD-CFC5-6D8404E1A4E7}"/>
              </a:ext>
            </a:extLst>
          </p:cNvPr>
          <p:cNvPicPr>
            <a:picLocks noChangeAspect="1"/>
          </p:cNvPicPr>
          <p:nvPr/>
        </p:nvPicPr>
        <p:blipFill>
          <a:blip r:embed="rId2"/>
          <a:stretch>
            <a:fillRect/>
          </a:stretch>
        </p:blipFill>
        <p:spPr>
          <a:xfrm>
            <a:off x="6321650" y="1058390"/>
            <a:ext cx="4487864" cy="4926894"/>
          </a:xfrm>
          <a:prstGeom prst="rect">
            <a:avLst/>
          </a:prstGeom>
        </p:spPr>
      </p:pic>
    </p:spTree>
    <p:extLst>
      <p:ext uri="{BB962C8B-B14F-4D97-AF65-F5344CB8AC3E}">
        <p14:creationId xmlns:p14="http://schemas.microsoft.com/office/powerpoint/2010/main" val="783385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三角形 1">
            <a:extLst>
              <a:ext uri="{FF2B5EF4-FFF2-40B4-BE49-F238E27FC236}">
                <a16:creationId xmlns:a16="http://schemas.microsoft.com/office/drawing/2014/main" id="{3F4D4A2A-49FB-BC77-3E74-8F29A568D5B8}"/>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三角形 2">
            <a:extLst>
              <a:ext uri="{FF2B5EF4-FFF2-40B4-BE49-F238E27FC236}">
                <a16:creationId xmlns:a16="http://schemas.microsoft.com/office/drawing/2014/main" id="{039EF1E9-9883-5F77-D291-43FB10BF5CB9}"/>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三角形 5">
            <a:extLst>
              <a:ext uri="{FF2B5EF4-FFF2-40B4-BE49-F238E27FC236}">
                <a16:creationId xmlns:a16="http://schemas.microsoft.com/office/drawing/2014/main" id="{F6BF23E5-0782-8AFD-288B-BCD7714A2BA4}"/>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77B87BAD-F4E5-734F-E63E-ECA81EA43EAF}"/>
              </a:ext>
            </a:extLst>
          </p:cNvPr>
          <p:cNvSpPr txBox="1"/>
          <p:nvPr/>
        </p:nvSpPr>
        <p:spPr>
          <a:xfrm>
            <a:off x="734518" y="491058"/>
            <a:ext cx="7109639"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如何接入腾讯官方人工智能能力？</a:t>
            </a:r>
          </a:p>
        </p:txBody>
      </p:sp>
      <p:sp>
        <p:nvSpPr>
          <p:cNvPr id="4" name="文本框 3">
            <a:extLst>
              <a:ext uri="{FF2B5EF4-FFF2-40B4-BE49-F238E27FC236}">
                <a16:creationId xmlns:a16="http://schemas.microsoft.com/office/drawing/2014/main" id="{67738F9D-E6B1-05A6-7740-252EF1DF8924}"/>
              </a:ext>
            </a:extLst>
          </p:cNvPr>
          <p:cNvSpPr txBox="1"/>
          <p:nvPr/>
        </p:nvSpPr>
        <p:spPr>
          <a:xfrm>
            <a:off x="734518" y="2551837"/>
            <a:ext cx="10802957" cy="1754326"/>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方法一：在「微信服务市场」搜索你需要接入的能力</a:t>
            </a:r>
            <a:endParaRPr kumimoji="1" lang="en-US" altLang="zh-CN" sz="3600" b="1" dirty="0">
              <a:solidFill>
                <a:srgbClr val="1BB458"/>
              </a:solidFill>
              <a:latin typeface="TencentSans W7" panose="020C04030202040F0204" pitchFamily="34" charset="-122"/>
              <a:ea typeface="TencentSans W7" panose="020C04030202040F0204" pitchFamily="34" charset="-122"/>
            </a:endParaRPr>
          </a:p>
          <a:p>
            <a:endParaRPr kumimoji="1" lang="en-US" altLang="zh-CN" sz="3600" b="1" dirty="0">
              <a:solidFill>
                <a:srgbClr val="1BB458"/>
              </a:solidFill>
              <a:latin typeface="TencentSans W7" panose="020C04030202040F0204" pitchFamily="34" charset="-122"/>
              <a:ea typeface="TencentSans W7" panose="020C04030202040F0204" pitchFamily="34" charset="-122"/>
            </a:endParaRPr>
          </a:p>
          <a:p>
            <a:r>
              <a:rPr kumimoji="1" lang="zh-CN" altLang="en-US" sz="3600" b="1" dirty="0">
                <a:solidFill>
                  <a:srgbClr val="1BB458"/>
                </a:solidFill>
                <a:latin typeface="TencentSans W7" panose="020C04030202040F0204" pitchFamily="34" charset="-122"/>
                <a:ea typeface="TencentSans W7" panose="020C04030202040F0204" pitchFamily="34" charset="-122"/>
              </a:rPr>
              <a:t>方法二：搜索官方文档，查找接入方法</a:t>
            </a:r>
          </a:p>
        </p:txBody>
      </p:sp>
    </p:spTree>
    <p:extLst>
      <p:ext uri="{BB962C8B-B14F-4D97-AF65-F5344CB8AC3E}">
        <p14:creationId xmlns:p14="http://schemas.microsoft.com/office/powerpoint/2010/main" val="268512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三角形 29">
            <a:extLst>
              <a:ext uri="{FF2B5EF4-FFF2-40B4-BE49-F238E27FC236}">
                <a16:creationId xmlns:a16="http://schemas.microsoft.com/office/drawing/2014/main" id="{12803938-0E07-8B09-B410-93FD25313CD6}"/>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三角形 30">
            <a:extLst>
              <a:ext uri="{FF2B5EF4-FFF2-40B4-BE49-F238E27FC236}">
                <a16:creationId xmlns:a16="http://schemas.microsoft.com/office/drawing/2014/main" id="{6C3582EC-3882-439C-0D55-EBCCCBC171B6}"/>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三角形 31">
            <a:extLst>
              <a:ext uri="{FF2B5EF4-FFF2-40B4-BE49-F238E27FC236}">
                <a16:creationId xmlns:a16="http://schemas.microsoft.com/office/drawing/2014/main" id="{291A300F-207C-70EF-8FF9-C61C4FFA70E6}"/>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文本框 32">
            <a:extLst>
              <a:ext uri="{FF2B5EF4-FFF2-40B4-BE49-F238E27FC236}">
                <a16:creationId xmlns:a16="http://schemas.microsoft.com/office/drawing/2014/main" id="{ED28FA19-7E21-6698-CA6C-EFBFE14DF6D9}"/>
              </a:ext>
            </a:extLst>
          </p:cNvPr>
          <p:cNvSpPr txBox="1"/>
          <p:nvPr/>
        </p:nvSpPr>
        <p:spPr>
          <a:xfrm>
            <a:off x="506186" y="489856"/>
            <a:ext cx="203132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日程安排</a:t>
            </a:r>
          </a:p>
        </p:txBody>
      </p:sp>
      <p:grpSp>
        <p:nvGrpSpPr>
          <p:cNvPr id="34" name="组合 33">
            <a:extLst>
              <a:ext uri="{FF2B5EF4-FFF2-40B4-BE49-F238E27FC236}">
                <a16:creationId xmlns:a16="http://schemas.microsoft.com/office/drawing/2014/main" id="{B3C3B16B-AE2A-25E3-963A-4599C85DA6AC}"/>
              </a:ext>
            </a:extLst>
          </p:cNvPr>
          <p:cNvGrpSpPr/>
          <p:nvPr/>
        </p:nvGrpSpPr>
        <p:grpSpPr>
          <a:xfrm>
            <a:off x="5633222" y="3854060"/>
            <a:ext cx="5136342" cy="1070801"/>
            <a:chOff x="2810812" y="1715899"/>
            <a:chExt cx="5136342" cy="1070801"/>
          </a:xfrm>
        </p:grpSpPr>
        <p:sp>
          <p:nvSpPr>
            <p:cNvPr id="35" name="文本框 34">
              <a:extLst>
                <a:ext uri="{FF2B5EF4-FFF2-40B4-BE49-F238E27FC236}">
                  <a16:creationId xmlns:a16="http://schemas.microsoft.com/office/drawing/2014/main" id="{7BD6F2F4-DB20-5316-1184-92E6052F9841}"/>
                </a:ext>
              </a:extLst>
            </p:cNvPr>
            <p:cNvSpPr txBox="1"/>
            <p:nvPr/>
          </p:nvSpPr>
          <p:spPr>
            <a:xfrm>
              <a:off x="2810812" y="1715899"/>
              <a:ext cx="5136342" cy="461665"/>
            </a:xfrm>
            <a:prstGeom prst="rect">
              <a:avLst/>
            </a:prstGeom>
            <a:noFill/>
          </p:spPr>
          <p:txBody>
            <a:bodyPr wrap="none" rtlCol="0">
              <a:spAutoFit/>
            </a:bodyPr>
            <a:lstStyle/>
            <a:p>
              <a:r>
                <a:rPr kumimoji="1" lang="en-US" altLang="zh-CN" sz="2400" dirty="0">
                  <a:latin typeface="TencentSans W3" panose="020C04030202040F0204" pitchFamily="34" charset="-122"/>
                  <a:ea typeface="TencentSans W3" panose="020C04030202040F0204" pitchFamily="34" charset="-122"/>
                </a:rPr>
                <a:t>10:35-11:45</a:t>
              </a:r>
              <a:r>
                <a:rPr kumimoji="1" lang="zh-CN" altLang="en-US" sz="2400" dirty="0">
                  <a:latin typeface="TencentSans W3" panose="020C04030202040F0204" pitchFamily="34" charset="-122"/>
                  <a:ea typeface="TencentSans W3" panose="020C04030202040F0204" pitchFamily="34" charset="-122"/>
                </a:rPr>
                <a:t>     陈昭旭   </a:t>
              </a:r>
              <a:r>
                <a:rPr kumimoji="1" lang="zh-CN" altLang="en-US" sz="1600" dirty="0">
                  <a:latin typeface="TencentSans W3" panose="020C04030202040F0204" pitchFamily="34" charset="-122"/>
                  <a:ea typeface="TencentSans W3" panose="020C04030202040F0204" pitchFamily="34" charset="-122"/>
                </a:rPr>
                <a:t>小程序产品产品经理</a:t>
              </a:r>
              <a:endParaRPr kumimoji="1" lang="zh-CN" altLang="en-US" sz="2400" dirty="0">
                <a:latin typeface="TencentSans W3" panose="020C04030202040F0204" pitchFamily="34" charset="-122"/>
                <a:ea typeface="TencentSans W3" panose="020C04030202040F0204" pitchFamily="34" charset="-122"/>
              </a:endParaRPr>
            </a:p>
          </p:txBody>
        </p:sp>
        <p:sp>
          <p:nvSpPr>
            <p:cNvPr id="36" name="文本框 35">
              <a:extLst>
                <a:ext uri="{FF2B5EF4-FFF2-40B4-BE49-F238E27FC236}">
                  <a16:creationId xmlns:a16="http://schemas.microsoft.com/office/drawing/2014/main" id="{AA4CF076-BC8D-6F53-7C77-98303D79F90B}"/>
                </a:ext>
              </a:extLst>
            </p:cNvPr>
            <p:cNvSpPr txBox="1"/>
            <p:nvPr/>
          </p:nvSpPr>
          <p:spPr>
            <a:xfrm>
              <a:off x="2810812" y="2325035"/>
              <a:ext cx="2954655" cy="461665"/>
            </a:xfrm>
            <a:prstGeom prst="rect">
              <a:avLst/>
            </a:prstGeom>
            <a:noFill/>
          </p:spPr>
          <p:txBody>
            <a:bodyPr wrap="none" rtlCol="0">
              <a:spAutoFit/>
            </a:bodyPr>
            <a:lstStyle/>
            <a:p>
              <a:r>
                <a:rPr kumimoji="1" lang="zh-CN" altLang="en-US" sz="2400" b="1" dirty="0">
                  <a:solidFill>
                    <a:srgbClr val="1BB458"/>
                  </a:solidFill>
                  <a:latin typeface="TencentSans W7" panose="020C04030202040F0204" pitchFamily="34" charset="-122"/>
                  <a:ea typeface="TencentSans W7" panose="020C04030202040F0204" pitchFamily="34" charset="-122"/>
                </a:rPr>
                <a:t>微信可视化编程工具</a:t>
              </a:r>
            </a:p>
          </p:txBody>
        </p:sp>
      </p:grpSp>
      <p:grpSp>
        <p:nvGrpSpPr>
          <p:cNvPr id="37" name="组合 36">
            <a:extLst>
              <a:ext uri="{FF2B5EF4-FFF2-40B4-BE49-F238E27FC236}">
                <a16:creationId xmlns:a16="http://schemas.microsoft.com/office/drawing/2014/main" id="{BA5954A9-0BAA-8750-525D-0523D2A660FA}"/>
              </a:ext>
            </a:extLst>
          </p:cNvPr>
          <p:cNvGrpSpPr/>
          <p:nvPr/>
        </p:nvGrpSpPr>
        <p:grpSpPr>
          <a:xfrm>
            <a:off x="5633222" y="1247092"/>
            <a:ext cx="3570208" cy="2178796"/>
            <a:chOff x="2810812" y="1715899"/>
            <a:chExt cx="3570208" cy="2178796"/>
          </a:xfrm>
        </p:grpSpPr>
        <p:sp>
          <p:nvSpPr>
            <p:cNvPr id="38" name="文本框 37">
              <a:extLst>
                <a:ext uri="{FF2B5EF4-FFF2-40B4-BE49-F238E27FC236}">
                  <a16:creationId xmlns:a16="http://schemas.microsoft.com/office/drawing/2014/main" id="{D3698C1C-DD93-AC14-2383-171A4C181ED6}"/>
                </a:ext>
              </a:extLst>
            </p:cNvPr>
            <p:cNvSpPr txBox="1"/>
            <p:nvPr/>
          </p:nvSpPr>
          <p:spPr>
            <a:xfrm>
              <a:off x="2810812" y="1715899"/>
              <a:ext cx="1745991" cy="461665"/>
            </a:xfrm>
            <a:prstGeom prst="rect">
              <a:avLst/>
            </a:prstGeom>
            <a:noFill/>
          </p:spPr>
          <p:txBody>
            <a:bodyPr wrap="none" rtlCol="0">
              <a:spAutoFit/>
            </a:bodyPr>
            <a:lstStyle/>
            <a:p>
              <a:r>
                <a:rPr kumimoji="1" lang="en-US" altLang="zh-CN" sz="2400" dirty="0">
                  <a:latin typeface="TencentSans W3" panose="020C04030202040F0204" pitchFamily="34" charset="-122"/>
                  <a:ea typeface="TencentSans W3" panose="020C04030202040F0204" pitchFamily="34" charset="-122"/>
                </a:rPr>
                <a:t>9:00-10:30</a:t>
              </a:r>
              <a:endParaRPr kumimoji="1" lang="zh-CN" altLang="en-US" sz="2400" dirty="0">
                <a:latin typeface="TencentSans W3" panose="020C04030202040F0204" pitchFamily="34" charset="-122"/>
                <a:ea typeface="TencentSans W3" panose="020C04030202040F0204" pitchFamily="34" charset="-122"/>
              </a:endParaRPr>
            </a:p>
          </p:txBody>
        </p:sp>
        <p:sp>
          <p:nvSpPr>
            <p:cNvPr id="39" name="文本框 38">
              <a:extLst>
                <a:ext uri="{FF2B5EF4-FFF2-40B4-BE49-F238E27FC236}">
                  <a16:creationId xmlns:a16="http://schemas.microsoft.com/office/drawing/2014/main" id="{77F859F9-446C-5C69-C394-7C857EC21F9D}"/>
                </a:ext>
              </a:extLst>
            </p:cNvPr>
            <p:cNvSpPr txBox="1"/>
            <p:nvPr/>
          </p:nvSpPr>
          <p:spPr>
            <a:xfrm>
              <a:off x="2810812" y="2325035"/>
              <a:ext cx="3570208" cy="1569660"/>
            </a:xfrm>
            <a:prstGeom prst="rect">
              <a:avLst/>
            </a:prstGeom>
            <a:noFill/>
          </p:spPr>
          <p:txBody>
            <a:bodyPr wrap="none" rtlCol="0">
              <a:spAutoFit/>
            </a:bodyPr>
            <a:lstStyle/>
            <a:p>
              <a:r>
                <a:rPr kumimoji="1" lang="zh-CN" altLang="en-US" sz="2400" b="1" dirty="0">
                  <a:solidFill>
                    <a:srgbClr val="1BB458"/>
                  </a:solidFill>
                  <a:latin typeface="TencentSans W7" panose="020C04030202040F0204" pitchFamily="34" charset="-122"/>
                  <a:ea typeface="TencentSans W7" panose="020C04030202040F0204" pitchFamily="34" charset="-122"/>
                </a:rPr>
                <a:t>小程序是什么</a:t>
              </a:r>
              <a:endParaRPr kumimoji="1" lang="en-US" altLang="zh-CN" sz="2400" b="1" dirty="0">
                <a:solidFill>
                  <a:srgbClr val="1BB458"/>
                </a:solidFill>
                <a:latin typeface="TencentSans W7" panose="020C04030202040F0204" pitchFamily="34" charset="-122"/>
                <a:ea typeface="TencentSans W7" panose="020C04030202040F0204" pitchFamily="34" charset="-122"/>
              </a:endParaRPr>
            </a:p>
            <a:p>
              <a:r>
                <a:rPr kumimoji="1" lang="zh-CN" altLang="en-US" sz="2400" b="1" dirty="0">
                  <a:solidFill>
                    <a:srgbClr val="1BB458"/>
                  </a:solidFill>
                  <a:latin typeface="TencentSans W7" panose="020C04030202040F0204" pitchFamily="34" charset="-122"/>
                  <a:ea typeface="TencentSans W7" panose="020C04030202040F0204" pitchFamily="34" charset="-122"/>
                </a:rPr>
                <a:t>小程序与人工智能的关系</a:t>
              </a:r>
              <a:endParaRPr kumimoji="1" lang="en-US" altLang="zh-CN" sz="2400" b="1" dirty="0">
                <a:solidFill>
                  <a:srgbClr val="1BB458"/>
                </a:solidFill>
                <a:latin typeface="TencentSans W7" panose="020C04030202040F0204" pitchFamily="34" charset="-122"/>
                <a:ea typeface="TencentSans W7" panose="020C04030202040F0204" pitchFamily="34" charset="-122"/>
              </a:endParaRPr>
            </a:p>
            <a:p>
              <a:r>
                <a:rPr kumimoji="1" lang="zh-CN" altLang="en-US" sz="2400" b="1" dirty="0">
                  <a:solidFill>
                    <a:srgbClr val="1BB458"/>
                  </a:solidFill>
                  <a:latin typeface="TencentSans W7" panose="020C04030202040F0204" pitchFamily="34" charset="-122"/>
                  <a:ea typeface="TencentSans W7" panose="020C04030202040F0204" pitchFamily="34" charset="-122"/>
                </a:rPr>
                <a:t>如何设计一个小程序产品</a:t>
              </a:r>
              <a:endParaRPr kumimoji="1" lang="en-US" altLang="zh-CN" sz="2400" b="1" dirty="0">
                <a:solidFill>
                  <a:srgbClr val="1BB458"/>
                </a:solidFill>
                <a:latin typeface="TencentSans W7" panose="020C04030202040F0204" pitchFamily="34" charset="-122"/>
                <a:ea typeface="TencentSans W7" panose="020C04030202040F0204" pitchFamily="34" charset="-122"/>
              </a:endParaRPr>
            </a:p>
            <a:p>
              <a:r>
                <a:rPr kumimoji="1" lang="zh-CN" altLang="en-US" sz="2400" b="1" dirty="0">
                  <a:solidFill>
                    <a:srgbClr val="1BB458"/>
                  </a:solidFill>
                  <a:latin typeface="TencentSans W7" panose="020C04030202040F0204" pitchFamily="34" charset="-122"/>
                  <a:ea typeface="TencentSans W7" panose="020C04030202040F0204" pitchFamily="34" charset="-122"/>
                </a:rPr>
                <a:t>如何使用微信开发者工具</a:t>
              </a:r>
            </a:p>
          </p:txBody>
        </p:sp>
      </p:grpSp>
      <p:grpSp>
        <p:nvGrpSpPr>
          <p:cNvPr id="40" name="组合 39">
            <a:extLst>
              <a:ext uri="{FF2B5EF4-FFF2-40B4-BE49-F238E27FC236}">
                <a16:creationId xmlns:a16="http://schemas.microsoft.com/office/drawing/2014/main" id="{D81DB1F0-0E74-2F88-3FF1-4C32BED41DED}"/>
              </a:ext>
            </a:extLst>
          </p:cNvPr>
          <p:cNvGrpSpPr/>
          <p:nvPr/>
        </p:nvGrpSpPr>
        <p:grpSpPr>
          <a:xfrm>
            <a:off x="5633222" y="5192166"/>
            <a:ext cx="2339102" cy="1070801"/>
            <a:chOff x="2810812" y="1715899"/>
            <a:chExt cx="2339102" cy="1070801"/>
          </a:xfrm>
        </p:grpSpPr>
        <p:sp>
          <p:nvSpPr>
            <p:cNvPr id="41" name="文本框 40">
              <a:extLst>
                <a:ext uri="{FF2B5EF4-FFF2-40B4-BE49-F238E27FC236}">
                  <a16:creationId xmlns:a16="http://schemas.microsoft.com/office/drawing/2014/main" id="{59FA491D-B111-6F94-570A-500F5ED2C11B}"/>
                </a:ext>
              </a:extLst>
            </p:cNvPr>
            <p:cNvSpPr txBox="1"/>
            <p:nvPr/>
          </p:nvSpPr>
          <p:spPr>
            <a:xfrm>
              <a:off x="2810812" y="1715899"/>
              <a:ext cx="1795684" cy="461665"/>
            </a:xfrm>
            <a:prstGeom prst="rect">
              <a:avLst/>
            </a:prstGeom>
            <a:noFill/>
          </p:spPr>
          <p:txBody>
            <a:bodyPr wrap="none" rtlCol="0">
              <a:spAutoFit/>
            </a:bodyPr>
            <a:lstStyle/>
            <a:p>
              <a:r>
                <a:rPr kumimoji="1" lang="en-US" altLang="zh-CN" sz="2400" dirty="0">
                  <a:latin typeface="TencentSans W3" panose="020C04030202040F0204" pitchFamily="34" charset="-122"/>
                  <a:ea typeface="TencentSans W3" panose="020C04030202040F0204" pitchFamily="34" charset="-122"/>
                </a:rPr>
                <a:t>11:45-12:00</a:t>
              </a:r>
              <a:endParaRPr kumimoji="1" lang="zh-CN" altLang="en-US" sz="2400" dirty="0">
                <a:latin typeface="TencentSans W3" panose="020C04030202040F0204" pitchFamily="34" charset="-122"/>
                <a:ea typeface="TencentSans W3" panose="020C04030202040F0204" pitchFamily="34" charset="-122"/>
              </a:endParaRPr>
            </a:p>
          </p:txBody>
        </p:sp>
        <p:sp>
          <p:nvSpPr>
            <p:cNvPr id="42" name="文本框 41">
              <a:extLst>
                <a:ext uri="{FF2B5EF4-FFF2-40B4-BE49-F238E27FC236}">
                  <a16:creationId xmlns:a16="http://schemas.microsoft.com/office/drawing/2014/main" id="{FCE7F7A3-B7D1-2468-E6CE-64B468A0A395}"/>
                </a:ext>
              </a:extLst>
            </p:cNvPr>
            <p:cNvSpPr txBox="1"/>
            <p:nvPr/>
          </p:nvSpPr>
          <p:spPr>
            <a:xfrm>
              <a:off x="2810812" y="2325035"/>
              <a:ext cx="2339102" cy="461665"/>
            </a:xfrm>
            <a:prstGeom prst="rect">
              <a:avLst/>
            </a:prstGeom>
            <a:noFill/>
          </p:spPr>
          <p:txBody>
            <a:bodyPr wrap="none" rtlCol="0">
              <a:spAutoFit/>
            </a:bodyPr>
            <a:lstStyle/>
            <a:p>
              <a:r>
                <a:rPr kumimoji="1" lang="zh-CN" altLang="en-US" sz="2400" b="1" dirty="0">
                  <a:solidFill>
                    <a:srgbClr val="1BB458"/>
                  </a:solidFill>
                  <a:latin typeface="TencentSans W7" panose="020C04030202040F0204" pitchFamily="34" charset="-122"/>
                  <a:ea typeface="TencentSans W7" panose="020C04030202040F0204" pitchFamily="34" charset="-122"/>
                </a:rPr>
                <a:t>案例分享、答疑</a:t>
              </a:r>
            </a:p>
          </p:txBody>
        </p:sp>
      </p:grpSp>
      <p:sp>
        <p:nvSpPr>
          <p:cNvPr id="43" name="文本框 42">
            <a:extLst>
              <a:ext uri="{FF2B5EF4-FFF2-40B4-BE49-F238E27FC236}">
                <a16:creationId xmlns:a16="http://schemas.microsoft.com/office/drawing/2014/main" id="{7477EEB8-1A1B-999D-3F83-C90888E7AD71}"/>
              </a:ext>
            </a:extLst>
          </p:cNvPr>
          <p:cNvSpPr txBox="1"/>
          <p:nvPr/>
        </p:nvSpPr>
        <p:spPr>
          <a:xfrm>
            <a:off x="3914003" y="1247092"/>
            <a:ext cx="960519" cy="461665"/>
          </a:xfrm>
          <a:prstGeom prst="rect">
            <a:avLst/>
          </a:prstGeom>
          <a:noFill/>
        </p:spPr>
        <p:txBody>
          <a:bodyPr wrap="none" rtlCol="0">
            <a:spAutoFit/>
          </a:bodyPr>
          <a:lstStyle/>
          <a:p>
            <a:r>
              <a:rPr kumimoji="1" lang="en-US" altLang="zh-CN" sz="2400" b="1" dirty="0">
                <a:solidFill>
                  <a:srgbClr val="1BB458"/>
                </a:solidFill>
                <a:latin typeface="TencentSans W7" panose="020C04030202040F0204" pitchFamily="34" charset="-122"/>
                <a:ea typeface="TencentSans W7" panose="020C04030202040F0204" pitchFamily="34" charset="-122"/>
              </a:rPr>
              <a:t>Part1</a:t>
            </a:r>
            <a:endParaRPr kumimoji="1" lang="zh-CN" altLang="en-US" sz="2400" b="1" dirty="0">
              <a:solidFill>
                <a:srgbClr val="1BB458"/>
              </a:solidFill>
              <a:latin typeface="TencentSans W7" panose="020C04030202040F0204" pitchFamily="34" charset="-122"/>
              <a:ea typeface="TencentSans W7" panose="020C04030202040F0204" pitchFamily="34" charset="-122"/>
            </a:endParaRPr>
          </a:p>
        </p:txBody>
      </p:sp>
      <p:sp>
        <p:nvSpPr>
          <p:cNvPr id="44" name="文本框 43">
            <a:extLst>
              <a:ext uri="{FF2B5EF4-FFF2-40B4-BE49-F238E27FC236}">
                <a16:creationId xmlns:a16="http://schemas.microsoft.com/office/drawing/2014/main" id="{73640601-E7FD-CA48-9EE3-24265918A596}"/>
              </a:ext>
            </a:extLst>
          </p:cNvPr>
          <p:cNvSpPr txBox="1"/>
          <p:nvPr/>
        </p:nvSpPr>
        <p:spPr>
          <a:xfrm>
            <a:off x="3914003" y="3695690"/>
            <a:ext cx="1003801" cy="461665"/>
          </a:xfrm>
          <a:prstGeom prst="rect">
            <a:avLst/>
          </a:prstGeom>
          <a:noFill/>
        </p:spPr>
        <p:txBody>
          <a:bodyPr wrap="none" rtlCol="0">
            <a:spAutoFit/>
          </a:bodyPr>
          <a:lstStyle/>
          <a:p>
            <a:r>
              <a:rPr kumimoji="1" lang="en-US" altLang="zh-CN" sz="2400" b="1" dirty="0">
                <a:solidFill>
                  <a:srgbClr val="1BB458"/>
                </a:solidFill>
                <a:latin typeface="TencentSans W7" panose="020C04030202040F0204" pitchFamily="34" charset="-122"/>
                <a:ea typeface="TencentSans W7" panose="020C04030202040F0204" pitchFamily="34" charset="-122"/>
              </a:rPr>
              <a:t>Part2</a:t>
            </a:r>
            <a:endParaRPr kumimoji="1" lang="zh-CN" altLang="en-US" sz="2400" b="1" dirty="0">
              <a:solidFill>
                <a:srgbClr val="1BB458"/>
              </a:solidFill>
              <a:latin typeface="TencentSans W7" panose="020C04030202040F0204" pitchFamily="34" charset="-122"/>
              <a:ea typeface="TencentSans W7" panose="020C04030202040F0204" pitchFamily="34" charset="-122"/>
            </a:endParaRPr>
          </a:p>
        </p:txBody>
      </p:sp>
      <p:sp>
        <p:nvSpPr>
          <p:cNvPr id="45" name="文本框 44">
            <a:extLst>
              <a:ext uri="{FF2B5EF4-FFF2-40B4-BE49-F238E27FC236}">
                <a16:creationId xmlns:a16="http://schemas.microsoft.com/office/drawing/2014/main" id="{3480ECE8-F455-A6F7-D95B-3DB02075DF0E}"/>
              </a:ext>
            </a:extLst>
          </p:cNvPr>
          <p:cNvSpPr txBox="1"/>
          <p:nvPr/>
        </p:nvSpPr>
        <p:spPr>
          <a:xfrm>
            <a:off x="3914002" y="5192166"/>
            <a:ext cx="990977" cy="461665"/>
          </a:xfrm>
          <a:prstGeom prst="rect">
            <a:avLst/>
          </a:prstGeom>
          <a:noFill/>
        </p:spPr>
        <p:txBody>
          <a:bodyPr wrap="none" rtlCol="0">
            <a:spAutoFit/>
          </a:bodyPr>
          <a:lstStyle/>
          <a:p>
            <a:r>
              <a:rPr kumimoji="1" lang="en-US" altLang="zh-CN" sz="2400" b="1" dirty="0">
                <a:solidFill>
                  <a:srgbClr val="1BB458"/>
                </a:solidFill>
                <a:latin typeface="TencentSans W7" panose="020C04030202040F0204" pitchFamily="34" charset="-122"/>
                <a:ea typeface="TencentSans W7" panose="020C04030202040F0204" pitchFamily="34" charset="-122"/>
              </a:rPr>
              <a:t>Part3</a:t>
            </a:r>
            <a:endParaRPr kumimoji="1" lang="zh-CN" altLang="en-US" sz="2400" b="1" dirty="0">
              <a:solidFill>
                <a:srgbClr val="1BB458"/>
              </a:solidFill>
              <a:latin typeface="TencentSans W7" panose="020C04030202040F0204" pitchFamily="34" charset="-122"/>
              <a:ea typeface="TencentSans W7" panose="020C04030202040F0204" pitchFamily="34" charset="-122"/>
            </a:endParaRPr>
          </a:p>
        </p:txBody>
      </p:sp>
      <p:cxnSp>
        <p:nvCxnSpPr>
          <p:cNvPr id="47" name="直线连接符 46">
            <a:extLst>
              <a:ext uri="{FF2B5EF4-FFF2-40B4-BE49-F238E27FC236}">
                <a16:creationId xmlns:a16="http://schemas.microsoft.com/office/drawing/2014/main" id="{D66E0DB2-8494-CADD-86BE-1543164514EA}"/>
              </a:ext>
            </a:extLst>
          </p:cNvPr>
          <p:cNvCxnSpPr>
            <a:cxnSpLocks/>
          </p:cNvCxnSpPr>
          <p:nvPr/>
        </p:nvCxnSpPr>
        <p:spPr>
          <a:xfrm>
            <a:off x="5350279" y="1131723"/>
            <a:ext cx="0" cy="5131244"/>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901820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DB458"/>
        </a:solidFill>
        <a:effectLst/>
      </p:bgPr>
    </p:bg>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9A19275A-7905-5A52-8827-5568A7C5D743}"/>
              </a:ext>
            </a:extLst>
          </p:cNvPr>
          <p:cNvGrpSpPr/>
          <p:nvPr/>
        </p:nvGrpSpPr>
        <p:grpSpPr>
          <a:xfrm flipV="1">
            <a:off x="0" y="5909733"/>
            <a:ext cx="13749868" cy="1219200"/>
            <a:chOff x="0" y="-491067"/>
            <a:chExt cx="13749868" cy="1219200"/>
          </a:xfrm>
        </p:grpSpPr>
        <p:sp>
          <p:nvSpPr>
            <p:cNvPr id="7" name="文档 6">
              <a:extLst>
                <a:ext uri="{FF2B5EF4-FFF2-40B4-BE49-F238E27FC236}">
                  <a16:creationId xmlns:a16="http://schemas.microsoft.com/office/drawing/2014/main" id="{4E828F4F-AD66-CA2A-3708-79D611AC1F3A}"/>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档 7">
              <a:extLst>
                <a:ext uri="{FF2B5EF4-FFF2-40B4-BE49-F238E27FC236}">
                  <a16:creationId xmlns:a16="http://schemas.microsoft.com/office/drawing/2014/main" id="{3DBFBB58-9D78-8FE8-90C8-8E7636B936FC}"/>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档 8">
              <a:extLst>
                <a:ext uri="{FF2B5EF4-FFF2-40B4-BE49-F238E27FC236}">
                  <a16:creationId xmlns:a16="http://schemas.microsoft.com/office/drawing/2014/main" id="{17F15255-A6BC-F615-FF50-C9F3500D7212}"/>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档 9">
              <a:extLst>
                <a:ext uri="{FF2B5EF4-FFF2-40B4-BE49-F238E27FC236}">
                  <a16:creationId xmlns:a16="http://schemas.microsoft.com/office/drawing/2014/main" id="{CAB3B64D-8403-013E-84E6-2C5778D0C0CD}"/>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 name="标题 1">
            <a:extLst>
              <a:ext uri="{FF2B5EF4-FFF2-40B4-BE49-F238E27FC236}">
                <a16:creationId xmlns:a16="http://schemas.microsoft.com/office/drawing/2014/main" id="{7705D156-A406-9659-60D0-3C01C1214204}"/>
              </a:ext>
            </a:extLst>
          </p:cNvPr>
          <p:cNvSpPr>
            <a:spLocks noGrp="1"/>
          </p:cNvSpPr>
          <p:nvPr>
            <p:ph type="ctrTitle"/>
          </p:nvPr>
        </p:nvSpPr>
        <p:spPr>
          <a:xfrm>
            <a:off x="750455" y="874313"/>
            <a:ext cx="10922433" cy="1583137"/>
          </a:xfrm>
        </p:spPr>
        <p:txBody>
          <a:bodyPr>
            <a:noAutofit/>
          </a:bodyPr>
          <a:lstStyle/>
          <a:p>
            <a:pPr algn="l">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如何设计一款小程序？</a:t>
            </a:r>
          </a:p>
        </p:txBody>
      </p:sp>
      <p:sp>
        <p:nvSpPr>
          <p:cNvPr id="12" name="标题 1">
            <a:extLst>
              <a:ext uri="{FF2B5EF4-FFF2-40B4-BE49-F238E27FC236}">
                <a16:creationId xmlns:a16="http://schemas.microsoft.com/office/drawing/2014/main" id="{218EBAC7-E0A3-BEBB-F611-43EA404E941D}"/>
              </a:ext>
            </a:extLst>
          </p:cNvPr>
          <p:cNvSpPr txBox="1">
            <a:spLocks/>
          </p:cNvSpPr>
          <p:nvPr/>
        </p:nvSpPr>
        <p:spPr>
          <a:xfrm>
            <a:off x="750455" y="2872420"/>
            <a:ext cx="9144000" cy="15831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kumimoji="1" lang="zh-CN" altLang="en-US" sz="2400" dirty="0">
                <a:solidFill>
                  <a:schemeClr val="bg1"/>
                </a:solidFill>
                <a:latin typeface="TencentSans W3" panose="020C04030202040F0204" pitchFamily="34" charset="-122"/>
                <a:ea typeface="TencentSans W3" panose="020C04030202040F0204" pitchFamily="34" charset="-122"/>
              </a:rPr>
              <a:t>设计一款小程序的方法是什么？</a:t>
            </a:r>
            <a:endParaRPr kumimoji="1" lang="en-US" altLang="zh-CN" sz="2400" dirty="0">
              <a:solidFill>
                <a:schemeClr val="bg1"/>
              </a:solidFill>
              <a:latin typeface="TencentSans W3" panose="020C04030202040F0204" pitchFamily="34" charset="-122"/>
              <a:ea typeface="TencentSans W3" panose="020C04030202040F0204" pitchFamily="34" charset="-122"/>
            </a:endParaRPr>
          </a:p>
          <a:p>
            <a:pPr algn="l">
              <a:lnSpc>
                <a:spcPct val="150000"/>
              </a:lnSpc>
            </a:pPr>
            <a:r>
              <a:rPr kumimoji="1" lang="zh-CN" altLang="en-US" sz="2400" dirty="0">
                <a:solidFill>
                  <a:schemeClr val="bg1"/>
                </a:solidFill>
                <a:latin typeface="TencentSans W3" panose="020C04030202040F0204" pitchFamily="34" charset="-122"/>
                <a:ea typeface="TencentSans W3" panose="020C04030202040F0204" pitchFamily="34" charset="-122"/>
              </a:rPr>
              <a:t>如何将这一方法教给学生？</a:t>
            </a:r>
            <a:endParaRPr kumimoji="1" lang="en-US" altLang="zh-CN" sz="2400" dirty="0">
              <a:solidFill>
                <a:schemeClr val="bg1"/>
              </a:solidFill>
              <a:latin typeface="TencentSans W3" panose="020C04030202040F0204" pitchFamily="34" charset="-122"/>
              <a:ea typeface="TencentSans W3" panose="020C04030202040F0204" pitchFamily="34" charset="-122"/>
            </a:endParaRPr>
          </a:p>
          <a:p>
            <a:pPr algn="l">
              <a:lnSpc>
                <a:spcPct val="150000"/>
              </a:lnSpc>
            </a:pPr>
            <a:r>
              <a:rPr kumimoji="1" lang="zh-CN" altLang="en-US" sz="2400" dirty="0">
                <a:solidFill>
                  <a:schemeClr val="bg1"/>
                </a:solidFill>
                <a:latin typeface="TencentSans W3" panose="020C04030202040F0204" pitchFamily="34" charset="-122"/>
                <a:ea typeface="TencentSans W3" panose="020C04030202040F0204" pitchFamily="34" charset="-122"/>
              </a:rPr>
              <a:t>微信官方提供了哪些免费的学习资源？</a:t>
            </a:r>
          </a:p>
        </p:txBody>
      </p:sp>
    </p:spTree>
    <p:extLst>
      <p:ext uri="{BB962C8B-B14F-4D97-AF65-F5344CB8AC3E}">
        <p14:creationId xmlns:p14="http://schemas.microsoft.com/office/powerpoint/2010/main" val="2411972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三角形 4">
            <a:extLst>
              <a:ext uri="{FF2B5EF4-FFF2-40B4-BE49-F238E27FC236}">
                <a16:creationId xmlns:a16="http://schemas.microsoft.com/office/drawing/2014/main" id="{69B3B4DC-E178-F4D1-3549-A9BACFED9DD4}"/>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三角形 5">
            <a:extLst>
              <a:ext uri="{FF2B5EF4-FFF2-40B4-BE49-F238E27FC236}">
                <a16:creationId xmlns:a16="http://schemas.microsoft.com/office/drawing/2014/main" id="{5BA2EB0C-3F7B-CB7E-16B2-087B501AA385}"/>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三角形 6">
            <a:extLst>
              <a:ext uri="{FF2B5EF4-FFF2-40B4-BE49-F238E27FC236}">
                <a16:creationId xmlns:a16="http://schemas.microsoft.com/office/drawing/2014/main" id="{24AF2B62-88A8-1AB8-A324-47E65E1AE88B}"/>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AD65229E-FF33-1727-D745-A4BF01EB874E}"/>
              </a:ext>
            </a:extLst>
          </p:cNvPr>
          <p:cNvSpPr txBox="1"/>
          <p:nvPr/>
        </p:nvSpPr>
        <p:spPr>
          <a:xfrm>
            <a:off x="734518" y="491058"/>
            <a:ext cx="10721547" cy="1077218"/>
          </a:xfrm>
          <a:prstGeom prst="rect">
            <a:avLst/>
          </a:prstGeom>
          <a:noFill/>
        </p:spPr>
        <p:txBody>
          <a:bodyPr wrap="square" rtlCol="0">
            <a:spAutoFit/>
          </a:bodyPr>
          <a:lstStyle/>
          <a:p>
            <a:r>
              <a:rPr kumimoji="1" lang="zh-CN" altLang="en-US" sz="3200" b="1" dirty="0">
                <a:solidFill>
                  <a:srgbClr val="1BB458"/>
                </a:solidFill>
                <a:latin typeface="TencentSans W7" panose="020C04030202040F0204" pitchFamily="34" charset="-122"/>
                <a:ea typeface="TencentSans W7" panose="020C04030202040F0204" pitchFamily="34" charset="-122"/>
              </a:rPr>
              <a:t>课程目标：让学生掌握「</a:t>
            </a:r>
            <a:r>
              <a:rPr lang="zh-CN" altLang="en-US" sz="3200" b="1" dirty="0">
                <a:solidFill>
                  <a:srgbClr val="1BB458"/>
                </a:solidFill>
                <a:latin typeface="TencentSans W7" panose="020C04030202040F0204" pitchFamily="34" charset="-122"/>
                <a:ea typeface="TencentSans W7" panose="020C04030202040F0204" pitchFamily="34" charset="-122"/>
              </a:rPr>
              <a:t>用户调研」、「产品设计」</a:t>
            </a:r>
            <a:r>
              <a:rPr kumimoji="1" lang="zh-CN" altLang="en-US" sz="3200" b="1" dirty="0">
                <a:solidFill>
                  <a:srgbClr val="1BB458"/>
                </a:solidFill>
                <a:latin typeface="TencentSans W7" panose="020C04030202040F0204" pitchFamily="34" charset="-122"/>
                <a:ea typeface="TencentSans W7" panose="020C04030202040F0204" pitchFamily="34" charset="-122"/>
              </a:rPr>
              <a:t>的能力</a:t>
            </a:r>
            <a:endParaRPr lang="zh-CN" altLang="en-US" sz="3200" b="1" dirty="0">
              <a:solidFill>
                <a:srgbClr val="1BB458"/>
              </a:solidFill>
              <a:latin typeface="TencentSans W7" panose="020C04030202040F0204" pitchFamily="34" charset="-122"/>
              <a:ea typeface="TencentSans W7" panose="020C04030202040F0204" pitchFamily="34" charset="-122"/>
            </a:endParaRPr>
          </a:p>
        </p:txBody>
      </p:sp>
      <p:grpSp>
        <p:nvGrpSpPr>
          <p:cNvPr id="9" name="组合 8">
            <a:extLst>
              <a:ext uri="{FF2B5EF4-FFF2-40B4-BE49-F238E27FC236}">
                <a16:creationId xmlns:a16="http://schemas.microsoft.com/office/drawing/2014/main" id="{22017D81-C05F-B421-93BB-EA8C9BD749C1}"/>
              </a:ext>
            </a:extLst>
          </p:cNvPr>
          <p:cNvGrpSpPr/>
          <p:nvPr/>
        </p:nvGrpSpPr>
        <p:grpSpPr>
          <a:xfrm>
            <a:off x="734518" y="2581102"/>
            <a:ext cx="3078065" cy="3617736"/>
            <a:chOff x="734518" y="1610257"/>
            <a:chExt cx="3078065" cy="3617736"/>
          </a:xfrm>
        </p:grpSpPr>
        <p:sp>
          <p:nvSpPr>
            <p:cNvPr id="10" name="矩形 9">
              <a:extLst>
                <a:ext uri="{FF2B5EF4-FFF2-40B4-BE49-F238E27FC236}">
                  <a16:creationId xmlns:a16="http://schemas.microsoft.com/office/drawing/2014/main" id="{260B2F56-B489-78F9-BA49-00228E992865}"/>
                </a:ext>
              </a:extLst>
            </p:cNvPr>
            <p:cNvSpPr/>
            <p:nvPr/>
          </p:nvSpPr>
          <p:spPr>
            <a:xfrm>
              <a:off x="734518" y="1610257"/>
              <a:ext cx="3078065" cy="677333"/>
            </a:xfrm>
            <a:prstGeom prst="rect">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TencentSans W7" panose="020C04030202040F0204" pitchFamily="34" charset="-122"/>
                  <a:ea typeface="TencentSans W7" panose="020C04030202040F0204" pitchFamily="34" charset="-122"/>
                </a:rPr>
                <a:t>观察调研</a:t>
              </a:r>
            </a:p>
          </p:txBody>
        </p:sp>
        <p:sp>
          <p:nvSpPr>
            <p:cNvPr id="11" name="矩形 10">
              <a:extLst>
                <a:ext uri="{FF2B5EF4-FFF2-40B4-BE49-F238E27FC236}">
                  <a16:creationId xmlns:a16="http://schemas.microsoft.com/office/drawing/2014/main" id="{7E0C0367-A60A-E894-3B7D-DFE1A7792B91}"/>
                </a:ext>
              </a:extLst>
            </p:cNvPr>
            <p:cNvSpPr/>
            <p:nvPr/>
          </p:nvSpPr>
          <p:spPr>
            <a:xfrm>
              <a:off x="734518" y="2287590"/>
              <a:ext cx="3077357" cy="2940403"/>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a:extLst>
                <a:ext uri="{FF2B5EF4-FFF2-40B4-BE49-F238E27FC236}">
                  <a16:creationId xmlns:a16="http://schemas.microsoft.com/office/drawing/2014/main" id="{A9C80573-5E71-914F-5472-4BC603488C58}"/>
                </a:ext>
              </a:extLst>
            </p:cNvPr>
            <p:cNvSpPr txBox="1"/>
            <p:nvPr/>
          </p:nvSpPr>
          <p:spPr>
            <a:xfrm>
              <a:off x="983200" y="2665184"/>
              <a:ext cx="2673621" cy="1887120"/>
            </a:xfrm>
            <a:prstGeom prst="rect">
              <a:avLst/>
            </a:prstGeom>
            <a:noFill/>
          </p:spPr>
          <p:txBody>
            <a:bodyPr wrap="square" rtlCol="0">
              <a:spAutoFit/>
            </a:bodyPr>
            <a:lstStyle/>
            <a:p>
              <a:pPr>
                <a:lnSpc>
                  <a:spcPct val="150000"/>
                </a:lnSpc>
              </a:pPr>
              <a:r>
                <a:rPr kumimoji="1" lang="zh-CN" altLang="en-US" sz="2000" dirty="0">
                  <a:latin typeface="TencentSans W3" panose="020C04030202040F0204" pitchFamily="34" charset="-122"/>
                  <a:ea typeface="TencentSans W3" panose="020C04030202040F0204" pitchFamily="34" charset="-122"/>
                </a:rPr>
                <a:t>启发学生观察生活，如何通过用户调研、产品分析、需求分析来明确要解决的问题</a:t>
              </a:r>
            </a:p>
          </p:txBody>
        </p:sp>
      </p:grpSp>
      <p:grpSp>
        <p:nvGrpSpPr>
          <p:cNvPr id="13" name="组合 12">
            <a:extLst>
              <a:ext uri="{FF2B5EF4-FFF2-40B4-BE49-F238E27FC236}">
                <a16:creationId xmlns:a16="http://schemas.microsoft.com/office/drawing/2014/main" id="{EAE0D191-573C-79A0-3B94-02DCE273312A}"/>
              </a:ext>
            </a:extLst>
          </p:cNvPr>
          <p:cNvGrpSpPr/>
          <p:nvPr/>
        </p:nvGrpSpPr>
        <p:grpSpPr>
          <a:xfrm>
            <a:off x="4556967" y="2581102"/>
            <a:ext cx="3078065" cy="3617736"/>
            <a:chOff x="734518" y="1610257"/>
            <a:chExt cx="3078065" cy="3617736"/>
          </a:xfrm>
        </p:grpSpPr>
        <p:sp>
          <p:nvSpPr>
            <p:cNvPr id="14" name="矩形 13">
              <a:extLst>
                <a:ext uri="{FF2B5EF4-FFF2-40B4-BE49-F238E27FC236}">
                  <a16:creationId xmlns:a16="http://schemas.microsoft.com/office/drawing/2014/main" id="{D0CD2F05-CD5E-1ED7-D8A7-A156256755A2}"/>
                </a:ext>
              </a:extLst>
            </p:cNvPr>
            <p:cNvSpPr/>
            <p:nvPr/>
          </p:nvSpPr>
          <p:spPr>
            <a:xfrm>
              <a:off x="734518" y="1610257"/>
              <a:ext cx="3078065" cy="677333"/>
            </a:xfrm>
            <a:prstGeom prst="rect">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TencentSans W7" panose="020C04030202040F0204" pitchFamily="34" charset="-122"/>
                  <a:ea typeface="TencentSans W7" panose="020C04030202040F0204" pitchFamily="34" charset="-122"/>
                </a:rPr>
                <a:t>分析设计</a:t>
              </a:r>
            </a:p>
          </p:txBody>
        </p:sp>
        <p:sp>
          <p:nvSpPr>
            <p:cNvPr id="15" name="矩形 14">
              <a:extLst>
                <a:ext uri="{FF2B5EF4-FFF2-40B4-BE49-F238E27FC236}">
                  <a16:creationId xmlns:a16="http://schemas.microsoft.com/office/drawing/2014/main" id="{0B72072D-2DAE-6E2F-5321-0C46ADEE1BFC}"/>
                </a:ext>
              </a:extLst>
            </p:cNvPr>
            <p:cNvSpPr/>
            <p:nvPr/>
          </p:nvSpPr>
          <p:spPr>
            <a:xfrm>
              <a:off x="734518" y="2287590"/>
              <a:ext cx="3077357" cy="2940403"/>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a16="http://schemas.microsoft.com/office/drawing/2014/main" id="{7CE9A80F-92F6-A5AC-2A32-6C96AABB4075}"/>
                </a:ext>
              </a:extLst>
            </p:cNvPr>
            <p:cNvSpPr txBox="1"/>
            <p:nvPr/>
          </p:nvSpPr>
          <p:spPr>
            <a:xfrm>
              <a:off x="936385" y="2619026"/>
              <a:ext cx="2673621" cy="2348785"/>
            </a:xfrm>
            <a:prstGeom prst="rect">
              <a:avLst/>
            </a:prstGeom>
            <a:noFill/>
          </p:spPr>
          <p:txBody>
            <a:bodyPr wrap="square" rtlCol="0">
              <a:spAutoFit/>
            </a:bodyPr>
            <a:lstStyle/>
            <a:p>
              <a:pPr>
                <a:lnSpc>
                  <a:spcPct val="150000"/>
                </a:lnSpc>
              </a:pPr>
              <a:r>
                <a:rPr kumimoji="1" lang="zh-CN" altLang="en-US" sz="2000" dirty="0">
                  <a:latin typeface="TencentSans W3" panose="020C04030202040F0204" pitchFamily="34" charset="-122"/>
                  <a:ea typeface="TencentSans W3" panose="020C04030202040F0204" pitchFamily="34" charset="-122"/>
                </a:rPr>
                <a:t>让学生了解什么是软件产品，什么是小程序，小程序如何应用到生活中，如何设计一个小程序</a:t>
              </a:r>
            </a:p>
          </p:txBody>
        </p:sp>
      </p:grpSp>
      <p:grpSp>
        <p:nvGrpSpPr>
          <p:cNvPr id="17" name="组合 16">
            <a:extLst>
              <a:ext uri="{FF2B5EF4-FFF2-40B4-BE49-F238E27FC236}">
                <a16:creationId xmlns:a16="http://schemas.microsoft.com/office/drawing/2014/main" id="{601E354B-59F1-E91B-8E77-796A48C26A71}"/>
              </a:ext>
            </a:extLst>
          </p:cNvPr>
          <p:cNvGrpSpPr/>
          <p:nvPr/>
        </p:nvGrpSpPr>
        <p:grpSpPr>
          <a:xfrm>
            <a:off x="8378708" y="2581102"/>
            <a:ext cx="3078065" cy="3617736"/>
            <a:chOff x="734518" y="1610257"/>
            <a:chExt cx="3078065" cy="3617736"/>
          </a:xfrm>
        </p:grpSpPr>
        <p:sp>
          <p:nvSpPr>
            <p:cNvPr id="18" name="矩形 17">
              <a:extLst>
                <a:ext uri="{FF2B5EF4-FFF2-40B4-BE49-F238E27FC236}">
                  <a16:creationId xmlns:a16="http://schemas.microsoft.com/office/drawing/2014/main" id="{5474D963-F3B2-931B-E617-E65065997966}"/>
                </a:ext>
              </a:extLst>
            </p:cNvPr>
            <p:cNvSpPr/>
            <p:nvPr/>
          </p:nvSpPr>
          <p:spPr>
            <a:xfrm>
              <a:off x="734518" y="1610257"/>
              <a:ext cx="3078065" cy="677333"/>
            </a:xfrm>
            <a:prstGeom prst="rect">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TencentSans W7" panose="020C04030202040F0204" pitchFamily="34" charset="-122"/>
                  <a:ea typeface="TencentSans W7" panose="020C04030202040F0204" pitchFamily="34" charset="-122"/>
                </a:rPr>
                <a:t>协作上线</a:t>
              </a:r>
            </a:p>
          </p:txBody>
        </p:sp>
        <p:sp>
          <p:nvSpPr>
            <p:cNvPr id="19" name="矩形 18">
              <a:extLst>
                <a:ext uri="{FF2B5EF4-FFF2-40B4-BE49-F238E27FC236}">
                  <a16:creationId xmlns:a16="http://schemas.microsoft.com/office/drawing/2014/main" id="{C43A437C-FFE5-AA24-1B72-25B528CE0ED2}"/>
                </a:ext>
              </a:extLst>
            </p:cNvPr>
            <p:cNvSpPr/>
            <p:nvPr/>
          </p:nvSpPr>
          <p:spPr>
            <a:xfrm>
              <a:off x="734518" y="2287590"/>
              <a:ext cx="3077357" cy="2940403"/>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文本框 19">
              <a:extLst>
                <a:ext uri="{FF2B5EF4-FFF2-40B4-BE49-F238E27FC236}">
                  <a16:creationId xmlns:a16="http://schemas.microsoft.com/office/drawing/2014/main" id="{F1652D15-181A-18F0-6F0A-7042AFF6561E}"/>
                </a:ext>
              </a:extLst>
            </p:cNvPr>
            <p:cNvSpPr txBox="1"/>
            <p:nvPr/>
          </p:nvSpPr>
          <p:spPr>
            <a:xfrm>
              <a:off x="890989" y="2665184"/>
              <a:ext cx="2673621" cy="1887120"/>
            </a:xfrm>
            <a:prstGeom prst="rect">
              <a:avLst/>
            </a:prstGeom>
            <a:noFill/>
          </p:spPr>
          <p:txBody>
            <a:bodyPr wrap="square" rtlCol="0">
              <a:spAutoFit/>
            </a:bodyPr>
            <a:lstStyle/>
            <a:p>
              <a:pPr>
                <a:lnSpc>
                  <a:spcPct val="150000"/>
                </a:lnSpc>
              </a:pPr>
              <a:r>
                <a:rPr kumimoji="1" lang="zh-CN" altLang="en-US" sz="2000" dirty="0">
                  <a:latin typeface="TencentSans W3" panose="020C04030202040F0204" pitchFamily="34" charset="-122"/>
                  <a:ea typeface="TencentSans W3" panose="020C04030202040F0204" pitchFamily="34" charset="-122"/>
                </a:rPr>
                <a:t>完成问题分析与产品设计后，结合开发工具，完成产品发布上线与传播推广</a:t>
              </a:r>
            </a:p>
          </p:txBody>
        </p:sp>
      </p:grpSp>
    </p:spTree>
    <p:extLst>
      <p:ext uri="{BB962C8B-B14F-4D97-AF65-F5344CB8AC3E}">
        <p14:creationId xmlns:p14="http://schemas.microsoft.com/office/powerpoint/2010/main" val="345037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三角形 3">
            <a:extLst>
              <a:ext uri="{FF2B5EF4-FFF2-40B4-BE49-F238E27FC236}">
                <a16:creationId xmlns:a16="http://schemas.microsoft.com/office/drawing/2014/main" id="{9A9BE616-8819-4482-B2BC-5BB0740F6EF1}"/>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三角形 4">
            <a:extLst>
              <a:ext uri="{FF2B5EF4-FFF2-40B4-BE49-F238E27FC236}">
                <a16:creationId xmlns:a16="http://schemas.microsoft.com/office/drawing/2014/main" id="{5CE2580A-51D7-C635-45AF-AEE837F7B79D}"/>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A13BBE8E-1A62-2BBD-0778-D5D61E8639AF}"/>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B7DAB3F1-4127-07E4-94C8-62CAFED11BE7}"/>
              </a:ext>
            </a:extLst>
          </p:cNvPr>
          <p:cNvSpPr txBox="1"/>
          <p:nvPr/>
        </p:nvSpPr>
        <p:spPr>
          <a:xfrm>
            <a:off x="734518" y="491058"/>
            <a:ext cx="341632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小程序无处不在</a:t>
            </a:r>
          </a:p>
        </p:txBody>
      </p:sp>
      <p:pic>
        <p:nvPicPr>
          <p:cNvPr id="14" name="图片 13">
            <a:extLst>
              <a:ext uri="{FF2B5EF4-FFF2-40B4-BE49-F238E27FC236}">
                <a16:creationId xmlns:a16="http://schemas.microsoft.com/office/drawing/2014/main" id="{63D71CB3-D547-D8EF-D1BA-15D5C4625C6A}"/>
              </a:ext>
            </a:extLst>
          </p:cNvPr>
          <p:cNvPicPr>
            <a:picLocks noChangeAspect="1"/>
          </p:cNvPicPr>
          <p:nvPr/>
        </p:nvPicPr>
        <p:blipFill>
          <a:blip r:embed="rId2"/>
          <a:stretch>
            <a:fillRect/>
          </a:stretch>
        </p:blipFill>
        <p:spPr>
          <a:xfrm>
            <a:off x="506186" y="1989967"/>
            <a:ext cx="1562100" cy="2432050"/>
          </a:xfrm>
          <a:prstGeom prst="rect">
            <a:avLst/>
          </a:prstGeom>
        </p:spPr>
      </p:pic>
      <p:pic>
        <p:nvPicPr>
          <p:cNvPr id="15" name="图片 14">
            <a:extLst>
              <a:ext uri="{FF2B5EF4-FFF2-40B4-BE49-F238E27FC236}">
                <a16:creationId xmlns:a16="http://schemas.microsoft.com/office/drawing/2014/main" id="{A241A0FE-4A5E-685E-E1FD-92F1C139A710}"/>
              </a:ext>
            </a:extLst>
          </p:cNvPr>
          <p:cNvPicPr>
            <a:picLocks noChangeAspect="1"/>
          </p:cNvPicPr>
          <p:nvPr/>
        </p:nvPicPr>
        <p:blipFill>
          <a:blip r:embed="rId3"/>
          <a:stretch>
            <a:fillRect/>
          </a:stretch>
        </p:blipFill>
        <p:spPr>
          <a:xfrm>
            <a:off x="2528478" y="1727200"/>
            <a:ext cx="1427709" cy="3061406"/>
          </a:xfrm>
          <a:prstGeom prst="rect">
            <a:avLst/>
          </a:prstGeom>
        </p:spPr>
      </p:pic>
      <p:pic>
        <p:nvPicPr>
          <p:cNvPr id="16" name="图片 15">
            <a:extLst>
              <a:ext uri="{FF2B5EF4-FFF2-40B4-BE49-F238E27FC236}">
                <a16:creationId xmlns:a16="http://schemas.microsoft.com/office/drawing/2014/main" id="{3B7E6BD4-E14C-FC3E-0303-8C47793568DE}"/>
              </a:ext>
            </a:extLst>
          </p:cNvPr>
          <p:cNvPicPr>
            <a:picLocks noChangeAspect="1"/>
          </p:cNvPicPr>
          <p:nvPr/>
        </p:nvPicPr>
        <p:blipFill>
          <a:blip r:embed="rId4"/>
          <a:stretch>
            <a:fillRect/>
          </a:stretch>
        </p:blipFill>
        <p:spPr>
          <a:xfrm>
            <a:off x="4393510" y="1792111"/>
            <a:ext cx="1953347" cy="3002792"/>
          </a:xfrm>
          <a:prstGeom prst="rect">
            <a:avLst/>
          </a:prstGeom>
        </p:spPr>
      </p:pic>
      <p:pic>
        <p:nvPicPr>
          <p:cNvPr id="17" name="图片 16">
            <a:extLst>
              <a:ext uri="{FF2B5EF4-FFF2-40B4-BE49-F238E27FC236}">
                <a16:creationId xmlns:a16="http://schemas.microsoft.com/office/drawing/2014/main" id="{9D396428-CEB2-73A1-954C-76B430C30CA8}"/>
              </a:ext>
            </a:extLst>
          </p:cNvPr>
          <p:cNvPicPr>
            <a:picLocks noChangeAspect="1"/>
          </p:cNvPicPr>
          <p:nvPr/>
        </p:nvPicPr>
        <p:blipFill>
          <a:blip r:embed="rId5"/>
          <a:stretch>
            <a:fillRect/>
          </a:stretch>
        </p:blipFill>
        <p:spPr>
          <a:xfrm>
            <a:off x="6821817" y="1681992"/>
            <a:ext cx="2438400" cy="3048000"/>
          </a:xfrm>
          <a:prstGeom prst="rect">
            <a:avLst/>
          </a:prstGeom>
        </p:spPr>
      </p:pic>
      <p:pic>
        <p:nvPicPr>
          <p:cNvPr id="18" name="图片 17">
            <a:extLst>
              <a:ext uri="{FF2B5EF4-FFF2-40B4-BE49-F238E27FC236}">
                <a16:creationId xmlns:a16="http://schemas.microsoft.com/office/drawing/2014/main" id="{EB7C5B71-7B79-CAEA-E938-5EF77157454D}"/>
              </a:ext>
            </a:extLst>
          </p:cNvPr>
          <p:cNvPicPr>
            <a:picLocks noChangeAspect="1"/>
          </p:cNvPicPr>
          <p:nvPr/>
        </p:nvPicPr>
        <p:blipFill>
          <a:blip r:embed="rId6"/>
          <a:stretch>
            <a:fillRect/>
          </a:stretch>
        </p:blipFill>
        <p:spPr>
          <a:xfrm>
            <a:off x="9721820" y="1891542"/>
            <a:ext cx="1739900" cy="2628900"/>
          </a:xfrm>
          <a:prstGeom prst="rect">
            <a:avLst/>
          </a:prstGeom>
        </p:spPr>
      </p:pic>
      <p:sp>
        <p:nvSpPr>
          <p:cNvPr id="19" name="文本框 18">
            <a:extLst>
              <a:ext uri="{FF2B5EF4-FFF2-40B4-BE49-F238E27FC236}">
                <a16:creationId xmlns:a16="http://schemas.microsoft.com/office/drawing/2014/main" id="{8E93E594-45D4-75BC-978A-A7097CB785CA}"/>
              </a:ext>
            </a:extLst>
          </p:cNvPr>
          <p:cNvSpPr txBox="1"/>
          <p:nvPr/>
        </p:nvSpPr>
        <p:spPr>
          <a:xfrm>
            <a:off x="175578" y="4849735"/>
            <a:ext cx="2178864"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餐饮</a:t>
            </a:r>
            <a:endParaRPr kumimoji="1" lang="en-US" altLang="zh-CN" sz="2400" b="1" dirty="0">
              <a:latin typeface="TencentSans W7" panose="020C04030202040F0204" pitchFamily="34" charset="-122"/>
              <a:ea typeface="TencentSans W7" panose="020C04030202040F0204" pitchFamily="34" charset="-122"/>
            </a:endParaRPr>
          </a:p>
        </p:txBody>
      </p:sp>
      <p:sp>
        <p:nvSpPr>
          <p:cNvPr id="20" name="文本框 19">
            <a:extLst>
              <a:ext uri="{FF2B5EF4-FFF2-40B4-BE49-F238E27FC236}">
                <a16:creationId xmlns:a16="http://schemas.microsoft.com/office/drawing/2014/main" id="{855D8C77-C06D-5065-767F-986583B7E358}"/>
              </a:ext>
            </a:extLst>
          </p:cNvPr>
          <p:cNvSpPr txBox="1"/>
          <p:nvPr/>
        </p:nvSpPr>
        <p:spPr>
          <a:xfrm>
            <a:off x="2068286" y="4879042"/>
            <a:ext cx="2178864"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政务</a:t>
            </a:r>
            <a:endParaRPr kumimoji="1" lang="en-US" altLang="zh-CN" sz="2400" b="1" dirty="0">
              <a:latin typeface="TencentSans W7" panose="020C04030202040F0204" pitchFamily="34" charset="-122"/>
              <a:ea typeface="TencentSans W7" panose="020C04030202040F0204" pitchFamily="34" charset="-122"/>
            </a:endParaRPr>
          </a:p>
        </p:txBody>
      </p:sp>
      <p:sp>
        <p:nvSpPr>
          <p:cNvPr id="21" name="文本框 20">
            <a:extLst>
              <a:ext uri="{FF2B5EF4-FFF2-40B4-BE49-F238E27FC236}">
                <a16:creationId xmlns:a16="http://schemas.microsoft.com/office/drawing/2014/main" id="{E941A59D-430D-FDB4-B8D8-9687CE3694E5}"/>
              </a:ext>
            </a:extLst>
          </p:cNvPr>
          <p:cNvSpPr txBox="1"/>
          <p:nvPr/>
        </p:nvSpPr>
        <p:spPr>
          <a:xfrm>
            <a:off x="4280751" y="4857015"/>
            <a:ext cx="2178864"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交通</a:t>
            </a:r>
            <a:endParaRPr kumimoji="1" lang="en-US" altLang="zh-CN" sz="2400" b="1" dirty="0">
              <a:latin typeface="TencentSans W7" panose="020C04030202040F0204" pitchFamily="34" charset="-122"/>
              <a:ea typeface="TencentSans W7" panose="020C04030202040F0204" pitchFamily="34" charset="-122"/>
            </a:endParaRPr>
          </a:p>
        </p:txBody>
      </p:sp>
      <p:sp>
        <p:nvSpPr>
          <p:cNvPr id="22" name="文本框 21">
            <a:extLst>
              <a:ext uri="{FF2B5EF4-FFF2-40B4-BE49-F238E27FC236}">
                <a16:creationId xmlns:a16="http://schemas.microsoft.com/office/drawing/2014/main" id="{3F524CE9-5331-C9E0-15BB-10F6C071E3B5}"/>
              </a:ext>
            </a:extLst>
          </p:cNvPr>
          <p:cNvSpPr txBox="1"/>
          <p:nvPr/>
        </p:nvSpPr>
        <p:spPr>
          <a:xfrm>
            <a:off x="6951585" y="4879042"/>
            <a:ext cx="2178864"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超市</a:t>
            </a:r>
            <a:endParaRPr kumimoji="1" lang="en-US" altLang="zh-CN" sz="2400" b="1" dirty="0">
              <a:latin typeface="TencentSans W7" panose="020C04030202040F0204" pitchFamily="34" charset="-122"/>
              <a:ea typeface="TencentSans W7" panose="020C04030202040F0204" pitchFamily="34" charset="-122"/>
            </a:endParaRPr>
          </a:p>
        </p:txBody>
      </p:sp>
      <p:sp>
        <p:nvSpPr>
          <p:cNvPr id="23" name="文本框 22">
            <a:extLst>
              <a:ext uri="{FF2B5EF4-FFF2-40B4-BE49-F238E27FC236}">
                <a16:creationId xmlns:a16="http://schemas.microsoft.com/office/drawing/2014/main" id="{052FAF66-2EDD-F45D-03CB-D0C086094A62}"/>
              </a:ext>
            </a:extLst>
          </p:cNvPr>
          <p:cNvSpPr txBox="1"/>
          <p:nvPr/>
        </p:nvSpPr>
        <p:spPr>
          <a:xfrm>
            <a:off x="9502338" y="4879042"/>
            <a:ext cx="2178864"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硬件</a:t>
            </a:r>
            <a:endParaRPr kumimoji="1" lang="en-US" altLang="zh-CN" sz="2400" b="1" dirty="0">
              <a:latin typeface="TencentSans W7" panose="020C04030202040F0204" pitchFamily="34" charset="-122"/>
              <a:ea typeface="TencentSans W7" panose="020C04030202040F0204" pitchFamily="34" charset="-122"/>
            </a:endParaRPr>
          </a:p>
        </p:txBody>
      </p:sp>
    </p:spTree>
    <p:extLst>
      <p:ext uri="{BB962C8B-B14F-4D97-AF65-F5344CB8AC3E}">
        <p14:creationId xmlns:p14="http://schemas.microsoft.com/office/powerpoint/2010/main" val="1102744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8032968"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你还记得，没有小程序之前的世界吗？</a:t>
            </a:r>
          </a:p>
        </p:txBody>
      </p:sp>
    </p:spTree>
    <p:extLst>
      <p:ext uri="{BB962C8B-B14F-4D97-AF65-F5344CB8AC3E}">
        <p14:creationId xmlns:p14="http://schemas.microsoft.com/office/powerpoint/2010/main" val="308113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8032968"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你还记得，没有小程序之前的世界吗？</a:t>
            </a:r>
          </a:p>
        </p:txBody>
      </p:sp>
      <p:sp>
        <p:nvSpPr>
          <p:cNvPr id="7" name="文本框 6">
            <a:extLst>
              <a:ext uri="{FF2B5EF4-FFF2-40B4-BE49-F238E27FC236}">
                <a16:creationId xmlns:a16="http://schemas.microsoft.com/office/drawing/2014/main" id="{B8BAD612-A5D4-2A29-8F92-1B9040CC5322}"/>
              </a:ext>
            </a:extLst>
          </p:cNvPr>
          <p:cNvSpPr txBox="1"/>
          <p:nvPr/>
        </p:nvSpPr>
        <p:spPr>
          <a:xfrm>
            <a:off x="1011529" y="1254042"/>
            <a:ext cx="2178864"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餐饮</a:t>
            </a:r>
            <a:endParaRPr kumimoji="1" lang="en-US" altLang="zh-CN" sz="2400" b="1" dirty="0">
              <a:latin typeface="TencentSans W7" panose="020C04030202040F0204" pitchFamily="34" charset="-122"/>
              <a:ea typeface="TencentSans W7" panose="020C04030202040F0204" pitchFamily="34" charset="-122"/>
            </a:endParaRPr>
          </a:p>
        </p:txBody>
      </p:sp>
      <p:sp>
        <p:nvSpPr>
          <p:cNvPr id="10" name="文本框 9">
            <a:extLst>
              <a:ext uri="{FF2B5EF4-FFF2-40B4-BE49-F238E27FC236}">
                <a16:creationId xmlns:a16="http://schemas.microsoft.com/office/drawing/2014/main" id="{C611D451-8AD5-21D6-AA89-C924B0A4ABAB}"/>
              </a:ext>
            </a:extLst>
          </p:cNvPr>
          <p:cNvSpPr txBox="1"/>
          <p:nvPr/>
        </p:nvSpPr>
        <p:spPr>
          <a:xfrm>
            <a:off x="4299537" y="4246253"/>
            <a:ext cx="2178864"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政务</a:t>
            </a:r>
            <a:endParaRPr kumimoji="1" lang="en-US" altLang="zh-CN" sz="2400" b="1" dirty="0">
              <a:latin typeface="TencentSans W7" panose="020C04030202040F0204" pitchFamily="34" charset="-122"/>
              <a:ea typeface="TencentSans W7" panose="020C04030202040F0204" pitchFamily="34" charset="-122"/>
            </a:endParaRPr>
          </a:p>
        </p:txBody>
      </p:sp>
      <p:sp>
        <p:nvSpPr>
          <p:cNvPr id="35" name="文本框 34">
            <a:extLst>
              <a:ext uri="{FF2B5EF4-FFF2-40B4-BE49-F238E27FC236}">
                <a16:creationId xmlns:a16="http://schemas.microsoft.com/office/drawing/2014/main" id="{C3043832-7C95-6630-B8F7-E7292CD93FD0}"/>
              </a:ext>
            </a:extLst>
          </p:cNvPr>
          <p:cNvSpPr txBox="1"/>
          <p:nvPr/>
        </p:nvSpPr>
        <p:spPr>
          <a:xfrm>
            <a:off x="4299537" y="1227895"/>
            <a:ext cx="2178864"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交通</a:t>
            </a:r>
            <a:endParaRPr kumimoji="1" lang="en-US" altLang="zh-CN" sz="2400" b="1" dirty="0">
              <a:latin typeface="TencentSans W7" panose="020C04030202040F0204" pitchFamily="34" charset="-122"/>
              <a:ea typeface="TencentSans W7" panose="020C04030202040F0204" pitchFamily="34" charset="-122"/>
            </a:endParaRPr>
          </a:p>
        </p:txBody>
      </p:sp>
      <p:sp>
        <p:nvSpPr>
          <p:cNvPr id="39" name="文本框 38">
            <a:extLst>
              <a:ext uri="{FF2B5EF4-FFF2-40B4-BE49-F238E27FC236}">
                <a16:creationId xmlns:a16="http://schemas.microsoft.com/office/drawing/2014/main" id="{7F193C43-D988-252E-CCB2-B31D3408B139}"/>
              </a:ext>
            </a:extLst>
          </p:cNvPr>
          <p:cNvSpPr txBox="1"/>
          <p:nvPr/>
        </p:nvSpPr>
        <p:spPr>
          <a:xfrm>
            <a:off x="7246993" y="1205060"/>
            <a:ext cx="2178864"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超市</a:t>
            </a:r>
            <a:endParaRPr kumimoji="1" lang="en-US" altLang="zh-CN" sz="2400" b="1" dirty="0">
              <a:latin typeface="TencentSans W7" panose="020C04030202040F0204" pitchFamily="34" charset="-122"/>
              <a:ea typeface="TencentSans W7" panose="020C04030202040F0204" pitchFamily="34" charset="-122"/>
            </a:endParaRPr>
          </a:p>
        </p:txBody>
      </p:sp>
      <p:sp>
        <p:nvSpPr>
          <p:cNvPr id="41" name="文本框 40">
            <a:extLst>
              <a:ext uri="{FF2B5EF4-FFF2-40B4-BE49-F238E27FC236}">
                <a16:creationId xmlns:a16="http://schemas.microsoft.com/office/drawing/2014/main" id="{865912B5-AA70-BA73-F543-05FF897A34FA}"/>
              </a:ext>
            </a:extLst>
          </p:cNvPr>
          <p:cNvSpPr txBox="1"/>
          <p:nvPr/>
        </p:nvSpPr>
        <p:spPr>
          <a:xfrm>
            <a:off x="5370991" y="5966201"/>
            <a:ext cx="2178864"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硬件</a:t>
            </a:r>
            <a:endParaRPr kumimoji="1" lang="en-US" altLang="zh-CN" sz="2400" b="1" dirty="0">
              <a:latin typeface="TencentSans W7" panose="020C04030202040F0204" pitchFamily="34" charset="-122"/>
              <a:ea typeface="TencentSans W7" panose="020C04030202040F0204" pitchFamily="34" charset="-122"/>
            </a:endParaRPr>
          </a:p>
        </p:txBody>
      </p:sp>
      <p:pic>
        <p:nvPicPr>
          <p:cNvPr id="42" name="图片 41">
            <a:extLst>
              <a:ext uri="{FF2B5EF4-FFF2-40B4-BE49-F238E27FC236}">
                <a16:creationId xmlns:a16="http://schemas.microsoft.com/office/drawing/2014/main" id="{D8D1C416-34CF-23A0-8A34-91FAAB663620}"/>
              </a:ext>
            </a:extLst>
          </p:cNvPr>
          <p:cNvPicPr>
            <a:picLocks noChangeAspect="1"/>
          </p:cNvPicPr>
          <p:nvPr/>
        </p:nvPicPr>
        <p:blipFill>
          <a:blip r:embed="rId2"/>
          <a:stretch>
            <a:fillRect/>
          </a:stretch>
        </p:blipFill>
        <p:spPr>
          <a:xfrm>
            <a:off x="1690224" y="1922179"/>
            <a:ext cx="3059742" cy="1624894"/>
          </a:xfrm>
          <a:prstGeom prst="rect">
            <a:avLst/>
          </a:prstGeom>
        </p:spPr>
      </p:pic>
      <p:pic>
        <p:nvPicPr>
          <p:cNvPr id="43" name="图片 42">
            <a:extLst>
              <a:ext uri="{FF2B5EF4-FFF2-40B4-BE49-F238E27FC236}">
                <a16:creationId xmlns:a16="http://schemas.microsoft.com/office/drawing/2014/main" id="{0FF1395F-03CB-EE94-3D3A-CD9DC7D8B11C}"/>
              </a:ext>
            </a:extLst>
          </p:cNvPr>
          <p:cNvPicPr>
            <a:picLocks noChangeAspect="1"/>
          </p:cNvPicPr>
          <p:nvPr/>
        </p:nvPicPr>
        <p:blipFill>
          <a:blip r:embed="rId3"/>
          <a:stretch>
            <a:fillRect/>
          </a:stretch>
        </p:blipFill>
        <p:spPr>
          <a:xfrm>
            <a:off x="1724254" y="4347324"/>
            <a:ext cx="3069749" cy="2335417"/>
          </a:xfrm>
          <a:prstGeom prst="rect">
            <a:avLst/>
          </a:prstGeom>
        </p:spPr>
      </p:pic>
      <p:pic>
        <p:nvPicPr>
          <p:cNvPr id="44" name="图片 43">
            <a:extLst>
              <a:ext uri="{FF2B5EF4-FFF2-40B4-BE49-F238E27FC236}">
                <a16:creationId xmlns:a16="http://schemas.microsoft.com/office/drawing/2014/main" id="{352D5B92-6FE4-A8B4-6398-E453E98CC664}"/>
              </a:ext>
            </a:extLst>
          </p:cNvPr>
          <p:cNvPicPr>
            <a:picLocks noChangeAspect="1"/>
          </p:cNvPicPr>
          <p:nvPr/>
        </p:nvPicPr>
        <p:blipFill>
          <a:blip r:embed="rId4"/>
          <a:stretch>
            <a:fillRect/>
          </a:stretch>
        </p:blipFill>
        <p:spPr>
          <a:xfrm>
            <a:off x="5119043" y="1911316"/>
            <a:ext cx="2201107" cy="2212815"/>
          </a:xfrm>
          <a:prstGeom prst="rect">
            <a:avLst/>
          </a:prstGeom>
        </p:spPr>
      </p:pic>
      <p:pic>
        <p:nvPicPr>
          <p:cNvPr id="45" name="图片 44">
            <a:extLst>
              <a:ext uri="{FF2B5EF4-FFF2-40B4-BE49-F238E27FC236}">
                <a16:creationId xmlns:a16="http://schemas.microsoft.com/office/drawing/2014/main" id="{0AE0B6A4-9F3B-28AB-C7FE-3A2E610A4CB7}"/>
              </a:ext>
            </a:extLst>
          </p:cNvPr>
          <p:cNvPicPr>
            <a:picLocks noChangeAspect="1"/>
          </p:cNvPicPr>
          <p:nvPr/>
        </p:nvPicPr>
        <p:blipFill>
          <a:blip r:embed="rId5"/>
          <a:stretch>
            <a:fillRect/>
          </a:stretch>
        </p:blipFill>
        <p:spPr>
          <a:xfrm>
            <a:off x="7689227" y="1911316"/>
            <a:ext cx="3150856" cy="2212815"/>
          </a:xfrm>
          <a:prstGeom prst="rect">
            <a:avLst/>
          </a:prstGeom>
        </p:spPr>
      </p:pic>
      <p:pic>
        <p:nvPicPr>
          <p:cNvPr id="46" name="图片 45">
            <a:extLst>
              <a:ext uri="{FF2B5EF4-FFF2-40B4-BE49-F238E27FC236}">
                <a16:creationId xmlns:a16="http://schemas.microsoft.com/office/drawing/2014/main" id="{83C4A15D-08DF-ABD0-36ED-7A8D144B4035}"/>
              </a:ext>
            </a:extLst>
          </p:cNvPr>
          <p:cNvPicPr>
            <a:picLocks noChangeAspect="1"/>
          </p:cNvPicPr>
          <p:nvPr/>
        </p:nvPicPr>
        <p:blipFill>
          <a:blip r:embed="rId6"/>
          <a:stretch>
            <a:fillRect/>
          </a:stretch>
        </p:blipFill>
        <p:spPr>
          <a:xfrm>
            <a:off x="7108206" y="4347324"/>
            <a:ext cx="3731877" cy="2335417"/>
          </a:xfrm>
          <a:prstGeom prst="rect">
            <a:avLst/>
          </a:prstGeom>
        </p:spPr>
      </p:pic>
    </p:spTree>
    <p:extLst>
      <p:ext uri="{BB962C8B-B14F-4D97-AF65-F5344CB8AC3E}">
        <p14:creationId xmlns:p14="http://schemas.microsoft.com/office/powerpoint/2010/main" val="2915903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9337813"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小程序的作用</a:t>
            </a:r>
            <a:r>
              <a:rPr kumimoji="1" lang="en-US" altLang="zh-CN" sz="3600" b="1" dirty="0">
                <a:solidFill>
                  <a:srgbClr val="1BB458"/>
                </a:solidFill>
                <a:latin typeface="TencentSans W7" panose="020C04030202040F0204" pitchFamily="34" charset="-122"/>
                <a:ea typeface="TencentSans W7" panose="020C04030202040F0204" pitchFamily="34" charset="-122"/>
              </a:rPr>
              <a:t>——</a:t>
            </a:r>
            <a:r>
              <a:rPr kumimoji="1" lang="zh-CN" altLang="en-US" sz="3600" b="1" dirty="0">
                <a:solidFill>
                  <a:srgbClr val="1BB458"/>
                </a:solidFill>
                <a:latin typeface="TencentSans W7" panose="020C04030202040F0204" pitchFamily="34" charset="-122"/>
                <a:ea typeface="TencentSans W7" panose="020C04030202040F0204" pitchFamily="34" charset="-122"/>
              </a:rPr>
              <a:t>工具是用来提高人类效率的</a:t>
            </a:r>
          </a:p>
        </p:txBody>
      </p:sp>
      <p:pic>
        <p:nvPicPr>
          <p:cNvPr id="5" name="图片 4">
            <a:extLst>
              <a:ext uri="{FF2B5EF4-FFF2-40B4-BE49-F238E27FC236}">
                <a16:creationId xmlns:a16="http://schemas.microsoft.com/office/drawing/2014/main" id="{D31852DA-DABC-F2A4-DCC3-B428D90DE384}"/>
              </a:ext>
            </a:extLst>
          </p:cNvPr>
          <p:cNvPicPr>
            <a:picLocks noChangeAspect="1"/>
          </p:cNvPicPr>
          <p:nvPr/>
        </p:nvPicPr>
        <p:blipFill>
          <a:blip r:embed="rId2"/>
          <a:stretch>
            <a:fillRect/>
          </a:stretch>
        </p:blipFill>
        <p:spPr>
          <a:xfrm>
            <a:off x="306001" y="2158742"/>
            <a:ext cx="2175360" cy="2002712"/>
          </a:xfrm>
          <a:prstGeom prst="rect">
            <a:avLst/>
          </a:prstGeom>
        </p:spPr>
      </p:pic>
      <p:pic>
        <p:nvPicPr>
          <p:cNvPr id="6" name="图片 5">
            <a:extLst>
              <a:ext uri="{FF2B5EF4-FFF2-40B4-BE49-F238E27FC236}">
                <a16:creationId xmlns:a16="http://schemas.microsoft.com/office/drawing/2014/main" id="{50B01D6B-6EC9-09FC-08B1-37B268F5FB69}"/>
              </a:ext>
            </a:extLst>
          </p:cNvPr>
          <p:cNvPicPr>
            <a:picLocks noChangeAspect="1"/>
          </p:cNvPicPr>
          <p:nvPr/>
        </p:nvPicPr>
        <p:blipFill>
          <a:blip r:embed="rId3"/>
          <a:stretch>
            <a:fillRect/>
          </a:stretch>
        </p:blipFill>
        <p:spPr>
          <a:xfrm>
            <a:off x="2868797" y="2217835"/>
            <a:ext cx="2536859" cy="1884524"/>
          </a:xfrm>
          <a:prstGeom prst="rect">
            <a:avLst/>
          </a:prstGeom>
        </p:spPr>
      </p:pic>
      <p:pic>
        <p:nvPicPr>
          <p:cNvPr id="8" name="图片 7">
            <a:extLst>
              <a:ext uri="{FF2B5EF4-FFF2-40B4-BE49-F238E27FC236}">
                <a16:creationId xmlns:a16="http://schemas.microsoft.com/office/drawing/2014/main" id="{84E5A5C7-555A-FB20-08AA-70B6EE9FBE42}"/>
              </a:ext>
            </a:extLst>
          </p:cNvPr>
          <p:cNvPicPr>
            <a:picLocks noChangeAspect="1"/>
          </p:cNvPicPr>
          <p:nvPr/>
        </p:nvPicPr>
        <p:blipFill>
          <a:blip r:embed="rId4"/>
          <a:stretch>
            <a:fillRect/>
          </a:stretch>
        </p:blipFill>
        <p:spPr>
          <a:xfrm>
            <a:off x="5793093" y="2284446"/>
            <a:ext cx="2691223" cy="1751303"/>
          </a:xfrm>
          <a:prstGeom prst="rect">
            <a:avLst/>
          </a:prstGeom>
        </p:spPr>
      </p:pic>
      <p:pic>
        <p:nvPicPr>
          <p:cNvPr id="10" name="图片 9">
            <a:extLst>
              <a:ext uri="{FF2B5EF4-FFF2-40B4-BE49-F238E27FC236}">
                <a16:creationId xmlns:a16="http://schemas.microsoft.com/office/drawing/2014/main" id="{0090FE5D-DE50-C40F-B7D6-102A23A5C945}"/>
              </a:ext>
            </a:extLst>
          </p:cNvPr>
          <p:cNvPicPr>
            <a:picLocks noChangeAspect="1"/>
          </p:cNvPicPr>
          <p:nvPr/>
        </p:nvPicPr>
        <p:blipFill>
          <a:blip r:embed="rId5"/>
          <a:stretch>
            <a:fillRect/>
          </a:stretch>
        </p:blipFill>
        <p:spPr>
          <a:xfrm>
            <a:off x="8834430" y="2284446"/>
            <a:ext cx="3250707" cy="1635449"/>
          </a:xfrm>
          <a:prstGeom prst="rect">
            <a:avLst/>
          </a:prstGeom>
        </p:spPr>
      </p:pic>
    </p:spTree>
    <p:extLst>
      <p:ext uri="{BB962C8B-B14F-4D97-AF65-F5344CB8AC3E}">
        <p14:creationId xmlns:p14="http://schemas.microsoft.com/office/powerpoint/2010/main" val="2945610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33965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如何制作一个工具？</a:t>
            </a:r>
          </a:p>
        </p:txBody>
      </p:sp>
      <p:sp>
        <p:nvSpPr>
          <p:cNvPr id="27" name="文本框 26">
            <a:extLst>
              <a:ext uri="{FF2B5EF4-FFF2-40B4-BE49-F238E27FC236}">
                <a16:creationId xmlns:a16="http://schemas.microsoft.com/office/drawing/2014/main" id="{9AE62A48-8E5F-6A99-3B19-2D447474FC5E}"/>
              </a:ext>
            </a:extLst>
          </p:cNvPr>
          <p:cNvSpPr txBox="1"/>
          <p:nvPr/>
        </p:nvSpPr>
        <p:spPr>
          <a:xfrm>
            <a:off x="-1503320" y="1904823"/>
            <a:ext cx="6428198" cy="4462119"/>
          </a:xfrm>
          <a:prstGeom prst="rect">
            <a:avLst/>
          </a:prstGeom>
          <a:noFill/>
        </p:spPr>
        <p:txBody>
          <a:bodyPr wrap="square" rtlCol="0">
            <a:spAutoFit/>
          </a:bodyPr>
          <a:lstStyle/>
          <a:p>
            <a:pPr algn="ctr">
              <a:lnSpc>
                <a:spcPct val="150000"/>
              </a:lnSpc>
            </a:pPr>
            <a:r>
              <a:rPr kumimoji="1" lang="en-US" altLang="zh-CN" sz="2400" b="1" dirty="0">
                <a:latin typeface="TencentSans W7" panose="020C04030202040F0204" pitchFamily="34" charset="-122"/>
                <a:ea typeface="TencentSans W7" panose="020C04030202040F0204" pitchFamily="34" charset="-122"/>
              </a:rPr>
              <a:t>1</a:t>
            </a:r>
            <a:r>
              <a:rPr kumimoji="1" lang="zh-CN" altLang="en-US" sz="2400" b="1" dirty="0">
                <a:latin typeface="TencentSans W7" panose="020C04030202040F0204" pitchFamily="34" charset="-122"/>
                <a:ea typeface="TencentSans W7" panose="020C04030202040F0204" pitchFamily="34" charset="-122"/>
              </a:rPr>
              <a:t>）发现需求</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2</a:t>
            </a:r>
            <a:r>
              <a:rPr kumimoji="1" lang="zh-CN" altLang="en-US" sz="2400" b="1" dirty="0">
                <a:latin typeface="TencentSans W7" panose="020C04030202040F0204" pitchFamily="34" charset="-122"/>
                <a:ea typeface="TencentSans W7" panose="020C04030202040F0204" pitchFamily="34" charset="-122"/>
              </a:rPr>
              <a:t>）设计方案</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3</a:t>
            </a:r>
            <a:r>
              <a:rPr kumimoji="1" lang="zh-CN" altLang="en-US" sz="2400" b="1" dirty="0">
                <a:latin typeface="TencentSans W7" panose="020C04030202040F0204" pitchFamily="34" charset="-122"/>
                <a:ea typeface="TencentSans W7" panose="020C04030202040F0204" pitchFamily="34" charset="-122"/>
              </a:rPr>
              <a:t>）开发实现</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p:txBody>
      </p:sp>
    </p:spTree>
    <p:extLst>
      <p:ext uri="{BB962C8B-B14F-4D97-AF65-F5344CB8AC3E}">
        <p14:creationId xmlns:p14="http://schemas.microsoft.com/office/powerpoint/2010/main" val="47386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33965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水车是怎么诞生的？</a:t>
            </a:r>
          </a:p>
        </p:txBody>
      </p:sp>
      <p:pic>
        <p:nvPicPr>
          <p:cNvPr id="5" name="图片 4">
            <a:extLst>
              <a:ext uri="{FF2B5EF4-FFF2-40B4-BE49-F238E27FC236}">
                <a16:creationId xmlns:a16="http://schemas.microsoft.com/office/drawing/2014/main" id="{3AAE77E7-4F3C-23C8-5F73-0D54BF66C6F5}"/>
              </a:ext>
            </a:extLst>
          </p:cNvPr>
          <p:cNvPicPr>
            <a:picLocks noChangeAspect="1"/>
          </p:cNvPicPr>
          <p:nvPr/>
        </p:nvPicPr>
        <p:blipFill>
          <a:blip r:embed="rId2"/>
          <a:stretch>
            <a:fillRect/>
          </a:stretch>
        </p:blipFill>
        <p:spPr>
          <a:xfrm>
            <a:off x="1924957" y="1839037"/>
            <a:ext cx="2463800" cy="3784600"/>
          </a:xfrm>
          <a:prstGeom prst="rect">
            <a:avLst/>
          </a:prstGeom>
        </p:spPr>
      </p:pic>
      <p:pic>
        <p:nvPicPr>
          <p:cNvPr id="6" name="图片 5">
            <a:extLst>
              <a:ext uri="{FF2B5EF4-FFF2-40B4-BE49-F238E27FC236}">
                <a16:creationId xmlns:a16="http://schemas.microsoft.com/office/drawing/2014/main" id="{776EE0CF-E865-A7F7-5D07-4960948CC1FF}"/>
              </a:ext>
            </a:extLst>
          </p:cNvPr>
          <p:cNvPicPr>
            <a:picLocks noChangeAspect="1"/>
          </p:cNvPicPr>
          <p:nvPr/>
        </p:nvPicPr>
        <p:blipFill>
          <a:blip r:embed="rId3"/>
          <a:stretch>
            <a:fillRect/>
          </a:stretch>
        </p:blipFill>
        <p:spPr>
          <a:xfrm>
            <a:off x="5683768" y="1807287"/>
            <a:ext cx="5041900" cy="3848100"/>
          </a:xfrm>
          <a:prstGeom prst="rect">
            <a:avLst/>
          </a:prstGeom>
        </p:spPr>
      </p:pic>
    </p:spTree>
    <p:extLst>
      <p:ext uri="{BB962C8B-B14F-4D97-AF65-F5344CB8AC3E}">
        <p14:creationId xmlns:p14="http://schemas.microsoft.com/office/powerpoint/2010/main" val="934642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33965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如何制作一个工具？</a:t>
            </a:r>
          </a:p>
        </p:txBody>
      </p:sp>
      <p:sp>
        <p:nvSpPr>
          <p:cNvPr id="27" name="文本框 26">
            <a:extLst>
              <a:ext uri="{FF2B5EF4-FFF2-40B4-BE49-F238E27FC236}">
                <a16:creationId xmlns:a16="http://schemas.microsoft.com/office/drawing/2014/main" id="{9AE62A48-8E5F-6A99-3B19-2D447474FC5E}"/>
              </a:ext>
            </a:extLst>
          </p:cNvPr>
          <p:cNvSpPr txBox="1"/>
          <p:nvPr/>
        </p:nvSpPr>
        <p:spPr>
          <a:xfrm>
            <a:off x="-1503320" y="1904823"/>
            <a:ext cx="6428198" cy="4462119"/>
          </a:xfrm>
          <a:prstGeom prst="rect">
            <a:avLst/>
          </a:prstGeom>
          <a:noFill/>
        </p:spPr>
        <p:txBody>
          <a:bodyPr wrap="square" rtlCol="0">
            <a:spAutoFit/>
          </a:bodyPr>
          <a:lstStyle/>
          <a:p>
            <a:pPr algn="ctr">
              <a:lnSpc>
                <a:spcPct val="150000"/>
              </a:lnSpc>
            </a:pPr>
            <a:r>
              <a:rPr kumimoji="1" lang="en-US" altLang="zh-CN" sz="2400" b="1" dirty="0">
                <a:latin typeface="TencentSans W7" panose="020C04030202040F0204" pitchFamily="34" charset="-122"/>
                <a:ea typeface="TencentSans W7" panose="020C04030202040F0204" pitchFamily="34" charset="-122"/>
              </a:rPr>
              <a:t>1</a:t>
            </a:r>
            <a:r>
              <a:rPr kumimoji="1" lang="zh-CN" altLang="en-US" sz="2400" b="1" dirty="0">
                <a:latin typeface="TencentSans W7" panose="020C04030202040F0204" pitchFamily="34" charset="-122"/>
                <a:ea typeface="TencentSans W7" panose="020C04030202040F0204" pitchFamily="34" charset="-122"/>
              </a:rPr>
              <a:t>）发现需求</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2</a:t>
            </a:r>
            <a:r>
              <a:rPr kumimoji="1" lang="zh-CN" altLang="en-US" sz="2400" b="1" dirty="0">
                <a:latin typeface="TencentSans W7" panose="020C04030202040F0204" pitchFamily="34" charset="-122"/>
                <a:ea typeface="TencentSans W7" panose="020C04030202040F0204" pitchFamily="34" charset="-122"/>
              </a:rPr>
              <a:t>）设计方案</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3</a:t>
            </a:r>
            <a:r>
              <a:rPr kumimoji="1" lang="zh-CN" altLang="en-US" sz="2400" b="1" dirty="0">
                <a:latin typeface="TencentSans W7" panose="020C04030202040F0204" pitchFamily="34" charset="-122"/>
                <a:ea typeface="TencentSans W7" panose="020C04030202040F0204" pitchFamily="34" charset="-122"/>
              </a:rPr>
              <a:t>）开发实现</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p:txBody>
      </p:sp>
      <p:sp>
        <p:nvSpPr>
          <p:cNvPr id="4" name="文本框 3">
            <a:extLst>
              <a:ext uri="{FF2B5EF4-FFF2-40B4-BE49-F238E27FC236}">
                <a16:creationId xmlns:a16="http://schemas.microsoft.com/office/drawing/2014/main" id="{D354883D-5DC5-9301-9D26-0C7F4E45A755}"/>
              </a:ext>
            </a:extLst>
          </p:cNvPr>
          <p:cNvSpPr txBox="1"/>
          <p:nvPr/>
        </p:nvSpPr>
        <p:spPr>
          <a:xfrm>
            <a:off x="4365042" y="1443158"/>
            <a:ext cx="944077" cy="461665"/>
          </a:xfrm>
          <a:prstGeom prst="rect">
            <a:avLst/>
          </a:prstGeom>
          <a:noFill/>
        </p:spPr>
        <p:txBody>
          <a:bodyPr wrap="square">
            <a:spAutoFit/>
          </a:bodyPr>
          <a:lstStyle/>
          <a:p>
            <a:r>
              <a:rPr kumimoji="1" lang="zh-CN" altLang="en-US" sz="2400" b="1" dirty="0">
                <a:latin typeface="TencentSans W7" panose="020C04030202040F0204" pitchFamily="34" charset="-122"/>
                <a:ea typeface="TencentSans W7" panose="020C04030202040F0204" pitchFamily="34" charset="-122"/>
              </a:rPr>
              <a:t>水车</a:t>
            </a:r>
            <a:endParaRPr lang="zh-CN" altLang="en-US" sz="2400" dirty="0"/>
          </a:p>
        </p:txBody>
      </p:sp>
      <p:sp>
        <p:nvSpPr>
          <p:cNvPr id="6" name="文本框 5">
            <a:extLst>
              <a:ext uri="{FF2B5EF4-FFF2-40B4-BE49-F238E27FC236}">
                <a16:creationId xmlns:a16="http://schemas.microsoft.com/office/drawing/2014/main" id="{482AED8C-B3F8-6341-6C70-B3E6C62ABFD6}"/>
              </a:ext>
            </a:extLst>
          </p:cNvPr>
          <p:cNvSpPr txBox="1"/>
          <p:nvPr/>
        </p:nvSpPr>
        <p:spPr>
          <a:xfrm>
            <a:off x="3191071" y="2074352"/>
            <a:ext cx="4076054" cy="646331"/>
          </a:xfrm>
          <a:prstGeom prst="rect">
            <a:avLst/>
          </a:prstGeom>
          <a:noFill/>
        </p:spPr>
        <p:txBody>
          <a:bodyPr wrap="square">
            <a:spAutoFit/>
          </a:bodyPr>
          <a:lstStyle/>
          <a:p>
            <a:pPr algn="l" fontAlgn="base"/>
            <a:r>
              <a:rPr lang="zh-CN" altLang="en-US" sz="1800" spc="0" dirty="0">
                <a:solidFill>
                  <a:srgbClr val="333333"/>
                </a:solidFill>
                <a:effectLst/>
                <a:latin typeface="TencentSans W3" panose="020C04030202040F0204" pitchFamily="34" charset="-122"/>
                <a:ea typeface="TencentSans W3" panose="020C04030202040F0204" pitchFamily="34" charset="-122"/>
              </a:rPr>
              <a:t>农田需要浇水，人力搬运很辛苦，怎么办？</a:t>
            </a:r>
          </a:p>
        </p:txBody>
      </p:sp>
    </p:spTree>
    <p:extLst>
      <p:ext uri="{BB962C8B-B14F-4D97-AF65-F5344CB8AC3E}">
        <p14:creationId xmlns:p14="http://schemas.microsoft.com/office/powerpoint/2010/main" val="48357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33965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水车是怎么诞生的？</a:t>
            </a:r>
          </a:p>
        </p:txBody>
      </p:sp>
      <p:sp>
        <p:nvSpPr>
          <p:cNvPr id="3" name="文本框 2">
            <a:extLst>
              <a:ext uri="{FF2B5EF4-FFF2-40B4-BE49-F238E27FC236}">
                <a16:creationId xmlns:a16="http://schemas.microsoft.com/office/drawing/2014/main" id="{A180ABA8-5F55-2B0B-1071-378ECF01E0D0}"/>
              </a:ext>
            </a:extLst>
          </p:cNvPr>
          <p:cNvSpPr txBox="1"/>
          <p:nvPr/>
        </p:nvSpPr>
        <p:spPr>
          <a:xfrm>
            <a:off x="306001" y="1807287"/>
            <a:ext cx="4076054" cy="2308324"/>
          </a:xfrm>
          <a:prstGeom prst="rect">
            <a:avLst/>
          </a:prstGeom>
          <a:noFill/>
        </p:spPr>
        <p:txBody>
          <a:bodyPr wrap="square">
            <a:spAutoFit/>
          </a:bodyPr>
          <a:lstStyle/>
          <a:p>
            <a:pPr algn="l" fontAlgn="base"/>
            <a:r>
              <a:rPr lang="zh-CN" altLang="en-US" sz="2400" b="1" spc="0" dirty="0">
                <a:solidFill>
                  <a:srgbClr val="333333"/>
                </a:solidFill>
                <a:effectLst/>
                <a:latin typeface="TencentSans W3" panose="020C04030202040F0204" pitchFamily="34" charset="-122"/>
                <a:ea typeface="TencentSans W3" panose="020C04030202040F0204" pitchFamily="34" charset="-122"/>
              </a:rPr>
              <a:t>问：水从哪里来？</a:t>
            </a:r>
            <a:endParaRPr lang="en-US" altLang="zh-CN" sz="2400" b="1" spc="0" dirty="0">
              <a:solidFill>
                <a:srgbClr val="333333"/>
              </a:solidFill>
              <a:effectLst/>
              <a:latin typeface="TencentSans W3" panose="020C04030202040F0204" pitchFamily="34" charset="-122"/>
              <a:ea typeface="TencentSans W3" panose="020C04030202040F0204" pitchFamily="34" charset="-122"/>
            </a:endParaRPr>
          </a:p>
          <a:p>
            <a:pPr algn="l" fontAlgn="base"/>
            <a:r>
              <a:rPr lang="zh-CN" altLang="en-US" sz="2400" b="1" dirty="0">
                <a:solidFill>
                  <a:srgbClr val="333333"/>
                </a:solidFill>
                <a:latin typeface="TencentSans W3" panose="020C04030202040F0204" pitchFamily="34" charset="-122"/>
                <a:ea typeface="TencentSans W3" panose="020C04030202040F0204" pitchFamily="34" charset="-122"/>
              </a:rPr>
              <a:t>答：建在河边</a:t>
            </a:r>
            <a:endParaRPr lang="en-US" altLang="zh-CN" sz="2400" b="1" dirty="0">
              <a:solidFill>
                <a:srgbClr val="333333"/>
              </a:solidFill>
              <a:latin typeface="TencentSans W3" panose="020C04030202040F0204" pitchFamily="34" charset="-122"/>
              <a:ea typeface="TencentSans W3" panose="020C04030202040F0204" pitchFamily="34" charset="-122"/>
            </a:endParaRPr>
          </a:p>
          <a:p>
            <a:pPr algn="l" fontAlgn="base"/>
            <a:endParaRPr lang="en-US" altLang="zh-CN" sz="2400" b="1" spc="0" dirty="0">
              <a:solidFill>
                <a:srgbClr val="333333"/>
              </a:solidFill>
              <a:effectLst/>
              <a:latin typeface="TencentSans W3" panose="020C04030202040F0204" pitchFamily="34" charset="-122"/>
              <a:ea typeface="TencentSans W3" panose="020C04030202040F0204" pitchFamily="34" charset="-122"/>
            </a:endParaRPr>
          </a:p>
          <a:p>
            <a:pPr algn="l" fontAlgn="base"/>
            <a:r>
              <a:rPr lang="zh-CN" altLang="en-US" sz="2400" b="1" dirty="0">
                <a:solidFill>
                  <a:srgbClr val="333333"/>
                </a:solidFill>
                <a:latin typeface="TencentSans W3" panose="020C04030202040F0204" pitchFamily="34" charset="-122"/>
                <a:ea typeface="TencentSans W3" panose="020C04030202040F0204" pitchFamily="34" charset="-122"/>
              </a:rPr>
              <a:t>问：如何传输水？</a:t>
            </a:r>
            <a:endParaRPr lang="en-US" altLang="zh-CN" sz="2400" b="1" spc="0" dirty="0">
              <a:solidFill>
                <a:srgbClr val="333333"/>
              </a:solidFill>
              <a:effectLst/>
              <a:latin typeface="TencentSans W3" panose="020C04030202040F0204" pitchFamily="34" charset="-122"/>
              <a:ea typeface="TencentSans W3" panose="020C04030202040F0204" pitchFamily="34" charset="-122"/>
            </a:endParaRPr>
          </a:p>
          <a:p>
            <a:pPr algn="l" fontAlgn="base"/>
            <a:r>
              <a:rPr lang="zh-CN" altLang="en-US" sz="2400" b="1" dirty="0">
                <a:solidFill>
                  <a:srgbClr val="333333"/>
                </a:solidFill>
                <a:latin typeface="TencentSans W3" panose="020C04030202040F0204" pitchFamily="34" charset="-122"/>
                <a:ea typeface="TencentSans W3" panose="020C04030202040F0204" pitchFamily="34" charset="-122"/>
              </a:rPr>
              <a:t>答：人力踩踏，使用管道将水引导稻田</a:t>
            </a:r>
            <a:endParaRPr lang="en-US" altLang="zh-CN" sz="2400" b="1" dirty="0">
              <a:solidFill>
                <a:srgbClr val="333333"/>
              </a:solidFill>
              <a:latin typeface="TencentSans W3" panose="020C04030202040F0204" pitchFamily="34" charset="-122"/>
              <a:ea typeface="TencentSans W3" panose="020C04030202040F0204" pitchFamily="34" charset="-122"/>
            </a:endParaRPr>
          </a:p>
        </p:txBody>
      </p:sp>
      <p:pic>
        <p:nvPicPr>
          <p:cNvPr id="4" name="图片 3">
            <a:extLst>
              <a:ext uri="{FF2B5EF4-FFF2-40B4-BE49-F238E27FC236}">
                <a16:creationId xmlns:a16="http://schemas.microsoft.com/office/drawing/2014/main" id="{DD1AEC33-1470-7A06-200E-E95F73C4D54C}"/>
              </a:ext>
            </a:extLst>
          </p:cNvPr>
          <p:cNvPicPr>
            <a:picLocks noChangeAspect="1"/>
          </p:cNvPicPr>
          <p:nvPr/>
        </p:nvPicPr>
        <p:blipFill>
          <a:blip r:embed="rId2"/>
          <a:stretch>
            <a:fillRect/>
          </a:stretch>
        </p:blipFill>
        <p:spPr>
          <a:xfrm>
            <a:off x="5569728" y="1739771"/>
            <a:ext cx="4635500" cy="3695700"/>
          </a:xfrm>
          <a:prstGeom prst="rect">
            <a:avLst/>
          </a:prstGeom>
        </p:spPr>
      </p:pic>
    </p:spTree>
    <p:extLst>
      <p:ext uri="{BB962C8B-B14F-4D97-AF65-F5344CB8AC3E}">
        <p14:creationId xmlns:p14="http://schemas.microsoft.com/office/powerpoint/2010/main" val="3419567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203132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我是谁？</a:t>
            </a:r>
          </a:p>
        </p:txBody>
      </p:sp>
      <p:grpSp>
        <p:nvGrpSpPr>
          <p:cNvPr id="28" name="组合 27">
            <a:extLst>
              <a:ext uri="{FF2B5EF4-FFF2-40B4-BE49-F238E27FC236}">
                <a16:creationId xmlns:a16="http://schemas.microsoft.com/office/drawing/2014/main" id="{5F4108DC-F316-A348-19FE-3130A1330F60}"/>
              </a:ext>
            </a:extLst>
          </p:cNvPr>
          <p:cNvGrpSpPr/>
          <p:nvPr/>
        </p:nvGrpSpPr>
        <p:grpSpPr>
          <a:xfrm>
            <a:off x="734518" y="1513488"/>
            <a:ext cx="4281301" cy="1070801"/>
            <a:chOff x="1363014" y="1715899"/>
            <a:chExt cx="4281301" cy="1070801"/>
          </a:xfrm>
        </p:grpSpPr>
        <p:sp>
          <p:nvSpPr>
            <p:cNvPr id="29" name="椭圆 28">
              <a:extLst>
                <a:ext uri="{FF2B5EF4-FFF2-40B4-BE49-F238E27FC236}">
                  <a16:creationId xmlns:a16="http://schemas.microsoft.com/office/drawing/2014/main" id="{B9BB8018-F325-623C-42A2-65A487D9FD9B}"/>
                </a:ext>
              </a:extLst>
            </p:cNvPr>
            <p:cNvSpPr>
              <a:spLocks noChangeAspect="1"/>
            </p:cNvSpPr>
            <p:nvPr/>
          </p:nvSpPr>
          <p:spPr>
            <a:xfrm>
              <a:off x="1363014" y="1715899"/>
              <a:ext cx="1070220" cy="1070801"/>
            </a:xfrm>
            <a:prstGeom prst="ellipse">
              <a:avLst/>
            </a:prstGeom>
            <a:blipFill>
              <a:blip r:embed="rId2"/>
              <a:stretch>
                <a:fillRect/>
              </a:stretch>
            </a:blip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文本框 29">
              <a:extLst>
                <a:ext uri="{FF2B5EF4-FFF2-40B4-BE49-F238E27FC236}">
                  <a16:creationId xmlns:a16="http://schemas.microsoft.com/office/drawing/2014/main" id="{CB603744-0A41-1F7A-B461-6C85ECEC6AB2}"/>
                </a:ext>
              </a:extLst>
            </p:cNvPr>
            <p:cNvSpPr txBox="1"/>
            <p:nvPr/>
          </p:nvSpPr>
          <p:spPr>
            <a:xfrm>
              <a:off x="2755383" y="2020466"/>
              <a:ext cx="2888932" cy="461665"/>
            </a:xfrm>
            <a:prstGeom prst="rect">
              <a:avLst/>
            </a:prstGeom>
            <a:noFill/>
          </p:spPr>
          <p:txBody>
            <a:bodyPr wrap="none" rtlCol="0">
              <a:spAutoFit/>
            </a:bodyPr>
            <a:lstStyle/>
            <a:p>
              <a:r>
                <a:rPr kumimoji="1" lang="zh-CN" altLang="en-US" sz="2400" dirty="0">
                  <a:latin typeface="TencentSans W3" panose="020C04030202040F0204" pitchFamily="34" charset="-122"/>
                  <a:ea typeface="TencentSans W3" panose="020C04030202040F0204" pitchFamily="34" charset="-122"/>
                </a:rPr>
                <a:t>覃思源   </a:t>
              </a:r>
              <a:r>
                <a:rPr kumimoji="1" lang="zh-CN" altLang="en-US" sz="1600" dirty="0">
                  <a:latin typeface="TencentSans W3" panose="020C04030202040F0204" pitchFamily="34" charset="-122"/>
                  <a:ea typeface="TencentSans W3" panose="020C04030202040F0204" pitchFamily="34" charset="-122"/>
                </a:rPr>
                <a:t>小程序产品经理</a:t>
              </a:r>
              <a:endParaRPr kumimoji="1" lang="zh-CN" altLang="en-US" sz="2400" dirty="0">
                <a:latin typeface="TencentSans W3" panose="020C04030202040F0204" pitchFamily="34" charset="-122"/>
                <a:ea typeface="TencentSans W3" panose="020C04030202040F0204" pitchFamily="34" charset="-122"/>
              </a:endParaRPr>
            </a:p>
          </p:txBody>
        </p:sp>
      </p:grpSp>
      <p:pic>
        <p:nvPicPr>
          <p:cNvPr id="3" name="图片 2">
            <a:extLst>
              <a:ext uri="{FF2B5EF4-FFF2-40B4-BE49-F238E27FC236}">
                <a16:creationId xmlns:a16="http://schemas.microsoft.com/office/drawing/2014/main" id="{EC31EDB1-39D3-72B9-F515-7AC8C29D4FF5}"/>
              </a:ext>
            </a:extLst>
          </p:cNvPr>
          <p:cNvPicPr>
            <a:picLocks noChangeAspect="1"/>
          </p:cNvPicPr>
          <p:nvPr/>
        </p:nvPicPr>
        <p:blipFill>
          <a:blip r:embed="rId3"/>
          <a:stretch>
            <a:fillRect/>
          </a:stretch>
        </p:blipFill>
        <p:spPr>
          <a:xfrm>
            <a:off x="6096000" y="1273629"/>
            <a:ext cx="5823446" cy="4440621"/>
          </a:xfrm>
          <a:prstGeom prst="rect">
            <a:avLst/>
          </a:prstGeom>
        </p:spPr>
      </p:pic>
      <p:pic>
        <p:nvPicPr>
          <p:cNvPr id="4" name="图片 3">
            <a:extLst>
              <a:ext uri="{FF2B5EF4-FFF2-40B4-BE49-F238E27FC236}">
                <a16:creationId xmlns:a16="http://schemas.microsoft.com/office/drawing/2014/main" id="{F116089F-36D5-DF11-29C5-B4992D3FACDB}"/>
              </a:ext>
            </a:extLst>
          </p:cNvPr>
          <p:cNvPicPr>
            <a:picLocks noChangeAspect="1"/>
          </p:cNvPicPr>
          <p:nvPr/>
        </p:nvPicPr>
        <p:blipFill>
          <a:blip r:embed="rId4"/>
          <a:stretch>
            <a:fillRect/>
          </a:stretch>
        </p:blipFill>
        <p:spPr>
          <a:xfrm>
            <a:off x="734518" y="3252799"/>
            <a:ext cx="2784738" cy="2801413"/>
          </a:xfrm>
          <a:prstGeom prst="rect">
            <a:avLst/>
          </a:prstGeom>
        </p:spPr>
      </p:pic>
    </p:spTree>
    <p:extLst>
      <p:ext uri="{BB962C8B-B14F-4D97-AF65-F5344CB8AC3E}">
        <p14:creationId xmlns:p14="http://schemas.microsoft.com/office/powerpoint/2010/main" val="28393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33965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如何制作一个工具？</a:t>
            </a:r>
          </a:p>
        </p:txBody>
      </p:sp>
      <p:sp>
        <p:nvSpPr>
          <p:cNvPr id="27" name="文本框 26">
            <a:extLst>
              <a:ext uri="{FF2B5EF4-FFF2-40B4-BE49-F238E27FC236}">
                <a16:creationId xmlns:a16="http://schemas.microsoft.com/office/drawing/2014/main" id="{9AE62A48-8E5F-6A99-3B19-2D447474FC5E}"/>
              </a:ext>
            </a:extLst>
          </p:cNvPr>
          <p:cNvSpPr txBox="1"/>
          <p:nvPr/>
        </p:nvSpPr>
        <p:spPr>
          <a:xfrm>
            <a:off x="-1503320" y="1904823"/>
            <a:ext cx="6428198" cy="4462119"/>
          </a:xfrm>
          <a:prstGeom prst="rect">
            <a:avLst/>
          </a:prstGeom>
          <a:noFill/>
        </p:spPr>
        <p:txBody>
          <a:bodyPr wrap="square" rtlCol="0">
            <a:spAutoFit/>
          </a:bodyPr>
          <a:lstStyle/>
          <a:p>
            <a:pPr algn="ctr">
              <a:lnSpc>
                <a:spcPct val="150000"/>
              </a:lnSpc>
            </a:pPr>
            <a:r>
              <a:rPr kumimoji="1" lang="en-US" altLang="zh-CN" sz="2400" b="1" dirty="0">
                <a:latin typeface="TencentSans W7" panose="020C04030202040F0204" pitchFamily="34" charset="-122"/>
                <a:ea typeface="TencentSans W7" panose="020C04030202040F0204" pitchFamily="34" charset="-122"/>
              </a:rPr>
              <a:t>1</a:t>
            </a:r>
            <a:r>
              <a:rPr kumimoji="1" lang="zh-CN" altLang="en-US" sz="2400" b="1" dirty="0">
                <a:latin typeface="TencentSans W7" panose="020C04030202040F0204" pitchFamily="34" charset="-122"/>
                <a:ea typeface="TencentSans W7" panose="020C04030202040F0204" pitchFamily="34" charset="-122"/>
              </a:rPr>
              <a:t>）发现需求</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2</a:t>
            </a:r>
            <a:r>
              <a:rPr kumimoji="1" lang="zh-CN" altLang="en-US" sz="2400" b="1" dirty="0">
                <a:latin typeface="TencentSans W7" panose="020C04030202040F0204" pitchFamily="34" charset="-122"/>
                <a:ea typeface="TencentSans W7" panose="020C04030202040F0204" pitchFamily="34" charset="-122"/>
              </a:rPr>
              <a:t>）设计方案</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3</a:t>
            </a:r>
            <a:r>
              <a:rPr kumimoji="1" lang="zh-CN" altLang="en-US" sz="2400" b="1" dirty="0">
                <a:latin typeface="TencentSans W7" panose="020C04030202040F0204" pitchFamily="34" charset="-122"/>
                <a:ea typeface="TencentSans W7" panose="020C04030202040F0204" pitchFamily="34" charset="-122"/>
              </a:rPr>
              <a:t>）开发实现</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p:txBody>
      </p:sp>
      <p:sp>
        <p:nvSpPr>
          <p:cNvPr id="4" name="文本框 3">
            <a:extLst>
              <a:ext uri="{FF2B5EF4-FFF2-40B4-BE49-F238E27FC236}">
                <a16:creationId xmlns:a16="http://schemas.microsoft.com/office/drawing/2014/main" id="{D354883D-5DC5-9301-9D26-0C7F4E45A755}"/>
              </a:ext>
            </a:extLst>
          </p:cNvPr>
          <p:cNvSpPr txBox="1"/>
          <p:nvPr/>
        </p:nvSpPr>
        <p:spPr>
          <a:xfrm>
            <a:off x="4365042" y="1443158"/>
            <a:ext cx="944077" cy="461665"/>
          </a:xfrm>
          <a:prstGeom prst="rect">
            <a:avLst/>
          </a:prstGeom>
          <a:noFill/>
        </p:spPr>
        <p:txBody>
          <a:bodyPr wrap="square">
            <a:spAutoFit/>
          </a:bodyPr>
          <a:lstStyle/>
          <a:p>
            <a:r>
              <a:rPr kumimoji="1" lang="zh-CN" altLang="en-US" sz="2400" b="1" dirty="0">
                <a:latin typeface="TencentSans W7" panose="020C04030202040F0204" pitchFamily="34" charset="-122"/>
                <a:ea typeface="TencentSans W7" panose="020C04030202040F0204" pitchFamily="34" charset="-122"/>
              </a:rPr>
              <a:t>水车</a:t>
            </a:r>
            <a:endParaRPr lang="zh-CN" altLang="en-US" sz="2400" dirty="0"/>
          </a:p>
        </p:txBody>
      </p:sp>
      <p:sp>
        <p:nvSpPr>
          <p:cNvPr id="6" name="文本框 5">
            <a:extLst>
              <a:ext uri="{FF2B5EF4-FFF2-40B4-BE49-F238E27FC236}">
                <a16:creationId xmlns:a16="http://schemas.microsoft.com/office/drawing/2014/main" id="{482AED8C-B3F8-6341-6C70-B3E6C62ABFD6}"/>
              </a:ext>
            </a:extLst>
          </p:cNvPr>
          <p:cNvSpPr txBox="1"/>
          <p:nvPr/>
        </p:nvSpPr>
        <p:spPr>
          <a:xfrm>
            <a:off x="3191071" y="2074352"/>
            <a:ext cx="4076054" cy="646331"/>
          </a:xfrm>
          <a:prstGeom prst="rect">
            <a:avLst/>
          </a:prstGeom>
          <a:noFill/>
        </p:spPr>
        <p:txBody>
          <a:bodyPr wrap="square">
            <a:spAutoFit/>
          </a:bodyPr>
          <a:lstStyle/>
          <a:p>
            <a:pPr fontAlgn="base"/>
            <a:r>
              <a:rPr lang="zh-CN" altLang="en-US" dirty="0">
                <a:solidFill>
                  <a:srgbClr val="333333"/>
                </a:solidFill>
                <a:latin typeface="TencentSans W3" panose="020C04030202040F0204" pitchFamily="34" charset="-122"/>
                <a:ea typeface="TencentSans W3" panose="020C04030202040F0204" pitchFamily="34" charset="-122"/>
              </a:rPr>
              <a:t>农田需要浇水，人力搬运很辛苦，怎么办？</a:t>
            </a:r>
          </a:p>
        </p:txBody>
      </p:sp>
      <p:sp>
        <p:nvSpPr>
          <p:cNvPr id="3" name="文本框 2">
            <a:extLst>
              <a:ext uri="{FF2B5EF4-FFF2-40B4-BE49-F238E27FC236}">
                <a16:creationId xmlns:a16="http://schemas.microsoft.com/office/drawing/2014/main" id="{2E3816BE-3446-A14F-787E-C31522C9783F}"/>
              </a:ext>
            </a:extLst>
          </p:cNvPr>
          <p:cNvSpPr txBox="1"/>
          <p:nvPr/>
        </p:nvSpPr>
        <p:spPr>
          <a:xfrm>
            <a:off x="3191071" y="3765116"/>
            <a:ext cx="4076054" cy="369332"/>
          </a:xfrm>
          <a:prstGeom prst="rect">
            <a:avLst/>
          </a:prstGeom>
          <a:noFill/>
        </p:spPr>
        <p:txBody>
          <a:bodyPr wrap="square">
            <a:spAutoFit/>
          </a:bodyPr>
          <a:lstStyle/>
          <a:p>
            <a:pPr algn="l" fontAlgn="base"/>
            <a:r>
              <a:rPr lang="zh-CN" altLang="en-US" dirty="0">
                <a:solidFill>
                  <a:srgbClr val="333333"/>
                </a:solidFill>
                <a:latin typeface="TencentSans W3" panose="020C04030202040F0204" pitchFamily="34" charset="-122"/>
                <a:ea typeface="TencentSans W3" panose="020C04030202040F0204" pitchFamily="34" charset="-122"/>
              </a:rPr>
              <a:t>方案一：搭建水管、靠人力来引水</a:t>
            </a:r>
            <a:endParaRPr lang="zh-CN" altLang="en-US" sz="1800" spc="0" dirty="0">
              <a:solidFill>
                <a:srgbClr val="333333"/>
              </a:solidFill>
              <a:effectLst/>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205811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33965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水车是怎么诞生的？</a:t>
            </a:r>
          </a:p>
        </p:txBody>
      </p:sp>
      <p:pic>
        <p:nvPicPr>
          <p:cNvPr id="6" name="图片 5">
            <a:extLst>
              <a:ext uri="{FF2B5EF4-FFF2-40B4-BE49-F238E27FC236}">
                <a16:creationId xmlns:a16="http://schemas.microsoft.com/office/drawing/2014/main" id="{776EE0CF-E865-A7F7-5D07-4960948CC1FF}"/>
              </a:ext>
            </a:extLst>
          </p:cNvPr>
          <p:cNvPicPr>
            <a:picLocks noChangeAspect="1"/>
          </p:cNvPicPr>
          <p:nvPr/>
        </p:nvPicPr>
        <p:blipFill>
          <a:blip r:embed="rId2"/>
          <a:stretch>
            <a:fillRect/>
          </a:stretch>
        </p:blipFill>
        <p:spPr>
          <a:xfrm>
            <a:off x="5683768" y="1807287"/>
            <a:ext cx="5041900" cy="3848100"/>
          </a:xfrm>
          <a:prstGeom prst="rect">
            <a:avLst/>
          </a:prstGeom>
        </p:spPr>
      </p:pic>
      <p:sp>
        <p:nvSpPr>
          <p:cNvPr id="3" name="文本框 2">
            <a:extLst>
              <a:ext uri="{FF2B5EF4-FFF2-40B4-BE49-F238E27FC236}">
                <a16:creationId xmlns:a16="http://schemas.microsoft.com/office/drawing/2014/main" id="{8E355544-59D1-48B6-E164-93F46E5C849E}"/>
              </a:ext>
            </a:extLst>
          </p:cNvPr>
          <p:cNvSpPr txBox="1"/>
          <p:nvPr/>
        </p:nvSpPr>
        <p:spPr>
          <a:xfrm>
            <a:off x="306001" y="1807287"/>
            <a:ext cx="4076054" cy="1938992"/>
          </a:xfrm>
          <a:prstGeom prst="rect">
            <a:avLst/>
          </a:prstGeom>
          <a:noFill/>
        </p:spPr>
        <p:txBody>
          <a:bodyPr wrap="square">
            <a:spAutoFit/>
          </a:bodyPr>
          <a:lstStyle/>
          <a:p>
            <a:pPr algn="l" fontAlgn="base"/>
            <a:r>
              <a:rPr lang="zh-CN" altLang="en-US" sz="2400" b="1" spc="0" dirty="0">
                <a:solidFill>
                  <a:srgbClr val="333333"/>
                </a:solidFill>
                <a:effectLst/>
                <a:latin typeface="TencentSans W3" panose="020C04030202040F0204" pitchFamily="34" charset="-122"/>
                <a:ea typeface="TencentSans W3" panose="020C04030202040F0204" pitchFamily="34" charset="-122"/>
              </a:rPr>
              <a:t>问：如何减少人的劳动？</a:t>
            </a:r>
            <a:endParaRPr lang="en-US" altLang="zh-CN" sz="2400" b="1" spc="0" dirty="0">
              <a:solidFill>
                <a:srgbClr val="333333"/>
              </a:solidFill>
              <a:effectLst/>
              <a:latin typeface="TencentSans W3" panose="020C04030202040F0204" pitchFamily="34" charset="-122"/>
              <a:ea typeface="TencentSans W3" panose="020C04030202040F0204" pitchFamily="34" charset="-122"/>
            </a:endParaRPr>
          </a:p>
          <a:p>
            <a:pPr algn="l" fontAlgn="base"/>
            <a:endParaRPr lang="en-US" altLang="zh-CN" sz="2400" b="1" spc="0" dirty="0">
              <a:solidFill>
                <a:srgbClr val="333333"/>
              </a:solidFill>
              <a:effectLst/>
              <a:latin typeface="TencentSans W3" panose="020C04030202040F0204" pitchFamily="34" charset="-122"/>
              <a:ea typeface="TencentSans W3" panose="020C04030202040F0204" pitchFamily="34" charset="-122"/>
            </a:endParaRPr>
          </a:p>
          <a:p>
            <a:pPr algn="l" fontAlgn="base"/>
            <a:r>
              <a:rPr lang="zh-CN" altLang="en-US" sz="2400" b="1" dirty="0">
                <a:solidFill>
                  <a:srgbClr val="333333"/>
                </a:solidFill>
                <a:latin typeface="TencentSans W3" panose="020C04030202040F0204" pitchFamily="34" charset="-122"/>
                <a:ea typeface="TencentSans W3" panose="020C04030202040F0204" pitchFamily="34" charset="-122"/>
              </a:rPr>
              <a:t>答：利用水的力量，带动水车，将水抬升到高处，再通过管道灌溉</a:t>
            </a:r>
            <a:endParaRPr lang="en-US" altLang="zh-CN" sz="2400" b="1" dirty="0">
              <a:solidFill>
                <a:srgbClr val="333333"/>
              </a:solidFill>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50959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33965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如何制作一个工具？</a:t>
            </a:r>
          </a:p>
        </p:txBody>
      </p:sp>
      <p:sp>
        <p:nvSpPr>
          <p:cNvPr id="27" name="文本框 26">
            <a:extLst>
              <a:ext uri="{FF2B5EF4-FFF2-40B4-BE49-F238E27FC236}">
                <a16:creationId xmlns:a16="http://schemas.microsoft.com/office/drawing/2014/main" id="{9AE62A48-8E5F-6A99-3B19-2D447474FC5E}"/>
              </a:ext>
            </a:extLst>
          </p:cNvPr>
          <p:cNvSpPr txBox="1"/>
          <p:nvPr/>
        </p:nvSpPr>
        <p:spPr>
          <a:xfrm>
            <a:off x="-1503320" y="1904823"/>
            <a:ext cx="6428198" cy="4462119"/>
          </a:xfrm>
          <a:prstGeom prst="rect">
            <a:avLst/>
          </a:prstGeom>
          <a:noFill/>
        </p:spPr>
        <p:txBody>
          <a:bodyPr wrap="square" rtlCol="0">
            <a:spAutoFit/>
          </a:bodyPr>
          <a:lstStyle/>
          <a:p>
            <a:pPr algn="ctr">
              <a:lnSpc>
                <a:spcPct val="150000"/>
              </a:lnSpc>
            </a:pPr>
            <a:r>
              <a:rPr kumimoji="1" lang="en-US" altLang="zh-CN" sz="2400" b="1" dirty="0">
                <a:latin typeface="TencentSans W7" panose="020C04030202040F0204" pitchFamily="34" charset="-122"/>
                <a:ea typeface="TencentSans W7" panose="020C04030202040F0204" pitchFamily="34" charset="-122"/>
              </a:rPr>
              <a:t>1</a:t>
            </a:r>
            <a:r>
              <a:rPr kumimoji="1" lang="zh-CN" altLang="en-US" sz="2400" b="1" dirty="0">
                <a:latin typeface="TencentSans W7" panose="020C04030202040F0204" pitchFamily="34" charset="-122"/>
                <a:ea typeface="TencentSans W7" panose="020C04030202040F0204" pitchFamily="34" charset="-122"/>
              </a:rPr>
              <a:t>）发现需求</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2</a:t>
            </a:r>
            <a:r>
              <a:rPr kumimoji="1" lang="zh-CN" altLang="en-US" sz="2400" b="1" dirty="0">
                <a:latin typeface="TencentSans W7" panose="020C04030202040F0204" pitchFamily="34" charset="-122"/>
                <a:ea typeface="TencentSans W7" panose="020C04030202040F0204" pitchFamily="34" charset="-122"/>
              </a:rPr>
              <a:t>）设计方案</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3</a:t>
            </a:r>
            <a:r>
              <a:rPr kumimoji="1" lang="zh-CN" altLang="en-US" sz="2400" b="1" dirty="0">
                <a:latin typeface="TencentSans W7" panose="020C04030202040F0204" pitchFamily="34" charset="-122"/>
                <a:ea typeface="TencentSans W7" panose="020C04030202040F0204" pitchFamily="34" charset="-122"/>
              </a:rPr>
              <a:t>）开发实现</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p:txBody>
      </p:sp>
      <p:sp>
        <p:nvSpPr>
          <p:cNvPr id="4" name="文本框 3">
            <a:extLst>
              <a:ext uri="{FF2B5EF4-FFF2-40B4-BE49-F238E27FC236}">
                <a16:creationId xmlns:a16="http://schemas.microsoft.com/office/drawing/2014/main" id="{D354883D-5DC5-9301-9D26-0C7F4E45A755}"/>
              </a:ext>
            </a:extLst>
          </p:cNvPr>
          <p:cNvSpPr txBox="1"/>
          <p:nvPr/>
        </p:nvSpPr>
        <p:spPr>
          <a:xfrm>
            <a:off x="4365042" y="1443158"/>
            <a:ext cx="944077" cy="461665"/>
          </a:xfrm>
          <a:prstGeom prst="rect">
            <a:avLst/>
          </a:prstGeom>
          <a:noFill/>
        </p:spPr>
        <p:txBody>
          <a:bodyPr wrap="square">
            <a:spAutoFit/>
          </a:bodyPr>
          <a:lstStyle/>
          <a:p>
            <a:r>
              <a:rPr kumimoji="1" lang="zh-CN" altLang="en-US" sz="2400" b="1" dirty="0">
                <a:latin typeface="TencentSans W7" panose="020C04030202040F0204" pitchFamily="34" charset="-122"/>
                <a:ea typeface="TencentSans W7" panose="020C04030202040F0204" pitchFamily="34" charset="-122"/>
              </a:rPr>
              <a:t>水车</a:t>
            </a:r>
            <a:endParaRPr lang="zh-CN" altLang="en-US" sz="2400" dirty="0"/>
          </a:p>
        </p:txBody>
      </p:sp>
      <p:sp>
        <p:nvSpPr>
          <p:cNvPr id="6" name="文本框 5">
            <a:extLst>
              <a:ext uri="{FF2B5EF4-FFF2-40B4-BE49-F238E27FC236}">
                <a16:creationId xmlns:a16="http://schemas.microsoft.com/office/drawing/2014/main" id="{482AED8C-B3F8-6341-6C70-B3E6C62ABFD6}"/>
              </a:ext>
            </a:extLst>
          </p:cNvPr>
          <p:cNvSpPr txBox="1"/>
          <p:nvPr/>
        </p:nvSpPr>
        <p:spPr>
          <a:xfrm>
            <a:off x="3191071" y="2074352"/>
            <a:ext cx="4076054" cy="646331"/>
          </a:xfrm>
          <a:prstGeom prst="rect">
            <a:avLst/>
          </a:prstGeom>
          <a:noFill/>
        </p:spPr>
        <p:txBody>
          <a:bodyPr wrap="square">
            <a:spAutoFit/>
          </a:bodyPr>
          <a:lstStyle/>
          <a:p>
            <a:pPr fontAlgn="base"/>
            <a:r>
              <a:rPr lang="zh-CN" altLang="en-US" dirty="0">
                <a:solidFill>
                  <a:srgbClr val="333333"/>
                </a:solidFill>
                <a:latin typeface="TencentSans W3" panose="020C04030202040F0204" pitchFamily="34" charset="-122"/>
                <a:ea typeface="TencentSans W3" panose="020C04030202040F0204" pitchFamily="34" charset="-122"/>
              </a:rPr>
              <a:t>农田需要浇水，人力搬运很辛苦，怎么办？</a:t>
            </a:r>
          </a:p>
        </p:txBody>
      </p:sp>
      <p:sp>
        <p:nvSpPr>
          <p:cNvPr id="3" name="文本框 2">
            <a:extLst>
              <a:ext uri="{FF2B5EF4-FFF2-40B4-BE49-F238E27FC236}">
                <a16:creationId xmlns:a16="http://schemas.microsoft.com/office/drawing/2014/main" id="{2E3816BE-3446-A14F-787E-C31522C9783F}"/>
              </a:ext>
            </a:extLst>
          </p:cNvPr>
          <p:cNvSpPr txBox="1"/>
          <p:nvPr/>
        </p:nvSpPr>
        <p:spPr>
          <a:xfrm>
            <a:off x="3191071" y="3765116"/>
            <a:ext cx="4076054" cy="1200329"/>
          </a:xfrm>
          <a:prstGeom prst="rect">
            <a:avLst/>
          </a:prstGeom>
          <a:noFill/>
        </p:spPr>
        <p:txBody>
          <a:bodyPr wrap="square">
            <a:spAutoFit/>
          </a:bodyPr>
          <a:lstStyle/>
          <a:p>
            <a:pPr algn="l" fontAlgn="base"/>
            <a:r>
              <a:rPr lang="zh-CN" altLang="en-US" dirty="0">
                <a:solidFill>
                  <a:srgbClr val="333333"/>
                </a:solidFill>
                <a:latin typeface="TencentSans W3" panose="020C04030202040F0204" pitchFamily="34" charset="-122"/>
                <a:ea typeface="TencentSans W3" panose="020C04030202040F0204" pitchFamily="34" charset="-122"/>
              </a:rPr>
              <a:t>方案一：搭建水管、靠人力来引水</a:t>
            </a:r>
            <a:endParaRPr lang="en-US" altLang="zh-CN" dirty="0">
              <a:solidFill>
                <a:srgbClr val="333333"/>
              </a:solidFill>
              <a:latin typeface="TencentSans W3" panose="020C04030202040F0204" pitchFamily="34" charset="-122"/>
              <a:ea typeface="TencentSans W3" panose="020C04030202040F0204" pitchFamily="34" charset="-122"/>
            </a:endParaRPr>
          </a:p>
          <a:p>
            <a:pPr algn="l" fontAlgn="base"/>
            <a:endParaRPr lang="en-US" altLang="zh-CN" dirty="0">
              <a:solidFill>
                <a:srgbClr val="333333"/>
              </a:solidFill>
              <a:latin typeface="TencentSans W3" panose="020C04030202040F0204" pitchFamily="34" charset="-122"/>
              <a:ea typeface="TencentSans W3" panose="020C04030202040F0204" pitchFamily="34" charset="-122"/>
            </a:endParaRPr>
          </a:p>
          <a:p>
            <a:pPr algn="l" fontAlgn="base"/>
            <a:r>
              <a:rPr lang="zh-CN" altLang="en-US" sz="1800" spc="0" dirty="0">
                <a:solidFill>
                  <a:srgbClr val="333333"/>
                </a:solidFill>
                <a:effectLst/>
                <a:latin typeface="TencentSans W3" panose="020C04030202040F0204" pitchFamily="34" charset="-122"/>
                <a:ea typeface="TencentSans W3" panose="020C04030202040F0204" pitchFamily="34" charset="-122"/>
              </a:rPr>
              <a:t>方案二：设计水车主体、转动装置，利用水到高处后的重力倾斜倒入管子中</a:t>
            </a:r>
          </a:p>
        </p:txBody>
      </p:sp>
      <p:sp>
        <p:nvSpPr>
          <p:cNvPr id="5" name="文本框 4">
            <a:extLst>
              <a:ext uri="{FF2B5EF4-FFF2-40B4-BE49-F238E27FC236}">
                <a16:creationId xmlns:a16="http://schemas.microsoft.com/office/drawing/2014/main" id="{C350540D-5D36-6B84-CD64-80B10CF33FF2}"/>
              </a:ext>
            </a:extLst>
          </p:cNvPr>
          <p:cNvSpPr txBox="1"/>
          <p:nvPr/>
        </p:nvSpPr>
        <p:spPr>
          <a:xfrm>
            <a:off x="3191071" y="5455892"/>
            <a:ext cx="4076054" cy="369332"/>
          </a:xfrm>
          <a:prstGeom prst="rect">
            <a:avLst/>
          </a:prstGeom>
          <a:noFill/>
        </p:spPr>
        <p:txBody>
          <a:bodyPr wrap="square">
            <a:spAutoFit/>
          </a:bodyPr>
          <a:lstStyle/>
          <a:p>
            <a:pPr algn="l" fontAlgn="base"/>
            <a:r>
              <a:rPr lang="zh-CN" altLang="en-US" dirty="0">
                <a:solidFill>
                  <a:srgbClr val="333333"/>
                </a:solidFill>
                <a:latin typeface="TencentSans W3" panose="020C04030202040F0204" pitchFamily="34" charset="-122"/>
                <a:ea typeface="TencentSans W3" panose="020C04030202040F0204" pitchFamily="34" charset="-122"/>
              </a:rPr>
              <a:t>用</a:t>
            </a:r>
            <a:r>
              <a:rPr lang="zh-CN" altLang="en-US" sz="1800" spc="0" dirty="0">
                <a:solidFill>
                  <a:srgbClr val="333333"/>
                </a:solidFill>
                <a:effectLst/>
                <a:latin typeface="TencentSans W3" panose="020C04030202040F0204" pitchFamily="34" charset="-122"/>
                <a:ea typeface="TencentSans W3" panose="020C04030202040F0204" pitchFamily="34" charset="-122"/>
              </a:rPr>
              <a:t>木材制作水车</a:t>
            </a:r>
          </a:p>
        </p:txBody>
      </p:sp>
    </p:spTree>
    <p:extLst>
      <p:ext uri="{BB962C8B-B14F-4D97-AF65-F5344CB8AC3E}">
        <p14:creationId xmlns:p14="http://schemas.microsoft.com/office/powerpoint/2010/main" val="352224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5262979"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如何做一个互联网产品？</a:t>
            </a:r>
          </a:p>
        </p:txBody>
      </p:sp>
      <p:pic>
        <p:nvPicPr>
          <p:cNvPr id="3" name="图片 2">
            <a:extLst>
              <a:ext uri="{FF2B5EF4-FFF2-40B4-BE49-F238E27FC236}">
                <a16:creationId xmlns:a16="http://schemas.microsoft.com/office/drawing/2014/main" id="{734DB504-ECF3-8A30-313F-E466303DC591}"/>
              </a:ext>
            </a:extLst>
          </p:cNvPr>
          <p:cNvPicPr>
            <a:picLocks noChangeAspect="1"/>
          </p:cNvPicPr>
          <p:nvPr/>
        </p:nvPicPr>
        <p:blipFill>
          <a:blip r:embed="rId2"/>
          <a:stretch>
            <a:fillRect/>
          </a:stretch>
        </p:blipFill>
        <p:spPr>
          <a:xfrm>
            <a:off x="7215543" y="1058390"/>
            <a:ext cx="3975100" cy="4965700"/>
          </a:xfrm>
          <a:prstGeom prst="rect">
            <a:avLst/>
          </a:prstGeom>
        </p:spPr>
      </p:pic>
      <p:pic>
        <p:nvPicPr>
          <p:cNvPr id="4" name="图片 3">
            <a:extLst>
              <a:ext uri="{FF2B5EF4-FFF2-40B4-BE49-F238E27FC236}">
                <a16:creationId xmlns:a16="http://schemas.microsoft.com/office/drawing/2014/main" id="{4EFCDC0C-CE37-A7F0-7D68-7F3BB365244B}"/>
              </a:ext>
            </a:extLst>
          </p:cNvPr>
          <p:cNvPicPr>
            <a:picLocks noChangeAspect="1"/>
          </p:cNvPicPr>
          <p:nvPr/>
        </p:nvPicPr>
        <p:blipFill>
          <a:blip r:embed="rId3"/>
          <a:stretch>
            <a:fillRect/>
          </a:stretch>
        </p:blipFill>
        <p:spPr>
          <a:xfrm>
            <a:off x="763534" y="1701684"/>
            <a:ext cx="5733681" cy="3679112"/>
          </a:xfrm>
          <a:prstGeom prst="rect">
            <a:avLst/>
          </a:prstGeom>
        </p:spPr>
      </p:pic>
    </p:spTree>
    <p:extLst>
      <p:ext uri="{BB962C8B-B14F-4D97-AF65-F5344CB8AC3E}">
        <p14:creationId xmlns:p14="http://schemas.microsoft.com/office/powerpoint/2010/main" val="3946050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5262979"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如何做一个互联网产品？</a:t>
            </a:r>
          </a:p>
        </p:txBody>
      </p:sp>
      <p:sp>
        <p:nvSpPr>
          <p:cNvPr id="27" name="文本框 26">
            <a:extLst>
              <a:ext uri="{FF2B5EF4-FFF2-40B4-BE49-F238E27FC236}">
                <a16:creationId xmlns:a16="http://schemas.microsoft.com/office/drawing/2014/main" id="{9AE62A48-8E5F-6A99-3B19-2D447474FC5E}"/>
              </a:ext>
            </a:extLst>
          </p:cNvPr>
          <p:cNvSpPr txBox="1"/>
          <p:nvPr/>
        </p:nvSpPr>
        <p:spPr>
          <a:xfrm>
            <a:off x="-1503320" y="1904823"/>
            <a:ext cx="6428198" cy="4462119"/>
          </a:xfrm>
          <a:prstGeom prst="rect">
            <a:avLst/>
          </a:prstGeom>
          <a:noFill/>
        </p:spPr>
        <p:txBody>
          <a:bodyPr wrap="square" rtlCol="0">
            <a:spAutoFit/>
          </a:bodyPr>
          <a:lstStyle/>
          <a:p>
            <a:pPr algn="ctr">
              <a:lnSpc>
                <a:spcPct val="150000"/>
              </a:lnSpc>
            </a:pPr>
            <a:r>
              <a:rPr kumimoji="1" lang="en-US" altLang="zh-CN" sz="2400" b="1" dirty="0">
                <a:latin typeface="TencentSans W7" panose="020C04030202040F0204" pitchFamily="34" charset="-122"/>
                <a:ea typeface="TencentSans W7" panose="020C04030202040F0204" pitchFamily="34" charset="-122"/>
              </a:rPr>
              <a:t>1</a:t>
            </a:r>
            <a:r>
              <a:rPr kumimoji="1" lang="zh-CN" altLang="en-US" sz="2400" b="1" dirty="0">
                <a:latin typeface="TencentSans W7" panose="020C04030202040F0204" pitchFamily="34" charset="-122"/>
                <a:ea typeface="TencentSans W7" panose="020C04030202040F0204" pitchFamily="34" charset="-122"/>
              </a:rPr>
              <a:t>）发现需求</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2</a:t>
            </a:r>
            <a:r>
              <a:rPr kumimoji="1" lang="zh-CN" altLang="en-US" sz="2400" b="1" dirty="0">
                <a:latin typeface="TencentSans W7" panose="020C04030202040F0204" pitchFamily="34" charset="-122"/>
                <a:ea typeface="TencentSans W7" panose="020C04030202040F0204" pitchFamily="34" charset="-122"/>
              </a:rPr>
              <a:t>）设计方案</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3</a:t>
            </a:r>
            <a:r>
              <a:rPr kumimoji="1" lang="zh-CN" altLang="en-US" sz="2400" b="1" dirty="0">
                <a:latin typeface="TencentSans W7" panose="020C04030202040F0204" pitchFamily="34" charset="-122"/>
                <a:ea typeface="TencentSans W7" panose="020C04030202040F0204" pitchFamily="34" charset="-122"/>
              </a:rPr>
              <a:t>）开发实现</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p:txBody>
      </p:sp>
      <p:sp>
        <p:nvSpPr>
          <p:cNvPr id="4" name="文本框 3">
            <a:extLst>
              <a:ext uri="{FF2B5EF4-FFF2-40B4-BE49-F238E27FC236}">
                <a16:creationId xmlns:a16="http://schemas.microsoft.com/office/drawing/2014/main" id="{D354883D-5DC5-9301-9D26-0C7F4E45A755}"/>
              </a:ext>
            </a:extLst>
          </p:cNvPr>
          <p:cNvSpPr txBox="1"/>
          <p:nvPr/>
        </p:nvSpPr>
        <p:spPr>
          <a:xfrm>
            <a:off x="4365042" y="1443158"/>
            <a:ext cx="944077" cy="461665"/>
          </a:xfrm>
          <a:prstGeom prst="rect">
            <a:avLst/>
          </a:prstGeom>
          <a:noFill/>
        </p:spPr>
        <p:txBody>
          <a:bodyPr wrap="square">
            <a:spAutoFit/>
          </a:bodyPr>
          <a:lstStyle/>
          <a:p>
            <a:r>
              <a:rPr kumimoji="1" lang="zh-CN" altLang="en-US" sz="2400" b="1" dirty="0">
                <a:latin typeface="TencentSans W7" panose="020C04030202040F0204" pitchFamily="34" charset="-122"/>
                <a:ea typeface="TencentSans W7" panose="020C04030202040F0204" pitchFamily="34" charset="-122"/>
              </a:rPr>
              <a:t>水车</a:t>
            </a:r>
            <a:endParaRPr lang="zh-CN" altLang="en-US" sz="2400" dirty="0"/>
          </a:p>
        </p:txBody>
      </p:sp>
      <p:sp>
        <p:nvSpPr>
          <p:cNvPr id="6" name="文本框 5">
            <a:extLst>
              <a:ext uri="{FF2B5EF4-FFF2-40B4-BE49-F238E27FC236}">
                <a16:creationId xmlns:a16="http://schemas.microsoft.com/office/drawing/2014/main" id="{482AED8C-B3F8-6341-6C70-B3E6C62ABFD6}"/>
              </a:ext>
            </a:extLst>
          </p:cNvPr>
          <p:cNvSpPr txBox="1"/>
          <p:nvPr/>
        </p:nvSpPr>
        <p:spPr>
          <a:xfrm>
            <a:off x="3191071" y="2074352"/>
            <a:ext cx="4076054" cy="646331"/>
          </a:xfrm>
          <a:prstGeom prst="rect">
            <a:avLst/>
          </a:prstGeom>
          <a:noFill/>
        </p:spPr>
        <p:txBody>
          <a:bodyPr wrap="square">
            <a:spAutoFit/>
          </a:bodyPr>
          <a:lstStyle/>
          <a:p>
            <a:pPr fontAlgn="base"/>
            <a:r>
              <a:rPr lang="zh-CN" altLang="en-US" dirty="0">
                <a:solidFill>
                  <a:srgbClr val="333333"/>
                </a:solidFill>
                <a:latin typeface="TencentSans W3" panose="020C04030202040F0204" pitchFamily="34" charset="-122"/>
                <a:ea typeface="TencentSans W3" panose="020C04030202040F0204" pitchFamily="34" charset="-122"/>
              </a:rPr>
              <a:t>农田需要浇水，人力搬运很辛苦，怎么办？</a:t>
            </a:r>
          </a:p>
        </p:txBody>
      </p:sp>
      <p:sp>
        <p:nvSpPr>
          <p:cNvPr id="3" name="文本框 2">
            <a:extLst>
              <a:ext uri="{FF2B5EF4-FFF2-40B4-BE49-F238E27FC236}">
                <a16:creationId xmlns:a16="http://schemas.microsoft.com/office/drawing/2014/main" id="{2E3816BE-3446-A14F-787E-C31522C9783F}"/>
              </a:ext>
            </a:extLst>
          </p:cNvPr>
          <p:cNvSpPr txBox="1"/>
          <p:nvPr/>
        </p:nvSpPr>
        <p:spPr>
          <a:xfrm>
            <a:off x="3191071" y="3765116"/>
            <a:ext cx="4076054" cy="1200329"/>
          </a:xfrm>
          <a:prstGeom prst="rect">
            <a:avLst/>
          </a:prstGeom>
          <a:noFill/>
        </p:spPr>
        <p:txBody>
          <a:bodyPr wrap="square">
            <a:spAutoFit/>
          </a:bodyPr>
          <a:lstStyle/>
          <a:p>
            <a:pPr algn="l" fontAlgn="base"/>
            <a:r>
              <a:rPr lang="zh-CN" altLang="en-US" dirty="0">
                <a:solidFill>
                  <a:srgbClr val="333333"/>
                </a:solidFill>
                <a:latin typeface="TencentSans W3" panose="020C04030202040F0204" pitchFamily="34" charset="-122"/>
                <a:ea typeface="TencentSans W3" panose="020C04030202040F0204" pitchFamily="34" charset="-122"/>
              </a:rPr>
              <a:t>方案一：搭建水管、靠人力来引水</a:t>
            </a:r>
            <a:endParaRPr lang="en-US" altLang="zh-CN" dirty="0">
              <a:solidFill>
                <a:srgbClr val="333333"/>
              </a:solidFill>
              <a:latin typeface="TencentSans W3" panose="020C04030202040F0204" pitchFamily="34" charset="-122"/>
              <a:ea typeface="TencentSans W3" panose="020C04030202040F0204" pitchFamily="34" charset="-122"/>
            </a:endParaRPr>
          </a:p>
          <a:p>
            <a:pPr algn="l" fontAlgn="base"/>
            <a:endParaRPr lang="en-US" altLang="zh-CN" dirty="0">
              <a:solidFill>
                <a:srgbClr val="333333"/>
              </a:solidFill>
              <a:latin typeface="TencentSans W3" panose="020C04030202040F0204" pitchFamily="34" charset="-122"/>
              <a:ea typeface="TencentSans W3" panose="020C04030202040F0204" pitchFamily="34" charset="-122"/>
            </a:endParaRPr>
          </a:p>
          <a:p>
            <a:pPr algn="l" fontAlgn="base"/>
            <a:r>
              <a:rPr lang="zh-CN" altLang="en-US" sz="1800" spc="0" dirty="0">
                <a:solidFill>
                  <a:srgbClr val="333333"/>
                </a:solidFill>
                <a:effectLst/>
                <a:latin typeface="TencentSans W3" panose="020C04030202040F0204" pitchFamily="34" charset="-122"/>
                <a:ea typeface="TencentSans W3" panose="020C04030202040F0204" pitchFamily="34" charset="-122"/>
              </a:rPr>
              <a:t>方案二：设计水车主体、转动装置，利用水到高处后的重力倾斜倒入管子中</a:t>
            </a:r>
          </a:p>
        </p:txBody>
      </p:sp>
      <p:sp>
        <p:nvSpPr>
          <p:cNvPr id="5" name="文本框 4">
            <a:extLst>
              <a:ext uri="{FF2B5EF4-FFF2-40B4-BE49-F238E27FC236}">
                <a16:creationId xmlns:a16="http://schemas.microsoft.com/office/drawing/2014/main" id="{C350540D-5D36-6B84-CD64-80B10CF33FF2}"/>
              </a:ext>
            </a:extLst>
          </p:cNvPr>
          <p:cNvSpPr txBox="1"/>
          <p:nvPr/>
        </p:nvSpPr>
        <p:spPr>
          <a:xfrm>
            <a:off x="3191071" y="5455892"/>
            <a:ext cx="4076054" cy="369332"/>
          </a:xfrm>
          <a:prstGeom prst="rect">
            <a:avLst/>
          </a:prstGeom>
          <a:noFill/>
        </p:spPr>
        <p:txBody>
          <a:bodyPr wrap="square">
            <a:spAutoFit/>
          </a:bodyPr>
          <a:lstStyle/>
          <a:p>
            <a:pPr algn="l" fontAlgn="base"/>
            <a:r>
              <a:rPr lang="zh-CN" altLang="en-US" dirty="0">
                <a:solidFill>
                  <a:srgbClr val="333333"/>
                </a:solidFill>
                <a:latin typeface="TencentSans W3" panose="020C04030202040F0204" pitchFamily="34" charset="-122"/>
                <a:ea typeface="TencentSans W3" panose="020C04030202040F0204" pitchFamily="34" charset="-122"/>
              </a:rPr>
              <a:t>用</a:t>
            </a:r>
            <a:r>
              <a:rPr lang="zh-CN" altLang="en-US" sz="1800" spc="0" dirty="0">
                <a:solidFill>
                  <a:srgbClr val="333333"/>
                </a:solidFill>
                <a:effectLst/>
                <a:latin typeface="TencentSans W3" panose="020C04030202040F0204" pitchFamily="34" charset="-122"/>
                <a:ea typeface="TencentSans W3" panose="020C04030202040F0204" pitchFamily="34" charset="-122"/>
              </a:rPr>
              <a:t>木材制作水车</a:t>
            </a:r>
          </a:p>
        </p:txBody>
      </p:sp>
      <p:sp>
        <p:nvSpPr>
          <p:cNvPr id="7" name="文本框 6">
            <a:extLst>
              <a:ext uri="{FF2B5EF4-FFF2-40B4-BE49-F238E27FC236}">
                <a16:creationId xmlns:a16="http://schemas.microsoft.com/office/drawing/2014/main" id="{683466B2-F361-EB26-97D0-5BA53F03A116}"/>
              </a:ext>
            </a:extLst>
          </p:cNvPr>
          <p:cNvSpPr txBox="1"/>
          <p:nvPr/>
        </p:nvSpPr>
        <p:spPr>
          <a:xfrm>
            <a:off x="8864915" y="1430740"/>
            <a:ext cx="1818044" cy="461665"/>
          </a:xfrm>
          <a:prstGeom prst="rect">
            <a:avLst/>
          </a:prstGeom>
          <a:noFill/>
        </p:spPr>
        <p:txBody>
          <a:bodyPr wrap="square">
            <a:spAutoFit/>
          </a:bodyPr>
          <a:lstStyle/>
          <a:p>
            <a:r>
              <a:rPr kumimoji="1" lang="zh-CN" altLang="en-US" sz="2400" b="1" dirty="0">
                <a:latin typeface="TencentSans W7" panose="020C04030202040F0204" pitchFamily="34" charset="-122"/>
                <a:ea typeface="TencentSans W7" panose="020C04030202040F0204" pitchFamily="34" charset="-122"/>
              </a:rPr>
              <a:t>互联网产品</a:t>
            </a:r>
            <a:endParaRPr lang="zh-CN" altLang="en-US" sz="2400" dirty="0"/>
          </a:p>
        </p:txBody>
      </p:sp>
      <p:sp>
        <p:nvSpPr>
          <p:cNvPr id="8" name="文本框 7">
            <a:extLst>
              <a:ext uri="{FF2B5EF4-FFF2-40B4-BE49-F238E27FC236}">
                <a16:creationId xmlns:a16="http://schemas.microsoft.com/office/drawing/2014/main" id="{6666DBA3-E231-32DC-6226-53B82D7CE3AF}"/>
              </a:ext>
            </a:extLst>
          </p:cNvPr>
          <p:cNvSpPr txBox="1"/>
          <p:nvPr/>
        </p:nvSpPr>
        <p:spPr>
          <a:xfrm>
            <a:off x="7990117" y="2061935"/>
            <a:ext cx="4076054" cy="369332"/>
          </a:xfrm>
          <a:prstGeom prst="rect">
            <a:avLst/>
          </a:prstGeom>
          <a:noFill/>
        </p:spPr>
        <p:txBody>
          <a:bodyPr wrap="square">
            <a:spAutoFit/>
          </a:bodyPr>
          <a:lstStyle/>
          <a:p>
            <a:pPr fontAlgn="base"/>
            <a:r>
              <a:rPr lang="zh-CN" altLang="en-US" dirty="0">
                <a:solidFill>
                  <a:srgbClr val="333333"/>
                </a:solidFill>
                <a:latin typeface="TencentSans W3" panose="020C04030202040F0204" pitchFamily="34" charset="-122"/>
                <a:ea typeface="TencentSans W3" panose="020C04030202040F0204" pitchFamily="34" charset="-122"/>
              </a:rPr>
              <a:t>人们要排队买地铁票、火车票</a:t>
            </a:r>
          </a:p>
        </p:txBody>
      </p:sp>
    </p:spTree>
    <p:extLst>
      <p:ext uri="{BB962C8B-B14F-4D97-AF65-F5344CB8AC3E}">
        <p14:creationId xmlns:p14="http://schemas.microsoft.com/office/powerpoint/2010/main" val="57785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801314"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如何做一个互联网产品</a:t>
            </a:r>
          </a:p>
        </p:txBody>
      </p:sp>
      <p:sp>
        <p:nvSpPr>
          <p:cNvPr id="10" name="文本框 9">
            <a:extLst>
              <a:ext uri="{FF2B5EF4-FFF2-40B4-BE49-F238E27FC236}">
                <a16:creationId xmlns:a16="http://schemas.microsoft.com/office/drawing/2014/main" id="{17F5F435-5A29-4C80-B110-5ADE2353FAB1}"/>
              </a:ext>
            </a:extLst>
          </p:cNvPr>
          <p:cNvSpPr txBox="1"/>
          <p:nvPr/>
        </p:nvSpPr>
        <p:spPr>
          <a:xfrm>
            <a:off x="306000" y="1807287"/>
            <a:ext cx="9631101" cy="2677656"/>
          </a:xfrm>
          <a:prstGeom prst="rect">
            <a:avLst/>
          </a:prstGeom>
          <a:noFill/>
        </p:spPr>
        <p:txBody>
          <a:bodyPr wrap="square">
            <a:spAutoFit/>
          </a:bodyPr>
          <a:lstStyle/>
          <a:p>
            <a:pPr algn="l" fontAlgn="base"/>
            <a:r>
              <a:rPr lang="zh-CN" altLang="en-US" sz="2400" b="1" spc="0" dirty="0">
                <a:solidFill>
                  <a:srgbClr val="333333"/>
                </a:solidFill>
                <a:effectLst/>
                <a:latin typeface="TencentSans W3" panose="020C04030202040F0204" pitchFamily="34" charset="-122"/>
                <a:ea typeface="TencentSans W3" panose="020C04030202040F0204" pitchFamily="34" charset="-122"/>
              </a:rPr>
              <a:t>问：如何提高买票的速度</a:t>
            </a:r>
            <a:r>
              <a:rPr lang="zh-CN" altLang="en-US" sz="2400" b="1" dirty="0">
                <a:solidFill>
                  <a:srgbClr val="333333"/>
                </a:solidFill>
                <a:latin typeface="TencentSans W3" panose="020C04030202040F0204" pitchFamily="34" charset="-122"/>
                <a:ea typeface="TencentSans W3" panose="020C04030202040F0204" pitchFamily="34" charset="-122"/>
              </a:rPr>
              <a:t>？</a:t>
            </a:r>
            <a:endParaRPr lang="en-US" altLang="zh-CN" sz="2400" b="1" dirty="0">
              <a:solidFill>
                <a:srgbClr val="333333"/>
              </a:solidFill>
              <a:latin typeface="TencentSans W3" panose="020C04030202040F0204" pitchFamily="34" charset="-122"/>
              <a:ea typeface="TencentSans W3" panose="020C04030202040F0204" pitchFamily="34" charset="-122"/>
            </a:endParaRPr>
          </a:p>
          <a:p>
            <a:pPr algn="l" fontAlgn="base"/>
            <a:endParaRPr lang="en-US" altLang="zh-CN" sz="2400" b="1" spc="0" dirty="0">
              <a:solidFill>
                <a:srgbClr val="333333"/>
              </a:solidFill>
              <a:effectLst/>
              <a:latin typeface="TencentSans W3" panose="020C04030202040F0204" pitchFamily="34" charset="-122"/>
              <a:ea typeface="TencentSans W3" panose="020C04030202040F0204" pitchFamily="34" charset="-122"/>
            </a:endParaRPr>
          </a:p>
          <a:p>
            <a:pPr algn="l" fontAlgn="base"/>
            <a:r>
              <a:rPr lang="zh-CN" altLang="en-US" sz="2400" b="1" dirty="0">
                <a:solidFill>
                  <a:srgbClr val="333333"/>
                </a:solidFill>
                <a:latin typeface="TencentSans W3" panose="020C04030202040F0204" pitchFamily="34" charset="-122"/>
                <a:ea typeface="TencentSans W3" panose="020C04030202040F0204" pitchFamily="34" charset="-122"/>
              </a:rPr>
              <a:t>答：可以先在手机上选择线路、 价格，支付后出示火车票</a:t>
            </a:r>
            <a:endParaRPr lang="en-US" altLang="zh-CN" sz="2400" b="1" dirty="0">
              <a:solidFill>
                <a:srgbClr val="333333"/>
              </a:solidFill>
              <a:latin typeface="TencentSans W3" panose="020C04030202040F0204" pitchFamily="34" charset="-122"/>
              <a:ea typeface="TencentSans W3" panose="020C04030202040F0204" pitchFamily="34" charset="-122"/>
            </a:endParaRPr>
          </a:p>
          <a:p>
            <a:pPr algn="l" fontAlgn="base"/>
            <a:endParaRPr lang="en-US" altLang="zh-CN" sz="2400" b="1" dirty="0">
              <a:solidFill>
                <a:srgbClr val="333333"/>
              </a:solidFill>
              <a:latin typeface="TencentSans W3" panose="020C04030202040F0204" pitchFamily="34" charset="-122"/>
              <a:ea typeface="TencentSans W3" panose="020C04030202040F0204" pitchFamily="34" charset="-122"/>
            </a:endParaRPr>
          </a:p>
          <a:p>
            <a:pPr algn="l" fontAlgn="base"/>
            <a:endParaRPr lang="en-US" altLang="zh-CN" sz="2400" b="1" dirty="0">
              <a:solidFill>
                <a:srgbClr val="333333"/>
              </a:solidFill>
              <a:latin typeface="TencentSans W3" panose="020C04030202040F0204" pitchFamily="34" charset="-122"/>
              <a:ea typeface="TencentSans W3" panose="020C04030202040F0204" pitchFamily="34" charset="-122"/>
            </a:endParaRPr>
          </a:p>
          <a:p>
            <a:pPr algn="l" fontAlgn="base"/>
            <a:endParaRPr lang="en-US" altLang="zh-CN" sz="2400" b="1" dirty="0">
              <a:solidFill>
                <a:srgbClr val="333333"/>
              </a:solidFill>
              <a:latin typeface="TencentSans W3" panose="020C04030202040F0204" pitchFamily="34" charset="-122"/>
              <a:ea typeface="TencentSans W3" panose="020C04030202040F0204" pitchFamily="34" charset="-122"/>
            </a:endParaRPr>
          </a:p>
          <a:p>
            <a:pPr algn="l" fontAlgn="base"/>
            <a:endParaRPr lang="en-US" altLang="zh-CN" sz="2400" b="1" dirty="0">
              <a:solidFill>
                <a:srgbClr val="333333"/>
              </a:solidFill>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3786255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5262979"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如何做一个互联网产品？</a:t>
            </a:r>
          </a:p>
        </p:txBody>
      </p:sp>
      <p:sp>
        <p:nvSpPr>
          <p:cNvPr id="27" name="文本框 26">
            <a:extLst>
              <a:ext uri="{FF2B5EF4-FFF2-40B4-BE49-F238E27FC236}">
                <a16:creationId xmlns:a16="http://schemas.microsoft.com/office/drawing/2014/main" id="{9AE62A48-8E5F-6A99-3B19-2D447474FC5E}"/>
              </a:ext>
            </a:extLst>
          </p:cNvPr>
          <p:cNvSpPr txBox="1"/>
          <p:nvPr/>
        </p:nvSpPr>
        <p:spPr>
          <a:xfrm>
            <a:off x="-1503320" y="1904823"/>
            <a:ext cx="6428198" cy="4462119"/>
          </a:xfrm>
          <a:prstGeom prst="rect">
            <a:avLst/>
          </a:prstGeom>
          <a:noFill/>
        </p:spPr>
        <p:txBody>
          <a:bodyPr wrap="square" rtlCol="0">
            <a:spAutoFit/>
          </a:bodyPr>
          <a:lstStyle/>
          <a:p>
            <a:pPr algn="ctr">
              <a:lnSpc>
                <a:spcPct val="150000"/>
              </a:lnSpc>
            </a:pPr>
            <a:r>
              <a:rPr kumimoji="1" lang="en-US" altLang="zh-CN" sz="2400" b="1" dirty="0">
                <a:latin typeface="TencentSans W7" panose="020C04030202040F0204" pitchFamily="34" charset="-122"/>
                <a:ea typeface="TencentSans W7" panose="020C04030202040F0204" pitchFamily="34" charset="-122"/>
              </a:rPr>
              <a:t>1</a:t>
            </a:r>
            <a:r>
              <a:rPr kumimoji="1" lang="zh-CN" altLang="en-US" sz="2400" b="1" dirty="0">
                <a:latin typeface="TencentSans W7" panose="020C04030202040F0204" pitchFamily="34" charset="-122"/>
                <a:ea typeface="TencentSans W7" panose="020C04030202040F0204" pitchFamily="34" charset="-122"/>
              </a:rPr>
              <a:t>）发现需求</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2</a:t>
            </a:r>
            <a:r>
              <a:rPr kumimoji="1" lang="zh-CN" altLang="en-US" sz="2400" b="1" dirty="0">
                <a:latin typeface="TencentSans W7" panose="020C04030202040F0204" pitchFamily="34" charset="-122"/>
                <a:ea typeface="TencentSans W7" panose="020C04030202040F0204" pitchFamily="34" charset="-122"/>
              </a:rPr>
              <a:t>）设计方案</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3</a:t>
            </a:r>
            <a:r>
              <a:rPr kumimoji="1" lang="zh-CN" altLang="en-US" sz="2400" b="1" dirty="0">
                <a:latin typeface="TencentSans W7" panose="020C04030202040F0204" pitchFamily="34" charset="-122"/>
                <a:ea typeface="TencentSans W7" panose="020C04030202040F0204" pitchFamily="34" charset="-122"/>
              </a:rPr>
              <a:t>）开发实现</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p:txBody>
      </p:sp>
      <p:sp>
        <p:nvSpPr>
          <p:cNvPr id="4" name="文本框 3">
            <a:extLst>
              <a:ext uri="{FF2B5EF4-FFF2-40B4-BE49-F238E27FC236}">
                <a16:creationId xmlns:a16="http://schemas.microsoft.com/office/drawing/2014/main" id="{D354883D-5DC5-9301-9D26-0C7F4E45A755}"/>
              </a:ext>
            </a:extLst>
          </p:cNvPr>
          <p:cNvSpPr txBox="1"/>
          <p:nvPr/>
        </p:nvSpPr>
        <p:spPr>
          <a:xfrm>
            <a:off x="4365042" y="1443158"/>
            <a:ext cx="944077" cy="461665"/>
          </a:xfrm>
          <a:prstGeom prst="rect">
            <a:avLst/>
          </a:prstGeom>
          <a:noFill/>
        </p:spPr>
        <p:txBody>
          <a:bodyPr wrap="square">
            <a:spAutoFit/>
          </a:bodyPr>
          <a:lstStyle/>
          <a:p>
            <a:r>
              <a:rPr kumimoji="1" lang="zh-CN" altLang="en-US" sz="2400" b="1" dirty="0">
                <a:latin typeface="TencentSans W7" panose="020C04030202040F0204" pitchFamily="34" charset="-122"/>
                <a:ea typeface="TencentSans W7" panose="020C04030202040F0204" pitchFamily="34" charset="-122"/>
              </a:rPr>
              <a:t>水车</a:t>
            </a:r>
            <a:endParaRPr lang="zh-CN" altLang="en-US" sz="2400" dirty="0"/>
          </a:p>
        </p:txBody>
      </p:sp>
      <p:sp>
        <p:nvSpPr>
          <p:cNvPr id="6" name="文本框 5">
            <a:extLst>
              <a:ext uri="{FF2B5EF4-FFF2-40B4-BE49-F238E27FC236}">
                <a16:creationId xmlns:a16="http://schemas.microsoft.com/office/drawing/2014/main" id="{482AED8C-B3F8-6341-6C70-B3E6C62ABFD6}"/>
              </a:ext>
            </a:extLst>
          </p:cNvPr>
          <p:cNvSpPr txBox="1"/>
          <p:nvPr/>
        </p:nvSpPr>
        <p:spPr>
          <a:xfrm>
            <a:off x="3191071" y="2074352"/>
            <a:ext cx="4076054" cy="646331"/>
          </a:xfrm>
          <a:prstGeom prst="rect">
            <a:avLst/>
          </a:prstGeom>
          <a:noFill/>
        </p:spPr>
        <p:txBody>
          <a:bodyPr wrap="square">
            <a:spAutoFit/>
          </a:bodyPr>
          <a:lstStyle/>
          <a:p>
            <a:pPr fontAlgn="base"/>
            <a:r>
              <a:rPr lang="zh-CN" altLang="en-US" dirty="0">
                <a:solidFill>
                  <a:srgbClr val="333333"/>
                </a:solidFill>
                <a:latin typeface="TencentSans W3" panose="020C04030202040F0204" pitchFamily="34" charset="-122"/>
                <a:ea typeface="TencentSans W3" panose="020C04030202040F0204" pitchFamily="34" charset="-122"/>
              </a:rPr>
              <a:t>农田需要浇水，人力搬运很辛苦，怎么办？</a:t>
            </a:r>
          </a:p>
        </p:txBody>
      </p:sp>
      <p:sp>
        <p:nvSpPr>
          <p:cNvPr id="3" name="文本框 2">
            <a:extLst>
              <a:ext uri="{FF2B5EF4-FFF2-40B4-BE49-F238E27FC236}">
                <a16:creationId xmlns:a16="http://schemas.microsoft.com/office/drawing/2014/main" id="{2E3816BE-3446-A14F-787E-C31522C9783F}"/>
              </a:ext>
            </a:extLst>
          </p:cNvPr>
          <p:cNvSpPr txBox="1"/>
          <p:nvPr/>
        </p:nvSpPr>
        <p:spPr>
          <a:xfrm>
            <a:off x="3191071" y="3765116"/>
            <a:ext cx="4076054" cy="1200329"/>
          </a:xfrm>
          <a:prstGeom prst="rect">
            <a:avLst/>
          </a:prstGeom>
          <a:noFill/>
        </p:spPr>
        <p:txBody>
          <a:bodyPr wrap="square">
            <a:spAutoFit/>
          </a:bodyPr>
          <a:lstStyle/>
          <a:p>
            <a:pPr algn="l" fontAlgn="base"/>
            <a:r>
              <a:rPr lang="zh-CN" altLang="en-US" dirty="0">
                <a:solidFill>
                  <a:srgbClr val="333333"/>
                </a:solidFill>
                <a:latin typeface="TencentSans W3" panose="020C04030202040F0204" pitchFamily="34" charset="-122"/>
                <a:ea typeface="TencentSans W3" panose="020C04030202040F0204" pitchFamily="34" charset="-122"/>
              </a:rPr>
              <a:t>方案一：搭建水管、靠人力来引水</a:t>
            </a:r>
            <a:endParaRPr lang="en-US" altLang="zh-CN" dirty="0">
              <a:solidFill>
                <a:srgbClr val="333333"/>
              </a:solidFill>
              <a:latin typeface="TencentSans W3" panose="020C04030202040F0204" pitchFamily="34" charset="-122"/>
              <a:ea typeface="TencentSans W3" panose="020C04030202040F0204" pitchFamily="34" charset="-122"/>
            </a:endParaRPr>
          </a:p>
          <a:p>
            <a:pPr algn="l" fontAlgn="base"/>
            <a:endParaRPr lang="en-US" altLang="zh-CN" dirty="0">
              <a:solidFill>
                <a:srgbClr val="333333"/>
              </a:solidFill>
              <a:latin typeface="TencentSans W3" panose="020C04030202040F0204" pitchFamily="34" charset="-122"/>
              <a:ea typeface="TencentSans W3" panose="020C04030202040F0204" pitchFamily="34" charset="-122"/>
            </a:endParaRPr>
          </a:p>
          <a:p>
            <a:pPr algn="l" fontAlgn="base"/>
            <a:r>
              <a:rPr lang="zh-CN" altLang="en-US" sz="1800" spc="0" dirty="0">
                <a:solidFill>
                  <a:srgbClr val="333333"/>
                </a:solidFill>
                <a:effectLst/>
                <a:latin typeface="TencentSans W3" panose="020C04030202040F0204" pitchFamily="34" charset="-122"/>
                <a:ea typeface="TencentSans W3" panose="020C04030202040F0204" pitchFamily="34" charset="-122"/>
              </a:rPr>
              <a:t>方案二：设计水车主体、转动装置，利用水到高处后的重力倾斜倒入管子中</a:t>
            </a:r>
          </a:p>
        </p:txBody>
      </p:sp>
      <p:sp>
        <p:nvSpPr>
          <p:cNvPr id="5" name="文本框 4">
            <a:extLst>
              <a:ext uri="{FF2B5EF4-FFF2-40B4-BE49-F238E27FC236}">
                <a16:creationId xmlns:a16="http://schemas.microsoft.com/office/drawing/2014/main" id="{C350540D-5D36-6B84-CD64-80B10CF33FF2}"/>
              </a:ext>
            </a:extLst>
          </p:cNvPr>
          <p:cNvSpPr txBox="1"/>
          <p:nvPr/>
        </p:nvSpPr>
        <p:spPr>
          <a:xfrm>
            <a:off x="3191071" y="5455892"/>
            <a:ext cx="4076054" cy="369332"/>
          </a:xfrm>
          <a:prstGeom prst="rect">
            <a:avLst/>
          </a:prstGeom>
          <a:noFill/>
        </p:spPr>
        <p:txBody>
          <a:bodyPr wrap="square">
            <a:spAutoFit/>
          </a:bodyPr>
          <a:lstStyle/>
          <a:p>
            <a:pPr algn="l" fontAlgn="base"/>
            <a:r>
              <a:rPr lang="zh-CN" altLang="en-US" dirty="0">
                <a:solidFill>
                  <a:srgbClr val="333333"/>
                </a:solidFill>
                <a:latin typeface="TencentSans W3" panose="020C04030202040F0204" pitchFamily="34" charset="-122"/>
                <a:ea typeface="TencentSans W3" panose="020C04030202040F0204" pitchFamily="34" charset="-122"/>
              </a:rPr>
              <a:t>用</a:t>
            </a:r>
            <a:r>
              <a:rPr lang="zh-CN" altLang="en-US" sz="1800" spc="0" dirty="0">
                <a:solidFill>
                  <a:srgbClr val="333333"/>
                </a:solidFill>
                <a:effectLst/>
                <a:latin typeface="TencentSans W3" panose="020C04030202040F0204" pitchFamily="34" charset="-122"/>
                <a:ea typeface="TencentSans W3" panose="020C04030202040F0204" pitchFamily="34" charset="-122"/>
              </a:rPr>
              <a:t>木材制作水车</a:t>
            </a:r>
          </a:p>
        </p:txBody>
      </p:sp>
      <p:sp>
        <p:nvSpPr>
          <p:cNvPr id="7" name="文本框 6">
            <a:extLst>
              <a:ext uri="{FF2B5EF4-FFF2-40B4-BE49-F238E27FC236}">
                <a16:creationId xmlns:a16="http://schemas.microsoft.com/office/drawing/2014/main" id="{683466B2-F361-EB26-97D0-5BA53F03A116}"/>
              </a:ext>
            </a:extLst>
          </p:cNvPr>
          <p:cNvSpPr txBox="1"/>
          <p:nvPr/>
        </p:nvSpPr>
        <p:spPr>
          <a:xfrm>
            <a:off x="8710247" y="1449402"/>
            <a:ext cx="1818044" cy="461665"/>
          </a:xfrm>
          <a:prstGeom prst="rect">
            <a:avLst/>
          </a:prstGeom>
          <a:noFill/>
        </p:spPr>
        <p:txBody>
          <a:bodyPr wrap="square">
            <a:spAutoFit/>
          </a:bodyPr>
          <a:lstStyle/>
          <a:p>
            <a:r>
              <a:rPr kumimoji="1" lang="zh-CN" altLang="en-US" sz="2400" b="1" dirty="0">
                <a:latin typeface="TencentSans W7" panose="020C04030202040F0204" pitchFamily="34" charset="-122"/>
                <a:ea typeface="TencentSans W7" panose="020C04030202040F0204" pitchFamily="34" charset="-122"/>
              </a:rPr>
              <a:t>互联网产品</a:t>
            </a:r>
            <a:endParaRPr lang="zh-CN" altLang="en-US" sz="2400" dirty="0"/>
          </a:p>
        </p:txBody>
      </p:sp>
      <p:sp>
        <p:nvSpPr>
          <p:cNvPr id="8" name="文本框 7">
            <a:extLst>
              <a:ext uri="{FF2B5EF4-FFF2-40B4-BE49-F238E27FC236}">
                <a16:creationId xmlns:a16="http://schemas.microsoft.com/office/drawing/2014/main" id="{6666DBA3-E231-32DC-6226-53B82D7CE3AF}"/>
              </a:ext>
            </a:extLst>
          </p:cNvPr>
          <p:cNvSpPr txBox="1"/>
          <p:nvPr/>
        </p:nvSpPr>
        <p:spPr>
          <a:xfrm>
            <a:off x="7835449" y="2080597"/>
            <a:ext cx="4076054" cy="369332"/>
          </a:xfrm>
          <a:prstGeom prst="rect">
            <a:avLst/>
          </a:prstGeom>
          <a:noFill/>
        </p:spPr>
        <p:txBody>
          <a:bodyPr wrap="square">
            <a:spAutoFit/>
          </a:bodyPr>
          <a:lstStyle/>
          <a:p>
            <a:pPr fontAlgn="base"/>
            <a:r>
              <a:rPr lang="zh-CN" altLang="en-US" dirty="0">
                <a:solidFill>
                  <a:srgbClr val="333333"/>
                </a:solidFill>
                <a:latin typeface="TencentSans W3" panose="020C04030202040F0204" pitchFamily="34" charset="-122"/>
                <a:ea typeface="TencentSans W3" panose="020C04030202040F0204" pitchFamily="34" charset="-122"/>
              </a:rPr>
              <a:t>人们要排队买地铁票、火车票</a:t>
            </a:r>
          </a:p>
        </p:txBody>
      </p:sp>
      <p:sp>
        <p:nvSpPr>
          <p:cNvPr id="10" name="文本框 9">
            <a:extLst>
              <a:ext uri="{FF2B5EF4-FFF2-40B4-BE49-F238E27FC236}">
                <a16:creationId xmlns:a16="http://schemas.microsoft.com/office/drawing/2014/main" id="{5B5773EA-021D-C428-FC2E-01BBAA545142}"/>
              </a:ext>
            </a:extLst>
          </p:cNvPr>
          <p:cNvSpPr txBox="1"/>
          <p:nvPr/>
        </p:nvSpPr>
        <p:spPr>
          <a:xfrm>
            <a:off x="7643197" y="3783074"/>
            <a:ext cx="4076054" cy="646331"/>
          </a:xfrm>
          <a:prstGeom prst="rect">
            <a:avLst/>
          </a:prstGeom>
          <a:noFill/>
        </p:spPr>
        <p:txBody>
          <a:bodyPr wrap="square">
            <a:spAutoFit/>
          </a:bodyPr>
          <a:lstStyle/>
          <a:p>
            <a:pPr algn="l" fontAlgn="base"/>
            <a:r>
              <a:rPr lang="zh-CN" altLang="en-US" dirty="0">
                <a:solidFill>
                  <a:srgbClr val="333333"/>
                </a:solidFill>
                <a:latin typeface="TencentSans W3" panose="020C04030202040F0204" pitchFamily="34" charset="-122"/>
                <a:ea typeface="TencentSans W3" panose="020C04030202040F0204" pitchFamily="34" charset="-122"/>
              </a:rPr>
              <a:t>方案一：用户在手机上即可买票</a:t>
            </a:r>
            <a:endParaRPr lang="en-US" altLang="zh-CN" dirty="0">
              <a:solidFill>
                <a:srgbClr val="333333"/>
              </a:solidFill>
              <a:latin typeface="TencentSans W3" panose="020C04030202040F0204" pitchFamily="34" charset="-122"/>
              <a:ea typeface="TencentSans W3" panose="020C04030202040F0204" pitchFamily="34" charset="-122"/>
            </a:endParaRPr>
          </a:p>
          <a:p>
            <a:pPr algn="l" fontAlgn="base"/>
            <a:endParaRPr lang="en-US" altLang="zh-CN" dirty="0">
              <a:solidFill>
                <a:srgbClr val="333333"/>
              </a:solidFill>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402600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801314"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如何做一个互联网产品</a:t>
            </a:r>
          </a:p>
        </p:txBody>
      </p:sp>
      <p:sp>
        <p:nvSpPr>
          <p:cNvPr id="10" name="文本框 9">
            <a:extLst>
              <a:ext uri="{FF2B5EF4-FFF2-40B4-BE49-F238E27FC236}">
                <a16:creationId xmlns:a16="http://schemas.microsoft.com/office/drawing/2014/main" id="{17F5F435-5A29-4C80-B110-5ADE2353FAB1}"/>
              </a:ext>
            </a:extLst>
          </p:cNvPr>
          <p:cNvSpPr txBox="1"/>
          <p:nvPr/>
        </p:nvSpPr>
        <p:spPr>
          <a:xfrm>
            <a:off x="306000" y="1807287"/>
            <a:ext cx="9631101" cy="3416320"/>
          </a:xfrm>
          <a:prstGeom prst="rect">
            <a:avLst/>
          </a:prstGeom>
          <a:noFill/>
        </p:spPr>
        <p:txBody>
          <a:bodyPr wrap="square">
            <a:spAutoFit/>
          </a:bodyPr>
          <a:lstStyle/>
          <a:p>
            <a:pPr algn="l" fontAlgn="base"/>
            <a:r>
              <a:rPr lang="zh-CN" altLang="en-US" sz="2400" b="1" spc="0" dirty="0">
                <a:solidFill>
                  <a:srgbClr val="333333"/>
                </a:solidFill>
                <a:effectLst/>
                <a:latin typeface="TencentSans W3" panose="020C04030202040F0204" pitchFamily="34" charset="-122"/>
                <a:ea typeface="TencentSans W3" panose="020C04030202040F0204" pitchFamily="34" charset="-122"/>
              </a:rPr>
              <a:t>问：检票员很麻烦，如何减少人力</a:t>
            </a:r>
            <a:r>
              <a:rPr lang="zh-CN" altLang="en-US" sz="2400" b="1" dirty="0">
                <a:solidFill>
                  <a:srgbClr val="333333"/>
                </a:solidFill>
                <a:latin typeface="TencentSans W3" panose="020C04030202040F0204" pitchFamily="34" charset="-122"/>
                <a:ea typeface="TencentSans W3" panose="020C04030202040F0204" pitchFamily="34" charset="-122"/>
              </a:rPr>
              <a:t>？</a:t>
            </a:r>
            <a:endParaRPr lang="en-US" altLang="zh-CN" sz="2400" b="1" dirty="0">
              <a:solidFill>
                <a:srgbClr val="333333"/>
              </a:solidFill>
              <a:latin typeface="TencentSans W3" panose="020C04030202040F0204" pitchFamily="34" charset="-122"/>
              <a:ea typeface="TencentSans W3" panose="020C04030202040F0204" pitchFamily="34" charset="-122"/>
            </a:endParaRPr>
          </a:p>
          <a:p>
            <a:pPr algn="l" fontAlgn="base"/>
            <a:endParaRPr lang="en-US" altLang="zh-CN" sz="2400" b="1" dirty="0">
              <a:solidFill>
                <a:srgbClr val="333333"/>
              </a:solidFill>
              <a:latin typeface="TencentSans W3" panose="020C04030202040F0204" pitchFamily="34" charset="-122"/>
              <a:ea typeface="TencentSans W3" panose="020C04030202040F0204" pitchFamily="34" charset="-122"/>
            </a:endParaRPr>
          </a:p>
          <a:p>
            <a:r>
              <a:rPr lang="zh-CN" altLang="en-US" sz="2400" b="1" dirty="0">
                <a:solidFill>
                  <a:srgbClr val="333333"/>
                </a:solidFill>
                <a:latin typeface="TencentSans W3" panose="020C04030202040F0204" pitchFamily="34" charset="-122"/>
                <a:ea typeface="TencentSans W3" panose="020C04030202040F0204" pitchFamily="34" charset="-122"/>
              </a:rPr>
              <a:t>答：每个人自动生成一个二维码，出站进站检查二维码。进出站记录站点，微信支付自动扣费。</a:t>
            </a:r>
          </a:p>
          <a:p>
            <a:br>
              <a:rPr lang="zh-CN" altLang="en-US" sz="2400" dirty="0"/>
            </a:br>
            <a:endParaRPr lang="zh-CN" altLang="en-US" sz="2400" dirty="0"/>
          </a:p>
          <a:p>
            <a:pPr algn="l" fontAlgn="base"/>
            <a:endParaRPr lang="en-US" altLang="zh-CN" sz="2400" b="1" dirty="0">
              <a:solidFill>
                <a:srgbClr val="333333"/>
              </a:solidFill>
              <a:latin typeface="TencentSans W3" panose="020C04030202040F0204" pitchFamily="34" charset="-122"/>
              <a:ea typeface="TencentSans W3" panose="020C04030202040F0204" pitchFamily="34" charset="-122"/>
            </a:endParaRPr>
          </a:p>
          <a:p>
            <a:pPr algn="l" fontAlgn="base"/>
            <a:endParaRPr lang="en-US" altLang="zh-CN" sz="2400" b="1" dirty="0">
              <a:solidFill>
                <a:srgbClr val="333333"/>
              </a:solidFill>
              <a:latin typeface="TencentSans W3" panose="020C04030202040F0204" pitchFamily="34" charset="-122"/>
              <a:ea typeface="TencentSans W3" panose="020C04030202040F0204" pitchFamily="34" charset="-122"/>
            </a:endParaRPr>
          </a:p>
          <a:p>
            <a:pPr algn="l" fontAlgn="base"/>
            <a:endParaRPr lang="en-US" altLang="zh-CN" sz="2400" b="1" dirty="0">
              <a:solidFill>
                <a:srgbClr val="333333"/>
              </a:solidFill>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327224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5262979"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如何做一个互联网产品？</a:t>
            </a:r>
          </a:p>
        </p:txBody>
      </p:sp>
      <p:sp>
        <p:nvSpPr>
          <p:cNvPr id="27" name="文本框 26">
            <a:extLst>
              <a:ext uri="{FF2B5EF4-FFF2-40B4-BE49-F238E27FC236}">
                <a16:creationId xmlns:a16="http://schemas.microsoft.com/office/drawing/2014/main" id="{9AE62A48-8E5F-6A99-3B19-2D447474FC5E}"/>
              </a:ext>
            </a:extLst>
          </p:cNvPr>
          <p:cNvSpPr txBox="1"/>
          <p:nvPr/>
        </p:nvSpPr>
        <p:spPr>
          <a:xfrm>
            <a:off x="-1503320" y="1904823"/>
            <a:ext cx="6428198" cy="4462119"/>
          </a:xfrm>
          <a:prstGeom prst="rect">
            <a:avLst/>
          </a:prstGeom>
          <a:noFill/>
        </p:spPr>
        <p:txBody>
          <a:bodyPr wrap="square" rtlCol="0">
            <a:spAutoFit/>
          </a:bodyPr>
          <a:lstStyle/>
          <a:p>
            <a:pPr algn="ctr">
              <a:lnSpc>
                <a:spcPct val="150000"/>
              </a:lnSpc>
            </a:pPr>
            <a:r>
              <a:rPr kumimoji="1" lang="en-US" altLang="zh-CN" sz="2400" b="1" dirty="0">
                <a:latin typeface="TencentSans W7" panose="020C04030202040F0204" pitchFamily="34" charset="-122"/>
                <a:ea typeface="TencentSans W7" panose="020C04030202040F0204" pitchFamily="34" charset="-122"/>
              </a:rPr>
              <a:t>1</a:t>
            </a:r>
            <a:r>
              <a:rPr kumimoji="1" lang="zh-CN" altLang="en-US" sz="2400" b="1" dirty="0">
                <a:latin typeface="TencentSans W7" panose="020C04030202040F0204" pitchFamily="34" charset="-122"/>
                <a:ea typeface="TencentSans W7" panose="020C04030202040F0204" pitchFamily="34" charset="-122"/>
              </a:rPr>
              <a:t>）发现需求</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2</a:t>
            </a:r>
            <a:r>
              <a:rPr kumimoji="1" lang="zh-CN" altLang="en-US" sz="2400" b="1" dirty="0">
                <a:latin typeface="TencentSans W7" panose="020C04030202040F0204" pitchFamily="34" charset="-122"/>
                <a:ea typeface="TencentSans W7" panose="020C04030202040F0204" pitchFamily="34" charset="-122"/>
              </a:rPr>
              <a:t>）设计方案</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3</a:t>
            </a:r>
            <a:r>
              <a:rPr kumimoji="1" lang="zh-CN" altLang="en-US" sz="2400" b="1" dirty="0">
                <a:latin typeface="TencentSans W7" panose="020C04030202040F0204" pitchFamily="34" charset="-122"/>
                <a:ea typeface="TencentSans W7" panose="020C04030202040F0204" pitchFamily="34" charset="-122"/>
              </a:rPr>
              <a:t>）开发实现</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p:txBody>
      </p:sp>
      <p:sp>
        <p:nvSpPr>
          <p:cNvPr id="4" name="文本框 3">
            <a:extLst>
              <a:ext uri="{FF2B5EF4-FFF2-40B4-BE49-F238E27FC236}">
                <a16:creationId xmlns:a16="http://schemas.microsoft.com/office/drawing/2014/main" id="{D354883D-5DC5-9301-9D26-0C7F4E45A755}"/>
              </a:ext>
            </a:extLst>
          </p:cNvPr>
          <p:cNvSpPr txBox="1"/>
          <p:nvPr/>
        </p:nvSpPr>
        <p:spPr>
          <a:xfrm>
            <a:off x="4365042" y="1443158"/>
            <a:ext cx="944077" cy="461665"/>
          </a:xfrm>
          <a:prstGeom prst="rect">
            <a:avLst/>
          </a:prstGeom>
          <a:noFill/>
        </p:spPr>
        <p:txBody>
          <a:bodyPr wrap="square">
            <a:spAutoFit/>
          </a:bodyPr>
          <a:lstStyle/>
          <a:p>
            <a:r>
              <a:rPr kumimoji="1" lang="zh-CN" altLang="en-US" sz="2400" b="1" dirty="0">
                <a:latin typeface="TencentSans W7" panose="020C04030202040F0204" pitchFamily="34" charset="-122"/>
                <a:ea typeface="TencentSans W7" panose="020C04030202040F0204" pitchFamily="34" charset="-122"/>
              </a:rPr>
              <a:t>水车</a:t>
            </a:r>
            <a:endParaRPr lang="zh-CN" altLang="en-US" sz="2400" dirty="0"/>
          </a:p>
        </p:txBody>
      </p:sp>
      <p:sp>
        <p:nvSpPr>
          <p:cNvPr id="6" name="文本框 5">
            <a:extLst>
              <a:ext uri="{FF2B5EF4-FFF2-40B4-BE49-F238E27FC236}">
                <a16:creationId xmlns:a16="http://schemas.microsoft.com/office/drawing/2014/main" id="{482AED8C-B3F8-6341-6C70-B3E6C62ABFD6}"/>
              </a:ext>
            </a:extLst>
          </p:cNvPr>
          <p:cNvSpPr txBox="1"/>
          <p:nvPr/>
        </p:nvSpPr>
        <p:spPr>
          <a:xfrm>
            <a:off x="3191071" y="2074352"/>
            <a:ext cx="4076054" cy="646331"/>
          </a:xfrm>
          <a:prstGeom prst="rect">
            <a:avLst/>
          </a:prstGeom>
          <a:noFill/>
        </p:spPr>
        <p:txBody>
          <a:bodyPr wrap="square">
            <a:spAutoFit/>
          </a:bodyPr>
          <a:lstStyle/>
          <a:p>
            <a:pPr fontAlgn="base"/>
            <a:r>
              <a:rPr lang="zh-CN" altLang="en-US" dirty="0">
                <a:solidFill>
                  <a:srgbClr val="333333"/>
                </a:solidFill>
                <a:latin typeface="TencentSans W3" panose="020C04030202040F0204" pitchFamily="34" charset="-122"/>
                <a:ea typeface="TencentSans W3" panose="020C04030202040F0204" pitchFamily="34" charset="-122"/>
              </a:rPr>
              <a:t>农田需要浇水，人力搬运很辛苦，怎么办？</a:t>
            </a:r>
          </a:p>
        </p:txBody>
      </p:sp>
      <p:sp>
        <p:nvSpPr>
          <p:cNvPr id="3" name="文本框 2">
            <a:extLst>
              <a:ext uri="{FF2B5EF4-FFF2-40B4-BE49-F238E27FC236}">
                <a16:creationId xmlns:a16="http://schemas.microsoft.com/office/drawing/2014/main" id="{2E3816BE-3446-A14F-787E-C31522C9783F}"/>
              </a:ext>
            </a:extLst>
          </p:cNvPr>
          <p:cNvSpPr txBox="1"/>
          <p:nvPr/>
        </p:nvSpPr>
        <p:spPr>
          <a:xfrm>
            <a:off x="3191071" y="3765116"/>
            <a:ext cx="4076054" cy="1200329"/>
          </a:xfrm>
          <a:prstGeom prst="rect">
            <a:avLst/>
          </a:prstGeom>
          <a:noFill/>
        </p:spPr>
        <p:txBody>
          <a:bodyPr wrap="square">
            <a:spAutoFit/>
          </a:bodyPr>
          <a:lstStyle/>
          <a:p>
            <a:pPr algn="l" fontAlgn="base"/>
            <a:r>
              <a:rPr lang="zh-CN" altLang="en-US" dirty="0">
                <a:solidFill>
                  <a:srgbClr val="333333"/>
                </a:solidFill>
                <a:latin typeface="TencentSans W3" panose="020C04030202040F0204" pitchFamily="34" charset="-122"/>
                <a:ea typeface="TencentSans W3" panose="020C04030202040F0204" pitchFamily="34" charset="-122"/>
              </a:rPr>
              <a:t>方案一：搭建水管、靠人力来引水</a:t>
            </a:r>
            <a:endParaRPr lang="en-US" altLang="zh-CN" dirty="0">
              <a:solidFill>
                <a:srgbClr val="333333"/>
              </a:solidFill>
              <a:latin typeface="TencentSans W3" panose="020C04030202040F0204" pitchFamily="34" charset="-122"/>
              <a:ea typeface="TencentSans W3" panose="020C04030202040F0204" pitchFamily="34" charset="-122"/>
            </a:endParaRPr>
          </a:p>
          <a:p>
            <a:pPr algn="l" fontAlgn="base"/>
            <a:endParaRPr lang="en-US" altLang="zh-CN" dirty="0">
              <a:solidFill>
                <a:srgbClr val="333333"/>
              </a:solidFill>
              <a:latin typeface="TencentSans W3" panose="020C04030202040F0204" pitchFamily="34" charset="-122"/>
              <a:ea typeface="TencentSans W3" panose="020C04030202040F0204" pitchFamily="34" charset="-122"/>
            </a:endParaRPr>
          </a:p>
          <a:p>
            <a:pPr algn="l" fontAlgn="base"/>
            <a:r>
              <a:rPr lang="zh-CN" altLang="en-US" sz="1800" spc="0" dirty="0">
                <a:solidFill>
                  <a:srgbClr val="333333"/>
                </a:solidFill>
                <a:effectLst/>
                <a:latin typeface="TencentSans W3" panose="020C04030202040F0204" pitchFamily="34" charset="-122"/>
                <a:ea typeface="TencentSans W3" panose="020C04030202040F0204" pitchFamily="34" charset="-122"/>
              </a:rPr>
              <a:t>方案二：设计水车主体、转动装置，利用水到高处后的重力倾斜倒入管子中</a:t>
            </a:r>
          </a:p>
        </p:txBody>
      </p:sp>
      <p:sp>
        <p:nvSpPr>
          <p:cNvPr id="5" name="文本框 4">
            <a:extLst>
              <a:ext uri="{FF2B5EF4-FFF2-40B4-BE49-F238E27FC236}">
                <a16:creationId xmlns:a16="http://schemas.microsoft.com/office/drawing/2014/main" id="{C350540D-5D36-6B84-CD64-80B10CF33FF2}"/>
              </a:ext>
            </a:extLst>
          </p:cNvPr>
          <p:cNvSpPr txBox="1"/>
          <p:nvPr/>
        </p:nvSpPr>
        <p:spPr>
          <a:xfrm>
            <a:off x="3191071" y="5442546"/>
            <a:ext cx="4076054" cy="369332"/>
          </a:xfrm>
          <a:prstGeom prst="rect">
            <a:avLst/>
          </a:prstGeom>
          <a:noFill/>
        </p:spPr>
        <p:txBody>
          <a:bodyPr wrap="square">
            <a:spAutoFit/>
          </a:bodyPr>
          <a:lstStyle/>
          <a:p>
            <a:pPr algn="l" fontAlgn="base"/>
            <a:r>
              <a:rPr lang="zh-CN" altLang="en-US" dirty="0">
                <a:solidFill>
                  <a:srgbClr val="333333"/>
                </a:solidFill>
                <a:latin typeface="TencentSans W3" panose="020C04030202040F0204" pitchFamily="34" charset="-122"/>
                <a:ea typeface="TencentSans W3" panose="020C04030202040F0204" pitchFamily="34" charset="-122"/>
              </a:rPr>
              <a:t>用</a:t>
            </a:r>
            <a:r>
              <a:rPr lang="zh-CN" altLang="en-US" sz="1800" spc="0" dirty="0">
                <a:solidFill>
                  <a:srgbClr val="333333"/>
                </a:solidFill>
                <a:effectLst/>
                <a:latin typeface="TencentSans W3" panose="020C04030202040F0204" pitchFamily="34" charset="-122"/>
                <a:ea typeface="TencentSans W3" panose="020C04030202040F0204" pitchFamily="34" charset="-122"/>
              </a:rPr>
              <a:t>木材制作水车</a:t>
            </a:r>
          </a:p>
        </p:txBody>
      </p:sp>
      <p:sp>
        <p:nvSpPr>
          <p:cNvPr id="7" name="文本框 6">
            <a:extLst>
              <a:ext uri="{FF2B5EF4-FFF2-40B4-BE49-F238E27FC236}">
                <a16:creationId xmlns:a16="http://schemas.microsoft.com/office/drawing/2014/main" id="{683466B2-F361-EB26-97D0-5BA53F03A116}"/>
              </a:ext>
            </a:extLst>
          </p:cNvPr>
          <p:cNvSpPr txBox="1"/>
          <p:nvPr/>
        </p:nvSpPr>
        <p:spPr>
          <a:xfrm>
            <a:off x="8710247" y="1449402"/>
            <a:ext cx="1818044" cy="461665"/>
          </a:xfrm>
          <a:prstGeom prst="rect">
            <a:avLst/>
          </a:prstGeom>
          <a:noFill/>
        </p:spPr>
        <p:txBody>
          <a:bodyPr wrap="square">
            <a:spAutoFit/>
          </a:bodyPr>
          <a:lstStyle/>
          <a:p>
            <a:r>
              <a:rPr kumimoji="1" lang="zh-CN" altLang="en-US" sz="2400" b="1" dirty="0">
                <a:latin typeface="TencentSans W7" panose="020C04030202040F0204" pitchFamily="34" charset="-122"/>
                <a:ea typeface="TencentSans W7" panose="020C04030202040F0204" pitchFamily="34" charset="-122"/>
              </a:rPr>
              <a:t>互联网产品</a:t>
            </a:r>
            <a:endParaRPr lang="zh-CN" altLang="en-US" sz="2400" dirty="0"/>
          </a:p>
        </p:txBody>
      </p:sp>
      <p:sp>
        <p:nvSpPr>
          <p:cNvPr id="8" name="文本框 7">
            <a:extLst>
              <a:ext uri="{FF2B5EF4-FFF2-40B4-BE49-F238E27FC236}">
                <a16:creationId xmlns:a16="http://schemas.microsoft.com/office/drawing/2014/main" id="{6666DBA3-E231-32DC-6226-53B82D7CE3AF}"/>
              </a:ext>
            </a:extLst>
          </p:cNvPr>
          <p:cNvSpPr txBox="1"/>
          <p:nvPr/>
        </p:nvSpPr>
        <p:spPr>
          <a:xfrm>
            <a:off x="7835449" y="2080597"/>
            <a:ext cx="4076054" cy="369332"/>
          </a:xfrm>
          <a:prstGeom prst="rect">
            <a:avLst/>
          </a:prstGeom>
          <a:noFill/>
        </p:spPr>
        <p:txBody>
          <a:bodyPr wrap="square">
            <a:spAutoFit/>
          </a:bodyPr>
          <a:lstStyle/>
          <a:p>
            <a:pPr fontAlgn="base"/>
            <a:r>
              <a:rPr lang="zh-CN" altLang="en-US" dirty="0">
                <a:solidFill>
                  <a:srgbClr val="333333"/>
                </a:solidFill>
                <a:latin typeface="TencentSans W3" panose="020C04030202040F0204" pitchFamily="34" charset="-122"/>
                <a:ea typeface="TencentSans W3" panose="020C04030202040F0204" pitchFamily="34" charset="-122"/>
              </a:rPr>
              <a:t>人们要排队买地铁票、火车票</a:t>
            </a:r>
          </a:p>
        </p:txBody>
      </p:sp>
      <p:sp>
        <p:nvSpPr>
          <p:cNvPr id="10" name="文本框 9">
            <a:extLst>
              <a:ext uri="{FF2B5EF4-FFF2-40B4-BE49-F238E27FC236}">
                <a16:creationId xmlns:a16="http://schemas.microsoft.com/office/drawing/2014/main" id="{5B5773EA-021D-C428-FC2E-01BBAA545142}"/>
              </a:ext>
            </a:extLst>
          </p:cNvPr>
          <p:cNvSpPr txBox="1"/>
          <p:nvPr/>
        </p:nvSpPr>
        <p:spPr>
          <a:xfrm>
            <a:off x="7643197" y="3783074"/>
            <a:ext cx="4076054" cy="923330"/>
          </a:xfrm>
          <a:prstGeom prst="rect">
            <a:avLst/>
          </a:prstGeom>
          <a:noFill/>
        </p:spPr>
        <p:txBody>
          <a:bodyPr wrap="square">
            <a:spAutoFit/>
          </a:bodyPr>
          <a:lstStyle/>
          <a:p>
            <a:pPr algn="l" fontAlgn="base"/>
            <a:r>
              <a:rPr lang="zh-CN" altLang="en-US" dirty="0">
                <a:solidFill>
                  <a:srgbClr val="333333"/>
                </a:solidFill>
                <a:latin typeface="TencentSans W3" panose="020C04030202040F0204" pitchFamily="34" charset="-122"/>
                <a:ea typeface="TencentSans W3" panose="020C04030202040F0204" pitchFamily="34" charset="-122"/>
              </a:rPr>
              <a:t>方案一：用户在手机上即可买票</a:t>
            </a:r>
            <a:endParaRPr lang="en-US" altLang="zh-CN" dirty="0">
              <a:solidFill>
                <a:srgbClr val="333333"/>
              </a:solidFill>
              <a:latin typeface="TencentSans W3" panose="020C04030202040F0204" pitchFamily="34" charset="-122"/>
              <a:ea typeface="TencentSans W3" panose="020C04030202040F0204" pitchFamily="34" charset="-122"/>
            </a:endParaRPr>
          </a:p>
          <a:p>
            <a:pPr algn="l" fontAlgn="base"/>
            <a:endParaRPr lang="en-US" altLang="zh-CN" dirty="0">
              <a:solidFill>
                <a:srgbClr val="333333"/>
              </a:solidFill>
              <a:latin typeface="TencentSans W3" panose="020C04030202040F0204" pitchFamily="34" charset="-122"/>
              <a:ea typeface="TencentSans W3" panose="020C04030202040F0204" pitchFamily="34" charset="-122"/>
            </a:endParaRPr>
          </a:p>
          <a:p>
            <a:pPr algn="l" fontAlgn="base"/>
            <a:r>
              <a:rPr lang="zh-CN" altLang="en-US" dirty="0">
                <a:solidFill>
                  <a:srgbClr val="333333"/>
                </a:solidFill>
                <a:latin typeface="TencentSans W3" panose="020C04030202040F0204" pitchFamily="34" charset="-122"/>
                <a:ea typeface="TencentSans W3" panose="020C04030202040F0204" pitchFamily="34" charset="-122"/>
              </a:rPr>
              <a:t>方案二：二维码进出地铁站</a:t>
            </a:r>
            <a:endParaRPr lang="en-US" altLang="zh-CN" dirty="0">
              <a:solidFill>
                <a:srgbClr val="333333"/>
              </a:solidFill>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117477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5262979"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如何做一个互联网产品？</a:t>
            </a:r>
          </a:p>
        </p:txBody>
      </p:sp>
      <p:sp>
        <p:nvSpPr>
          <p:cNvPr id="27" name="文本框 26">
            <a:extLst>
              <a:ext uri="{FF2B5EF4-FFF2-40B4-BE49-F238E27FC236}">
                <a16:creationId xmlns:a16="http://schemas.microsoft.com/office/drawing/2014/main" id="{9AE62A48-8E5F-6A99-3B19-2D447474FC5E}"/>
              </a:ext>
            </a:extLst>
          </p:cNvPr>
          <p:cNvSpPr txBox="1"/>
          <p:nvPr/>
        </p:nvSpPr>
        <p:spPr>
          <a:xfrm>
            <a:off x="-1503320" y="1904823"/>
            <a:ext cx="6428198" cy="4462119"/>
          </a:xfrm>
          <a:prstGeom prst="rect">
            <a:avLst/>
          </a:prstGeom>
          <a:noFill/>
        </p:spPr>
        <p:txBody>
          <a:bodyPr wrap="square" rtlCol="0">
            <a:spAutoFit/>
          </a:bodyPr>
          <a:lstStyle/>
          <a:p>
            <a:pPr algn="ctr">
              <a:lnSpc>
                <a:spcPct val="150000"/>
              </a:lnSpc>
            </a:pPr>
            <a:r>
              <a:rPr kumimoji="1" lang="en-US" altLang="zh-CN" sz="2400" b="1" dirty="0">
                <a:latin typeface="TencentSans W7" panose="020C04030202040F0204" pitchFamily="34" charset="-122"/>
                <a:ea typeface="TencentSans W7" panose="020C04030202040F0204" pitchFamily="34" charset="-122"/>
              </a:rPr>
              <a:t>1</a:t>
            </a:r>
            <a:r>
              <a:rPr kumimoji="1" lang="zh-CN" altLang="en-US" sz="2400" b="1" dirty="0">
                <a:latin typeface="TencentSans W7" panose="020C04030202040F0204" pitchFamily="34" charset="-122"/>
                <a:ea typeface="TencentSans W7" panose="020C04030202040F0204" pitchFamily="34" charset="-122"/>
              </a:rPr>
              <a:t>）发现需求</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2</a:t>
            </a:r>
            <a:r>
              <a:rPr kumimoji="1" lang="zh-CN" altLang="en-US" sz="2400" b="1" dirty="0">
                <a:latin typeface="TencentSans W7" panose="020C04030202040F0204" pitchFamily="34" charset="-122"/>
                <a:ea typeface="TencentSans W7" panose="020C04030202040F0204" pitchFamily="34" charset="-122"/>
              </a:rPr>
              <a:t>）设计方案</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3</a:t>
            </a:r>
            <a:r>
              <a:rPr kumimoji="1" lang="zh-CN" altLang="en-US" sz="2400" b="1" dirty="0">
                <a:latin typeface="TencentSans W7" panose="020C04030202040F0204" pitchFamily="34" charset="-122"/>
                <a:ea typeface="TencentSans W7" panose="020C04030202040F0204" pitchFamily="34" charset="-122"/>
              </a:rPr>
              <a:t>）开发实现</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p:txBody>
      </p:sp>
      <p:sp>
        <p:nvSpPr>
          <p:cNvPr id="4" name="文本框 3">
            <a:extLst>
              <a:ext uri="{FF2B5EF4-FFF2-40B4-BE49-F238E27FC236}">
                <a16:creationId xmlns:a16="http://schemas.microsoft.com/office/drawing/2014/main" id="{D354883D-5DC5-9301-9D26-0C7F4E45A755}"/>
              </a:ext>
            </a:extLst>
          </p:cNvPr>
          <p:cNvSpPr txBox="1"/>
          <p:nvPr/>
        </p:nvSpPr>
        <p:spPr>
          <a:xfrm>
            <a:off x="4365042" y="1443158"/>
            <a:ext cx="944077" cy="461665"/>
          </a:xfrm>
          <a:prstGeom prst="rect">
            <a:avLst/>
          </a:prstGeom>
          <a:noFill/>
        </p:spPr>
        <p:txBody>
          <a:bodyPr wrap="square">
            <a:spAutoFit/>
          </a:bodyPr>
          <a:lstStyle/>
          <a:p>
            <a:r>
              <a:rPr kumimoji="1" lang="zh-CN" altLang="en-US" sz="2400" b="1" dirty="0">
                <a:latin typeface="TencentSans W7" panose="020C04030202040F0204" pitchFamily="34" charset="-122"/>
                <a:ea typeface="TencentSans W7" panose="020C04030202040F0204" pitchFamily="34" charset="-122"/>
              </a:rPr>
              <a:t>水车</a:t>
            </a:r>
            <a:endParaRPr lang="zh-CN" altLang="en-US" sz="2400" dirty="0"/>
          </a:p>
        </p:txBody>
      </p:sp>
      <p:sp>
        <p:nvSpPr>
          <p:cNvPr id="6" name="文本框 5">
            <a:extLst>
              <a:ext uri="{FF2B5EF4-FFF2-40B4-BE49-F238E27FC236}">
                <a16:creationId xmlns:a16="http://schemas.microsoft.com/office/drawing/2014/main" id="{482AED8C-B3F8-6341-6C70-B3E6C62ABFD6}"/>
              </a:ext>
            </a:extLst>
          </p:cNvPr>
          <p:cNvSpPr txBox="1"/>
          <p:nvPr/>
        </p:nvSpPr>
        <p:spPr>
          <a:xfrm>
            <a:off x="3191071" y="2074352"/>
            <a:ext cx="4076054" cy="646331"/>
          </a:xfrm>
          <a:prstGeom prst="rect">
            <a:avLst/>
          </a:prstGeom>
          <a:noFill/>
        </p:spPr>
        <p:txBody>
          <a:bodyPr wrap="square">
            <a:spAutoFit/>
          </a:bodyPr>
          <a:lstStyle/>
          <a:p>
            <a:pPr fontAlgn="base"/>
            <a:r>
              <a:rPr lang="zh-CN" altLang="en-US" dirty="0">
                <a:solidFill>
                  <a:srgbClr val="333333"/>
                </a:solidFill>
                <a:latin typeface="TencentSans W3" panose="020C04030202040F0204" pitchFamily="34" charset="-122"/>
                <a:ea typeface="TencentSans W3" panose="020C04030202040F0204" pitchFamily="34" charset="-122"/>
              </a:rPr>
              <a:t>农田需要浇水，人力搬运很辛苦，怎么办？</a:t>
            </a:r>
          </a:p>
        </p:txBody>
      </p:sp>
      <p:sp>
        <p:nvSpPr>
          <p:cNvPr id="3" name="文本框 2">
            <a:extLst>
              <a:ext uri="{FF2B5EF4-FFF2-40B4-BE49-F238E27FC236}">
                <a16:creationId xmlns:a16="http://schemas.microsoft.com/office/drawing/2014/main" id="{2E3816BE-3446-A14F-787E-C31522C9783F}"/>
              </a:ext>
            </a:extLst>
          </p:cNvPr>
          <p:cNvSpPr txBox="1"/>
          <p:nvPr/>
        </p:nvSpPr>
        <p:spPr>
          <a:xfrm>
            <a:off x="3191071" y="3765116"/>
            <a:ext cx="4076054" cy="1200329"/>
          </a:xfrm>
          <a:prstGeom prst="rect">
            <a:avLst/>
          </a:prstGeom>
          <a:noFill/>
        </p:spPr>
        <p:txBody>
          <a:bodyPr wrap="square">
            <a:spAutoFit/>
          </a:bodyPr>
          <a:lstStyle/>
          <a:p>
            <a:pPr algn="l" fontAlgn="base"/>
            <a:r>
              <a:rPr lang="zh-CN" altLang="en-US" dirty="0">
                <a:solidFill>
                  <a:srgbClr val="333333"/>
                </a:solidFill>
                <a:latin typeface="TencentSans W3" panose="020C04030202040F0204" pitchFamily="34" charset="-122"/>
                <a:ea typeface="TencentSans W3" panose="020C04030202040F0204" pitchFamily="34" charset="-122"/>
              </a:rPr>
              <a:t>方案一：搭建水管、靠人力来引水</a:t>
            </a:r>
            <a:endParaRPr lang="en-US" altLang="zh-CN" dirty="0">
              <a:solidFill>
                <a:srgbClr val="333333"/>
              </a:solidFill>
              <a:latin typeface="TencentSans W3" panose="020C04030202040F0204" pitchFamily="34" charset="-122"/>
              <a:ea typeface="TencentSans W3" panose="020C04030202040F0204" pitchFamily="34" charset="-122"/>
            </a:endParaRPr>
          </a:p>
          <a:p>
            <a:pPr algn="l" fontAlgn="base"/>
            <a:endParaRPr lang="en-US" altLang="zh-CN" dirty="0">
              <a:solidFill>
                <a:srgbClr val="333333"/>
              </a:solidFill>
              <a:latin typeface="TencentSans W3" panose="020C04030202040F0204" pitchFamily="34" charset="-122"/>
              <a:ea typeface="TencentSans W3" panose="020C04030202040F0204" pitchFamily="34" charset="-122"/>
            </a:endParaRPr>
          </a:p>
          <a:p>
            <a:pPr algn="l" fontAlgn="base"/>
            <a:r>
              <a:rPr lang="zh-CN" altLang="en-US" sz="1800" spc="0" dirty="0">
                <a:solidFill>
                  <a:srgbClr val="333333"/>
                </a:solidFill>
                <a:effectLst/>
                <a:latin typeface="TencentSans W3" panose="020C04030202040F0204" pitchFamily="34" charset="-122"/>
                <a:ea typeface="TencentSans W3" panose="020C04030202040F0204" pitchFamily="34" charset="-122"/>
              </a:rPr>
              <a:t>方案二：设计水车主体、转动装置，利用水到高处后的重力倾斜倒入管子中</a:t>
            </a:r>
          </a:p>
        </p:txBody>
      </p:sp>
      <p:sp>
        <p:nvSpPr>
          <p:cNvPr id="5" name="文本框 4">
            <a:extLst>
              <a:ext uri="{FF2B5EF4-FFF2-40B4-BE49-F238E27FC236}">
                <a16:creationId xmlns:a16="http://schemas.microsoft.com/office/drawing/2014/main" id="{C350540D-5D36-6B84-CD64-80B10CF33FF2}"/>
              </a:ext>
            </a:extLst>
          </p:cNvPr>
          <p:cNvSpPr txBox="1"/>
          <p:nvPr/>
        </p:nvSpPr>
        <p:spPr>
          <a:xfrm>
            <a:off x="3191071" y="5442546"/>
            <a:ext cx="4076054" cy="369332"/>
          </a:xfrm>
          <a:prstGeom prst="rect">
            <a:avLst/>
          </a:prstGeom>
          <a:noFill/>
        </p:spPr>
        <p:txBody>
          <a:bodyPr wrap="square">
            <a:spAutoFit/>
          </a:bodyPr>
          <a:lstStyle/>
          <a:p>
            <a:pPr algn="l" fontAlgn="base"/>
            <a:r>
              <a:rPr lang="zh-CN" altLang="en-US" dirty="0">
                <a:solidFill>
                  <a:srgbClr val="333333"/>
                </a:solidFill>
                <a:latin typeface="TencentSans W3" panose="020C04030202040F0204" pitchFamily="34" charset="-122"/>
                <a:ea typeface="TencentSans W3" panose="020C04030202040F0204" pitchFamily="34" charset="-122"/>
              </a:rPr>
              <a:t>用</a:t>
            </a:r>
            <a:r>
              <a:rPr lang="zh-CN" altLang="en-US" sz="1800" spc="0" dirty="0">
                <a:solidFill>
                  <a:srgbClr val="333333"/>
                </a:solidFill>
                <a:effectLst/>
                <a:latin typeface="TencentSans W3" panose="020C04030202040F0204" pitchFamily="34" charset="-122"/>
                <a:ea typeface="TencentSans W3" panose="020C04030202040F0204" pitchFamily="34" charset="-122"/>
              </a:rPr>
              <a:t>木材制作水车</a:t>
            </a:r>
          </a:p>
        </p:txBody>
      </p:sp>
      <p:sp>
        <p:nvSpPr>
          <p:cNvPr id="7" name="文本框 6">
            <a:extLst>
              <a:ext uri="{FF2B5EF4-FFF2-40B4-BE49-F238E27FC236}">
                <a16:creationId xmlns:a16="http://schemas.microsoft.com/office/drawing/2014/main" id="{683466B2-F361-EB26-97D0-5BA53F03A116}"/>
              </a:ext>
            </a:extLst>
          </p:cNvPr>
          <p:cNvSpPr txBox="1"/>
          <p:nvPr/>
        </p:nvSpPr>
        <p:spPr>
          <a:xfrm>
            <a:off x="8710247" y="1449402"/>
            <a:ext cx="1818044" cy="461665"/>
          </a:xfrm>
          <a:prstGeom prst="rect">
            <a:avLst/>
          </a:prstGeom>
          <a:noFill/>
        </p:spPr>
        <p:txBody>
          <a:bodyPr wrap="square">
            <a:spAutoFit/>
          </a:bodyPr>
          <a:lstStyle/>
          <a:p>
            <a:r>
              <a:rPr kumimoji="1" lang="zh-CN" altLang="en-US" sz="2400" b="1" dirty="0">
                <a:latin typeface="TencentSans W7" panose="020C04030202040F0204" pitchFamily="34" charset="-122"/>
                <a:ea typeface="TencentSans W7" panose="020C04030202040F0204" pitchFamily="34" charset="-122"/>
              </a:rPr>
              <a:t>互联网产品</a:t>
            </a:r>
            <a:endParaRPr lang="zh-CN" altLang="en-US" sz="2400" dirty="0"/>
          </a:p>
        </p:txBody>
      </p:sp>
      <p:sp>
        <p:nvSpPr>
          <p:cNvPr id="8" name="文本框 7">
            <a:extLst>
              <a:ext uri="{FF2B5EF4-FFF2-40B4-BE49-F238E27FC236}">
                <a16:creationId xmlns:a16="http://schemas.microsoft.com/office/drawing/2014/main" id="{6666DBA3-E231-32DC-6226-53B82D7CE3AF}"/>
              </a:ext>
            </a:extLst>
          </p:cNvPr>
          <p:cNvSpPr txBox="1"/>
          <p:nvPr/>
        </p:nvSpPr>
        <p:spPr>
          <a:xfrm>
            <a:off x="7835449" y="2080597"/>
            <a:ext cx="4076054" cy="369332"/>
          </a:xfrm>
          <a:prstGeom prst="rect">
            <a:avLst/>
          </a:prstGeom>
          <a:noFill/>
        </p:spPr>
        <p:txBody>
          <a:bodyPr wrap="square">
            <a:spAutoFit/>
          </a:bodyPr>
          <a:lstStyle/>
          <a:p>
            <a:pPr fontAlgn="base"/>
            <a:r>
              <a:rPr lang="zh-CN" altLang="en-US" dirty="0">
                <a:solidFill>
                  <a:srgbClr val="333333"/>
                </a:solidFill>
                <a:latin typeface="TencentSans W3" panose="020C04030202040F0204" pitchFamily="34" charset="-122"/>
                <a:ea typeface="TencentSans W3" panose="020C04030202040F0204" pitchFamily="34" charset="-122"/>
              </a:rPr>
              <a:t>人们要排队买地铁票、火车票</a:t>
            </a:r>
          </a:p>
        </p:txBody>
      </p:sp>
      <p:sp>
        <p:nvSpPr>
          <p:cNvPr id="10" name="文本框 9">
            <a:extLst>
              <a:ext uri="{FF2B5EF4-FFF2-40B4-BE49-F238E27FC236}">
                <a16:creationId xmlns:a16="http://schemas.microsoft.com/office/drawing/2014/main" id="{5B5773EA-021D-C428-FC2E-01BBAA545142}"/>
              </a:ext>
            </a:extLst>
          </p:cNvPr>
          <p:cNvSpPr txBox="1"/>
          <p:nvPr/>
        </p:nvSpPr>
        <p:spPr>
          <a:xfrm>
            <a:off x="7643197" y="3783074"/>
            <a:ext cx="4076054" cy="923330"/>
          </a:xfrm>
          <a:prstGeom prst="rect">
            <a:avLst/>
          </a:prstGeom>
          <a:noFill/>
        </p:spPr>
        <p:txBody>
          <a:bodyPr wrap="square">
            <a:spAutoFit/>
          </a:bodyPr>
          <a:lstStyle/>
          <a:p>
            <a:pPr algn="l" fontAlgn="base"/>
            <a:r>
              <a:rPr lang="zh-CN" altLang="en-US" dirty="0">
                <a:solidFill>
                  <a:srgbClr val="333333"/>
                </a:solidFill>
                <a:latin typeface="TencentSans W3" panose="020C04030202040F0204" pitchFamily="34" charset="-122"/>
                <a:ea typeface="TencentSans W3" panose="020C04030202040F0204" pitchFamily="34" charset="-122"/>
              </a:rPr>
              <a:t>方案一：用户在手机上即可买票</a:t>
            </a:r>
            <a:endParaRPr lang="en-US" altLang="zh-CN" dirty="0">
              <a:solidFill>
                <a:srgbClr val="333333"/>
              </a:solidFill>
              <a:latin typeface="TencentSans W3" panose="020C04030202040F0204" pitchFamily="34" charset="-122"/>
              <a:ea typeface="TencentSans W3" panose="020C04030202040F0204" pitchFamily="34" charset="-122"/>
            </a:endParaRPr>
          </a:p>
          <a:p>
            <a:pPr algn="l" fontAlgn="base"/>
            <a:endParaRPr lang="en-US" altLang="zh-CN" dirty="0">
              <a:solidFill>
                <a:srgbClr val="333333"/>
              </a:solidFill>
              <a:latin typeface="TencentSans W3" panose="020C04030202040F0204" pitchFamily="34" charset="-122"/>
              <a:ea typeface="TencentSans W3" panose="020C04030202040F0204" pitchFamily="34" charset="-122"/>
            </a:endParaRPr>
          </a:p>
          <a:p>
            <a:pPr algn="l" fontAlgn="base"/>
            <a:r>
              <a:rPr lang="zh-CN" altLang="en-US" dirty="0">
                <a:solidFill>
                  <a:srgbClr val="333333"/>
                </a:solidFill>
                <a:latin typeface="TencentSans W3" panose="020C04030202040F0204" pitchFamily="34" charset="-122"/>
                <a:ea typeface="TencentSans W3" panose="020C04030202040F0204" pitchFamily="34" charset="-122"/>
              </a:rPr>
              <a:t>方案二：二维码进出地铁站</a:t>
            </a:r>
            <a:endParaRPr lang="en-US" altLang="zh-CN" dirty="0">
              <a:solidFill>
                <a:srgbClr val="333333"/>
              </a:solidFill>
              <a:latin typeface="TencentSans W3" panose="020C04030202040F0204" pitchFamily="34" charset="-122"/>
              <a:ea typeface="TencentSans W3" panose="020C04030202040F0204" pitchFamily="34" charset="-122"/>
            </a:endParaRPr>
          </a:p>
        </p:txBody>
      </p:sp>
      <p:sp>
        <p:nvSpPr>
          <p:cNvPr id="11" name="文本框 10">
            <a:extLst>
              <a:ext uri="{FF2B5EF4-FFF2-40B4-BE49-F238E27FC236}">
                <a16:creationId xmlns:a16="http://schemas.microsoft.com/office/drawing/2014/main" id="{A539159B-E5CC-EA65-A36D-A46656F46A05}"/>
              </a:ext>
            </a:extLst>
          </p:cNvPr>
          <p:cNvSpPr txBox="1"/>
          <p:nvPr/>
        </p:nvSpPr>
        <p:spPr>
          <a:xfrm>
            <a:off x="7267124" y="5504635"/>
            <a:ext cx="3877985" cy="584775"/>
          </a:xfrm>
          <a:prstGeom prst="rect">
            <a:avLst/>
          </a:prstGeom>
          <a:noFill/>
        </p:spPr>
        <p:txBody>
          <a:bodyPr wrap="none" rtlCol="0">
            <a:spAutoFit/>
          </a:bodyPr>
          <a:lstStyle/>
          <a:p>
            <a:r>
              <a:rPr kumimoji="1" lang="zh-CN" altLang="en-US" sz="3200" dirty="0">
                <a:solidFill>
                  <a:srgbClr val="1BB458"/>
                </a:solidFill>
                <a:latin typeface="TencentSans W7" panose="020C04030202040F0204" pitchFamily="34" charset="-122"/>
                <a:ea typeface="TencentSans W7" panose="020C04030202040F0204" pitchFamily="34" charset="-122"/>
              </a:rPr>
              <a:t>？如何设计开发方案</a:t>
            </a:r>
          </a:p>
        </p:txBody>
      </p:sp>
    </p:spTree>
    <p:extLst>
      <p:ext uri="{BB962C8B-B14F-4D97-AF65-F5344CB8AC3E}">
        <p14:creationId xmlns:p14="http://schemas.microsoft.com/office/powerpoint/2010/main" val="52363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B458"/>
        </a:solidFill>
        <a:effectLst/>
      </p:bgPr>
    </p:bg>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9A19275A-7905-5A52-8827-5568A7C5D743}"/>
              </a:ext>
            </a:extLst>
          </p:cNvPr>
          <p:cNvGrpSpPr/>
          <p:nvPr/>
        </p:nvGrpSpPr>
        <p:grpSpPr>
          <a:xfrm flipV="1">
            <a:off x="0" y="5909733"/>
            <a:ext cx="13749868" cy="1219200"/>
            <a:chOff x="0" y="-491067"/>
            <a:chExt cx="13749868" cy="1219200"/>
          </a:xfrm>
        </p:grpSpPr>
        <p:sp>
          <p:nvSpPr>
            <p:cNvPr id="7" name="文档 6">
              <a:extLst>
                <a:ext uri="{FF2B5EF4-FFF2-40B4-BE49-F238E27FC236}">
                  <a16:creationId xmlns:a16="http://schemas.microsoft.com/office/drawing/2014/main" id="{4E828F4F-AD66-CA2A-3708-79D611AC1F3A}"/>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档 7">
              <a:extLst>
                <a:ext uri="{FF2B5EF4-FFF2-40B4-BE49-F238E27FC236}">
                  <a16:creationId xmlns:a16="http://schemas.microsoft.com/office/drawing/2014/main" id="{3DBFBB58-9D78-8FE8-90C8-8E7636B936FC}"/>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档 8">
              <a:extLst>
                <a:ext uri="{FF2B5EF4-FFF2-40B4-BE49-F238E27FC236}">
                  <a16:creationId xmlns:a16="http://schemas.microsoft.com/office/drawing/2014/main" id="{17F15255-A6BC-F615-FF50-C9F3500D7212}"/>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档 9">
              <a:extLst>
                <a:ext uri="{FF2B5EF4-FFF2-40B4-BE49-F238E27FC236}">
                  <a16:creationId xmlns:a16="http://schemas.microsoft.com/office/drawing/2014/main" id="{CAB3B64D-8403-013E-84E6-2C5778D0C0CD}"/>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 name="标题 1">
            <a:extLst>
              <a:ext uri="{FF2B5EF4-FFF2-40B4-BE49-F238E27FC236}">
                <a16:creationId xmlns:a16="http://schemas.microsoft.com/office/drawing/2014/main" id="{7705D156-A406-9659-60D0-3C01C1214204}"/>
              </a:ext>
            </a:extLst>
          </p:cNvPr>
          <p:cNvSpPr>
            <a:spLocks noGrp="1"/>
          </p:cNvSpPr>
          <p:nvPr>
            <p:ph type="ctrTitle"/>
          </p:nvPr>
        </p:nvSpPr>
        <p:spPr>
          <a:xfrm>
            <a:off x="750455" y="674288"/>
            <a:ext cx="10922433" cy="1583137"/>
          </a:xfrm>
        </p:spPr>
        <p:txBody>
          <a:bodyPr>
            <a:noAutofit/>
          </a:bodyPr>
          <a:lstStyle/>
          <a:p>
            <a:pPr algn="l">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小程序与人工智能</a:t>
            </a:r>
          </a:p>
        </p:txBody>
      </p:sp>
      <p:sp>
        <p:nvSpPr>
          <p:cNvPr id="12" name="标题 1">
            <a:extLst>
              <a:ext uri="{FF2B5EF4-FFF2-40B4-BE49-F238E27FC236}">
                <a16:creationId xmlns:a16="http://schemas.microsoft.com/office/drawing/2014/main" id="{218EBAC7-E0A3-BEBB-F611-43EA404E941D}"/>
              </a:ext>
            </a:extLst>
          </p:cNvPr>
          <p:cNvSpPr txBox="1">
            <a:spLocks/>
          </p:cNvSpPr>
          <p:nvPr/>
        </p:nvSpPr>
        <p:spPr>
          <a:xfrm>
            <a:off x="750455" y="3017439"/>
            <a:ext cx="9144000" cy="15831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kumimoji="1" lang="zh-CN" altLang="en-US" sz="2400" b="1" dirty="0">
                <a:solidFill>
                  <a:schemeClr val="bg1"/>
                </a:solidFill>
                <a:latin typeface="TencentSans W3" panose="020C04030202040F0204" pitchFamily="34" charset="-122"/>
                <a:ea typeface="TencentSans W3" panose="020C04030202040F0204" pitchFamily="34" charset="-122"/>
              </a:rPr>
              <a:t>小程序是什么？</a:t>
            </a:r>
            <a:endParaRPr kumimoji="1" lang="en-US" altLang="zh-CN" sz="2400" b="1" dirty="0">
              <a:solidFill>
                <a:schemeClr val="bg1"/>
              </a:solidFill>
              <a:latin typeface="TencentSans W3" panose="020C04030202040F0204" pitchFamily="34" charset="-122"/>
              <a:ea typeface="TencentSans W3" panose="020C04030202040F0204" pitchFamily="34" charset="-122"/>
            </a:endParaRPr>
          </a:p>
          <a:p>
            <a:pPr algn="l">
              <a:lnSpc>
                <a:spcPct val="150000"/>
              </a:lnSpc>
            </a:pPr>
            <a:r>
              <a:rPr kumimoji="1" lang="zh-CN" altLang="en-US" sz="2400" b="1" dirty="0">
                <a:solidFill>
                  <a:schemeClr val="bg1"/>
                </a:solidFill>
                <a:latin typeface="TencentSans W3" panose="020C04030202040F0204" pitchFamily="34" charset="-122"/>
                <a:ea typeface="TencentSans W3" panose="020C04030202040F0204" pitchFamily="34" charset="-122"/>
              </a:rPr>
              <a:t>小程序有哪些特点？</a:t>
            </a:r>
            <a:endParaRPr kumimoji="1" lang="en-US" altLang="zh-CN" sz="2400" b="1" dirty="0">
              <a:solidFill>
                <a:schemeClr val="bg1"/>
              </a:solidFill>
              <a:latin typeface="TencentSans W3" panose="020C04030202040F0204" pitchFamily="34" charset="-122"/>
              <a:ea typeface="TencentSans W3" panose="020C04030202040F0204" pitchFamily="34" charset="-122"/>
            </a:endParaRPr>
          </a:p>
          <a:p>
            <a:pPr algn="l">
              <a:lnSpc>
                <a:spcPct val="150000"/>
              </a:lnSpc>
            </a:pPr>
            <a:r>
              <a:rPr kumimoji="1" lang="zh-CN" altLang="en-US" sz="2400" b="1" dirty="0">
                <a:solidFill>
                  <a:schemeClr val="bg1"/>
                </a:solidFill>
                <a:latin typeface="TencentSans W3" panose="020C04030202040F0204" pitchFamily="34" charset="-122"/>
                <a:ea typeface="TencentSans W3" panose="020C04030202040F0204" pitchFamily="34" charset="-122"/>
              </a:rPr>
              <a:t>小程序与人工智能有哪些联系？</a:t>
            </a:r>
            <a:endParaRPr kumimoji="1" lang="en-US" altLang="zh-CN" sz="2400" b="1" dirty="0">
              <a:solidFill>
                <a:schemeClr val="bg1"/>
              </a:solidFill>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613206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5724644"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如何开发一个互联网产品？</a:t>
            </a:r>
          </a:p>
        </p:txBody>
      </p:sp>
      <p:sp>
        <p:nvSpPr>
          <p:cNvPr id="15" name="文本框 14">
            <a:extLst>
              <a:ext uri="{FF2B5EF4-FFF2-40B4-BE49-F238E27FC236}">
                <a16:creationId xmlns:a16="http://schemas.microsoft.com/office/drawing/2014/main" id="{8B716E22-8A45-A9E4-865C-0F26BF3D2BF5}"/>
              </a:ext>
            </a:extLst>
          </p:cNvPr>
          <p:cNvSpPr txBox="1"/>
          <p:nvPr/>
        </p:nvSpPr>
        <p:spPr>
          <a:xfrm>
            <a:off x="306001" y="2592079"/>
            <a:ext cx="7373093" cy="2585323"/>
          </a:xfrm>
          <a:prstGeom prst="rect">
            <a:avLst/>
          </a:prstGeom>
          <a:noFill/>
        </p:spPr>
        <p:txBody>
          <a:bodyPr wrap="square">
            <a:spAutoFit/>
          </a:bodyPr>
          <a:lstStyle/>
          <a:p>
            <a:pPr fontAlgn="base"/>
            <a:r>
              <a:rPr lang="zh-CN" altLang="en-US" b="1" dirty="0">
                <a:solidFill>
                  <a:srgbClr val="333333"/>
                </a:solidFill>
                <a:latin typeface="TencentSans W3" panose="020C04030202040F0204" pitchFamily="34" charset="-122"/>
                <a:ea typeface="TencentSans W3" panose="020C04030202040F0204" pitchFamily="34" charset="-122"/>
              </a:rPr>
              <a:t>前端页面设计</a:t>
            </a:r>
            <a:r>
              <a:rPr lang="en-US" altLang="zh-CN" dirty="0">
                <a:solidFill>
                  <a:srgbClr val="333333"/>
                </a:solidFill>
                <a:latin typeface="TencentSans W3" panose="020C04030202040F0204" pitchFamily="34" charset="-122"/>
                <a:ea typeface="TencentSans W3" panose="020C04030202040F0204" pitchFamily="34" charset="-122"/>
              </a:rPr>
              <a:t>	</a:t>
            </a:r>
            <a:r>
              <a:rPr lang="zh-CN" altLang="en-US" dirty="0">
                <a:solidFill>
                  <a:srgbClr val="333333"/>
                </a:solidFill>
                <a:latin typeface="TencentSans W3" panose="020C04030202040F0204" pitchFamily="34" charset="-122"/>
                <a:ea typeface="TencentSans W3" panose="020C04030202040F0204" pitchFamily="34" charset="-122"/>
              </a:rPr>
              <a:t>每个</a:t>
            </a:r>
            <a:r>
              <a:rPr lang="zh-CN" altLang="en-US" sz="1800" spc="0" dirty="0">
                <a:solidFill>
                  <a:srgbClr val="333333"/>
                </a:solidFill>
                <a:effectLst/>
                <a:latin typeface="TencentSans W3" panose="020C04030202040F0204" pitchFamily="34" charset="-122"/>
                <a:ea typeface="TencentSans W3" panose="020C04030202040F0204" pitchFamily="34" charset="-122"/>
              </a:rPr>
              <a:t>人动态生成二维码，并展示在小程序上 </a:t>
            </a:r>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a:p>
            <a:pPr fontAlgn="base"/>
            <a:endParaRPr lang="en-US" altLang="zh-CN" sz="1800" b="1" spc="0" dirty="0">
              <a:solidFill>
                <a:srgbClr val="333333"/>
              </a:solidFill>
              <a:effectLst/>
              <a:latin typeface="TencentSans W3" panose="020C04030202040F0204" pitchFamily="34" charset="-122"/>
              <a:ea typeface="TencentSans W3" panose="020C04030202040F0204" pitchFamily="34" charset="-122"/>
            </a:endParaRPr>
          </a:p>
          <a:p>
            <a:pPr fontAlgn="base"/>
            <a:r>
              <a:rPr lang="zh-CN" altLang="en-US" sz="1800" b="1" spc="0" dirty="0">
                <a:solidFill>
                  <a:srgbClr val="333333"/>
                </a:solidFill>
                <a:effectLst/>
                <a:latin typeface="TencentSans W3" panose="020C04030202040F0204" pitchFamily="34" charset="-122"/>
                <a:ea typeface="TencentSans W3" panose="020C04030202040F0204" pitchFamily="34" charset="-122"/>
              </a:rPr>
              <a:t>后台设计</a:t>
            </a:r>
            <a:r>
              <a:rPr lang="en-US" altLang="zh-CN" sz="1800" spc="0" dirty="0">
                <a:solidFill>
                  <a:srgbClr val="333333"/>
                </a:solidFill>
                <a:effectLst/>
                <a:latin typeface="TencentSans W3" panose="020C04030202040F0204" pitchFamily="34" charset="-122"/>
                <a:ea typeface="TencentSans W3" panose="020C04030202040F0204" pitchFamily="34" charset="-122"/>
              </a:rPr>
              <a:t>	</a:t>
            </a:r>
            <a:r>
              <a:rPr lang="zh-CN" altLang="en-US" sz="1800" spc="0" dirty="0">
                <a:solidFill>
                  <a:srgbClr val="333333"/>
                </a:solidFill>
                <a:effectLst/>
                <a:latin typeface="TencentSans W3" panose="020C04030202040F0204" pitchFamily="34" charset="-122"/>
                <a:ea typeface="TencentSans W3" panose="020C04030202040F0204" pitchFamily="34" charset="-122"/>
              </a:rPr>
              <a:t>闸机读取二维码，传输到数据库，校验数据真实性</a:t>
            </a:r>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a:p>
            <a:pPr fontAlgn="base"/>
            <a:r>
              <a:rPr lang="en-US" altLang="zh-CN" sz="1800" spc="0" dirty="0">
                <a:solidFill>
                  <a:srgbClr val="333333"/>
                </a:solidFill>
                <a:effectLst/>
                <a:latin typeface="TencentSans W3" panose="020C04030202040F0204" pitchFamily="34" charset="-122"/>
                <a:ea typeface="TencentSans W3" panose="020C04030202040F0204" pitchFamily="34" charset="-122"/>
              </a:rPr>
              <a:t>		</a:t>
            </a:r>
            <a:r>
              <a:rPr lang="zh-CN" altLang="en-US" sz="1800" spc="0" dirty="0">
                <a:solidFill>
                  <a:srgbClr val="333333"/>
                </a:solidFill>
                <a:effectLst/>
                <a:latin typeface="TencentSans W3" panose="020C04030202040F0204" pitchFamily="34" charset="-122"/>
                <a:ea typeface="TencentSans W3" panose="020C04030202040F0204" pitchFamily="34" charset="-122"/>
              </a:rPr>
              <a:t>自动计算价格</a:t>
            </a:r>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a:p>
            <a:pPr fontAlgn="base"/>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a:p>
            <a:pPr fontAlgn="base"/>
            <a:r>
              <a:rPr lang="zh-CN" altLang="en-US" sz="1800" b="1" spc="0" dirty="0">
                <a:solidFill>
                  <a:srgbClr val="333333"/>
                </a:solidFill>
                <a:effectLst/>
                <a:latin typeface="TencentSans W3" panose="020C04030202040F0204" pitchFamily="34" charset="-122"/>
                <a:ea typeface="TencentSans W3" panose="020C04030202040F0204" pitchFamily="34" charset="-122"/>
              </a:rPr>
              <a:t>硬件设备</a:t>
            </a:r>
            <a:r>
              <a:rPr lang="en-US" altLang="zh-CN" sz="1800" spc="0" dirty="0">
                <a:solidFill>
                  <a:srgbClr val="333333"/>
                </a:solidFill>
                <a:effectLst/>
                <a:latin typeface="TencentSans W3" panose="020C04030202040F0204" pitchFamily="34" charset="-122"/>
                <a:ea typeface="TencentSans W3" panose="020C04030202040F0204" pitchFamily="34" charset="-122"/>
              </a:rPr>
              <a:t>	</a:t>
            </a:r>
            <a:r>
              <a:rPr lang="zh-CN" altLang="en-US" sz="1800" spc="0" dirty="0">
                <a:solidFill>
                  <a:srgbClr val="333333"/>
                </a:solidFill>
                <a:effectLst/>
                <a:latin typeface="TencentSans W3" panose="020C04030202040F0204" pitchFamily="34" charset="-122"/>
                <a:ea typeface="TencentSans W3" panose="020C04030202040F0204" pitchFamily="34" charset="-122"/>
              </a:rPr>
              <a:t>进站读取数据</a:t>
            </a:r>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a:p>
            <a:pPr fontAlgn="base"/>
            <a:r>
              <a:rPr lang="en-US" altLang="zh-CN" sz="1800" spc="0" dirty="0">
                <a:solidFill>
                  <a:srgbClr val="333333"/>
                </a:solidFill>
                <a:effectLst/>
                <a:latin typeface="TencentSans W3" panose="020C04030202040F0204" pitchFamily="34" charset="-122"/>
                <a:ea typeface="TencentSans W3" panose="020C04030202040F0204" pitchFamily="34" charset="-122"/>
              </a:rPr>
              <a:t>		</a:t>
            </a:r>
            <a:r>
              <a:rPr lang="zh-CN" altLang="en-US" sz="1800" spc="0" dirty="0">
                <a:solidFill>
                  <a:srgbClr val="333333"/>
                </a:solidFill>
                <a:effectLst/>
                <a:latin typeface="TencentSans W3" panose="020C04030202040F0204" pitchFamily="34" charset="-122"/>
                <a:ea typeface="TencentSans W3" panose="020C04030202040F0204" pitchFamily="34" charset="-122"/>
              </a:rPr>
              <a:t>出站读取数据</a:t>
            </a:r>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a:p>
            <a:pPr fontAlgn="base"/>
            <a:r>
              <a:rPr lang="en-US" altLang="zh-CN" sz="1800" spc="0" dirty="0">
                <a:solidFill>
                  <a:srgbClr val="333333"/>
                </a:solidFill>
                <a:effectLst/>
                <a:latin typeface="TencentSans W3" panose="020C04030202040F0204" pitchFamily="34" charset="-122"/>
                <a:ea typeface="TencentSans W3" panose="020C04030202040F0204" pitchFamily="34" charset="-122"/>
              </a:rPr>
              <a:t>	</a:t>
            </a:r>
          </a:p>
          <a:p>
            <a:pPr fontAlgn="base"/>
            <a:r>
              <a:rPr lang="zh-CN" altLang="en-US" b="1" dirty="0">
                <a:solidFill>
                  <a:srgbClr val="333333"/>
                </a:solidFill>
                <a:latin typeface="TencentSans W3" panose="020C04030202040F0204" pitchFamily="34" charset="-122"/>
                <a:ea typeface="TencentSans W3" panose="020C04030202040F0204" pitchFamily="34" charset="-122"/>
              </a:rPr>
              <a:t>微信支付接口</a:t>
            </a:r>
            <a:r>
              <a:rPr lang="en-US" altLang="zh-CN" dirty="0">
                <a:solidFill>
                  <a:srgbClr val="333333"/>
                </a:solidFill>
                <a:latin typeface="TencentSans W3" panose="020C04030202040F0204" pitchFamily="34" charset="-122"/>
                <a:ea typeface="TencentSans W3" panose="020C04030202040F0204" pitchFamily="34" charset="-122"/>
              </a:rPr>
              <a:t>	</a:t>
            </a:r>
            <a:r>
              <a:rPr lang="zh-CN" altLang="en-US" sz="1800" spc="0" dirty="0">
                <a:solidFill>
                  <a:srgbClr val="333333"/>
                </a:solidFill>
                <a:effectLst/>
                <a:latin typeface="TencentSans W3" panose="020C04030202040F0204" pitchFamily="34" charset="-122"/>
                <a:ea typeface="TencentSans W3" panose="020C04030202040F0204" pitchFamily="34" charset="-122"/>
              </a:rPr>
              <a:t>用户手动付费或自动扣费</a:t>
            </a:r>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p:txBody>
      </p:sp>
      <p:sp>
        <p:nvSpPr>
          <p:cNvPr id="16" name="文本框 15">
            <a:extLst>
              <a:ext uri="{FF2B5EF4-FFF2-40B4-BE49-F238E27FC236}">
                <a16:creationId xmlns:a16="http://schemas.microsoft.com/office/drawing/2014/main" id="{38807702-931E-85FB-FF24-F706A132FDE2}"/>
              </a:ext>
            </a:extLst>
          </p:cNvPr>
          <p:cNvSpPr txBox="1"/>
          <p:nvPr/>
        </p:nvSpPr>
        <p:spPr>
          <a:xfrm>
            <a:off x="3380549" y="1731102"/>
            <a:ext cx="2329786" cy="461665"/>
          </a:xfrm>
          <a:prstGeom prst="rect">
            <a:avLst/>
          </a:prstGeom>
          <a:noFill/>
        </p:spPr>
        <p:txBody>
          <a:bodyPr wrap="square">
            <a:spAutoFit/>
          </a:bodyPr>
          <a:lstStyle/>
          <a:p>
            <a:r>
              <a:rPr kumimoji="1" lang="zh-CN" altLang="en-US" sz="2400" b="1" dirty="0">
                <a:latin typeface="TencentSans W7" panose="020C04030202040F0204" pitchFamily="34" charset="-122"/>
                <a:ea typeface="TencentSans W7" panose="020C04030202040F0204" pitchFamily="34" charset="-122"/>
              </a:rPr>
              <a:t>地铁二维码</a:t>
            </a:r>
            <a:endParaRPr lang="zh-CN" altLang="en-US" sz="2400" dirty="0"/>
          </a:p>
        </p:txBody>
      </p:sp>
    </p:spTree>
    <p:extLst>
      <p:ext uri="{BB962C8B-B14F-4D97-AF65-F5344CB8AC3E}">
        <p14:creationId xmlns:p14="http://schemas.microsoft.com/office/powerpoint/2010/main" val="635925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18140451-9A88-93CB-5917-587BA2F355C6}"/>
              </a:ext>
            </a:extLst>
          </p:cNvPr>
          <p:cNvSpPr txBox="1"/>
          <p:nvPr/>
        </p:nvSpPr>
        <p:spPr>
          <a:xfrm>
            <a:off x="3951043" y="2973009"/>
            <a:ext cx="4289957" cy="911981"/>
          </a:xfrm>
          <a:prstGeom prst="rect">
            <a:avLst/>
          </a:prstGeom>
          <a:noFill/>
        </p:spPr>
        <p:txBody>
          <a:bodyPr wrap="none" rtlCol="0">
            <a:spAutoFit/>
          </a:bodyPr>
          <a:lstStyle/>
          <a:p>
            <a:pPr algn="ctr">
              <a:lnSpc>
                <a:spcPct val="150000"/>
              </a:lnSpc>
            </a:pPr>
            <a:r>
              <a:rPr kumimoji="1" lang="zh-CN" altLang="en-US" sz="4000" b="1" dirty="0">
                <a:solidFill>
                  <a:srgbClr val="1BB458"/>
                </a:solidFill>
                <a:latin typeface="TencentSans W7" panose="020C04030202040F0204" pitchFamily="34" charset="-122"/>
                <a:ea typeface="TencentSans W7" panose="020C04030202040F0204" pitchFamily="34" charset="-122"/>
              </a:rPr>
              <a:t>发现生活中的需求</a:t>
            </a:r>
          </a:p>
        </p:txBody>
      </p:sp>
    </p:spTree>
    <p:extLst>
      <p:ext uri="{BB962C8B-B14F-4D97-AF65-F5344CB8AC3E}">
        <p14:creationId xmlns:p14="http://schemas.microsoft.com/office/powerpoint/2010/main" val="169293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295465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生活中的需求</a:t>
            </a:r>
          </a:p>
        </p:txBody>
      </p:sp>
      <p:sp>
        <p:nvSpPr>
          <p:cNvPr id="4" name="文本框 3">
            <a:extLst>
              <a:ext uri="{FF2B5EF4-FFF2-40B4-BE49-F238E27FC236}">
                <a16:creationId xmlns:a16="http://schemas.microsoft.com/office/drawing/2014/main" id="{78BC6932-06FB-FFA6-C07C-F9E0B51BEFEB}"/>
              </a:ext>
            </a:extLst>
          </p:cNvPr>
          <p:cNvSpPr txBox="1"/>
          <p:nvPr/>
        </p:nvSpPr>
        <p:spPr>
          <a:xfrm>
            <a:off x="856083" y="1477349"/>
            <a:ext cx="10620569" cy="1077218"/>
          </a:xfrm>
          <a:prstGeom prst="rect">
            <a:avLst/>
          </a:prstGeom>
          <a:noFill/>
        </p:spPr>
        <p:txBody>
          <a:bodyPr wrap="square">
            <a:spAutoFit/>
          </a:bodyPr>
          <a:lstStyle/>
          <a:p>
            <a:pPr algn="l" fontAlgn="base"/>
            <a:r>
              <a:rPr lang="zh-CN" altLang="en-US" sz="3200" b="1" spc="0" dirty="0">
                <a:solidFill>
                  <a:srgbClr val="333333"/>
                </a:solidFill>
                <a:effectLst/>
                <a:latin typeface="TencentSans W3" panose="020C04030202040F0204" pitchFamily="34" charset="-122"/>
                <a:ea typeface="TencentSans W3" panose="020C04030202040F0204" pitchFamily="34" charset="-122"/>
              </a:rPr>
              <a:t>食堂排队：</a:t>
            </a:r>
            <a:r>
              <a:rPr lang="zh-CN" altLang="en-US" sz="3200" spc="0" dirty="0">
                <a:solidFill>
                  <a:srgbClr val="333333"/>
                </a:solidFill>
                <a:effectLst/>
                <a:latin typeface="TencentSans W3" panose="020C04030202040F0204" pitchFamily="34" charset="-122"/>
                <a:ea typeface="TencentSans W3" panose="020C04030202040F0204" pitchFamily="34" charset="-122"/>
              </a:rPr>
              <a:t>人很多，如何提高效率？</a:t>
            </a:r>
            <a:endParaRPr lang="en-US" altLang="zh-CN" sz="3200" spc="0" dirty="0">
              <a:solidFill>
                <a:srgbClr val="333333"/>
              </a:solidFill>
              <a:effectLst/>
              <a:latin typeface="TencentSans W3" panose="020C04030202040F0204" pitchFamily="34" charset="-122"/>
              <a:ea typeface="TencentSans W3" panose="020C04030202040F0204" pitchFamily="34" charset="-122"/>
            </a:endParaRPr>
          </a:p>
          <a:p>
            <a:pPr algn="l" fontAlgn="base"/>
            <a:endParaRPr lang="zh-CN" altLang="en-US" sz="3200" spc="0" dirty="0">
              <a:solidFill>
                <a:srgbClr val="333333"/>
              </a:solidFill>
              <a:effectLst/>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4231906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295465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生活中的需求</a:t>
            </a:r>
          </a:p>
        </p:txBody>
      </p:sp>
      <p:sp>
        <p:nvSpPr>
          <p:cNvPr id="4" name="文本框 3">
            <a:extLst>
              <a:ext uri="{FF2B5EF4-FFF2-40B4-BE49-F238E27FC236}">
                <a16:creationId xmlns:a16="http://schemas.microsoft.com/office/drawing/2014/main" id="{78BC6932-06FB-FFA6-C07C-F9E0B51BEFEB}"/>
              </a:ext>
            </a:extLst>
          </p:cNvPr>
          <p:cNvSpPr txBox="1"/>
          <p:nvPr/>
        </p:nvSpPr>
        <p:spPr>
          <a:xfrm>
            <a:off x="856083" y="1477349"/>
            <a:ext cx="10620569" cy="2554545"/>
          </a:xfrm>
          <a:prstGeom prst="rect">
            <a:avLst/>
          </a:prstGeom>
          <a:noFill/>
        </p:spPr>
        <p:txBody>
          <a:bodyPr wrap="square">
            <a:spAutoFit/>
          </a:bodyPr>
          <a:lstStyle/>
          <a:p>
            <a:pPr algn="l" fontAlgn="base"/>
            <a:r>
              <a:rPr lang="zh-CN" altLang="en-US" sz="3200" b="1" spc="0" dirty="0">
                <a:solidFill>
                  <a:srgbClr val="333333"/>
                </a:solidFill>
                <a:effectLst/>
                <a:latin typeface="TencentSans W3" panose="020C04030202040F0204" pitchFamily="34" charset="-122"/>
                <a:ea typeface="TencentSans W3" panose="020C04030202040F0204" pitchFamily="34" charset="-122"/>
              </a:rPr>
              <a:t>食堂排队：</a:t>
            </a:r>
            <a:r>
              <a:rPr lang="zh-CN" altLang="en-US" sz="3200" spc="0" dirty="0">
                <a:solidFill>
                  <a:srgbClr val="333333"/>
                </a:solidFill>
                <a:effectLst/>
                <a:latin typeface="TencentSans W3" panose="020C04030202040F0204" pitchFamily="34" charset="-122"/>
                <a:ea typeface="TencentSans W3" panose="020C04030202040F0204" pitchFamily="34" charset="-122"/>
              </a:rPr>
              <a:t>人很多，如何提高效率？</a:t>
            </a:r>
            <a:endParaRPr lang="en-US" altLang="zh-CN" sz="3200" spc="0" dirty="0">
              <a:solidFill>
                <a:srgbClr val="333333"/>
              </a:solidFill>
              <a:effectLst/>
              <a:latin typeface="TencentSans W3" panose="020C04030202040F0204" pitchFamily="34" charset="-122"/>
              <a:ea typeface="TencentSans W3" panose="020C04030202040F0204" pitchFamily="34" charset="-122"/>
            </a:endParaRPr>
          </a:p>
          <a:p>
            <a:pPr algn="l" fontAlgn="base"/>
            <a:endParaRPr lang="zh-CN" altLang="en-US" sz="3200" spc="0" dirty="0">
              <a:solidFill>
                <a:srgbClr val="333333"/>
              </a:solidFill>
              <a:effectLst/>
              <a:latin typeface="TencentSans W3" panose="020C04030202040F0204" pitchFamily="34" charset="-122"/>
              <a:ea typeface="TencentSans W3" panose="020C04030202040F0204" pitchFamily="34" charset="-122"/>
            </a:endParaRPr>
          </a:p>
          <a:p>
            <a:pPr algn="l" fontAlgn="base"/>
            <a:r>
              <a:rPr lang="zh-CN" altLang="en-US" sz="3200" b="1" spc="0" dirty="0">
                <a:solidFill>
                  <a:srgbClr val="333333"/>
                </a:solidFill>
                <a:effectLst/>
                <a:latin typeface="TencentSans W3" panose="020C04030202040F0204" pitchFamily="34" charset="-122"/>
                <a:ea typeface="TencentSans W3" panose="020C04030202040F0204" pitchFamily="34" charset="-122"/>
              </a:rPr>
              <a:t>作业布置</a:t>
            </a:r>
            <a:r>
              <a:rPr lang="zh-CN" altLang="en-US" sz="3200" spc="0" dirty="0">
                <a:solidFill>
                  <a:srgbClr val="333333"/>
                </a:solidFill>
                <a:effectLst/>
                <a:latin typeface="TencentSans W3" panose="020C04030202040F0204" pitchFamily="34" charset="-122"/>
                <a:ea typeface="TencentSans W3" panose="020C04030202040F0204" pitchFamily="34" charset="-122"/>
              </a:rPr>
              <a:t>：老师布置的背诵古诗作业，如何快速告知所有人，并通过小程序自动检查背诵情况？</a:t>
            </a:r>
            <a:endParaRPr lang="en-US" altLang="zh-CN" sz="3200" spc="0" dirty="0">
              <a:solidFill>
                <a:srgbClr val="333333"/>
              </a:solidFill>
              <a:effectLst/>
              <a:latin typeface="TencentSans W3" panose="020C04030202040F0204" pitchFamily="34" charset="-122"/>
              <a:ea typeface="TencentSans W3" panose="020C04030202040F0204" pitchFamily="34" charset="-122"/>
            </a:endParaRPr>
          </a:p>
          <a:p>
            <a:pPr algn="l" fontAlgn="base"/>
            <a:endParaRPr lang="en-US" altLang="zh-CN" sz="3200" spc="0" dirty="0">
              <a:solidFill>
                <a:srgbClr val="333333"/>
              </a:solidFill>
              <a:effectLst/>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2761048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295465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生活中的需求</a:t>
            </a:r>
          </a:p>
        </p:txBody>
      </p:sp>
      <p:sp>
        <p:nvSpPr>
          <p:cNvPr id="4" name="文本框 3">
            <a:extLst>
              <a:ext uri="{FF2B5EF4-FFF2-40B4-BE49-F238E27FC236}">
                <a16:creationId xmlns:a16="http://schemas.microsoft.com/office/drawing/2014/main" id="{78BC6932-06FB-FFA6-C07C-F9E0B51BEFEB}"/>
              </a:ext>
            </a:extLst>
          </p:cNvPr>
          <p:cNvSpPr txBox="1"/>
          <p:nvPr/>
        </p:nvSpPr>
        <p:spPr>
          <a:xfrm>
            <a:off x="856083" y="1477349"/>
            <a:ext cx="10620569" cy="5016758"/>
          </a:xfrm>
          <a:prstGeom prst="rect">
            <a:avLst/>
          </a:prstGeom>
          <a:noFill/>
        </p:spPr>
        <p:txBody>
          <a:bodyPr wrap="square">
            <a:spAutoFit/>
          </a:bodyPr>
          <a:lstStyle/>
          <a:p>
            <a:pPr algn="l" fontAlgn="base"/>
            <a:r>
              <a:rPr lang="zh-CN" altLang="en-US" sz="3200" b="1" spc="0" dirty="0">
                <a:solidFill>
                  <a:srgbClr val="333333"/>
                </a:solidFill>
                <a:effectLst/>
                <a:latin typeface="TencentSans W3" panose="020C04030202040F0204" pitchFamily="34" charset="-122"/>
                <a:ea typeface="TencentSans W3" panose="020C04030202040F0204" pitchFamily="34" charset="-122"/>
              </a:rPr>
              <a:t>食堂排队：</a:t>
            </a:r>
            <a:r>
              <a:rPr lang="zh-CN" altLang="en-US" sz="3200" spc="0" dirty="0">
                <a:solidFill>
                  <a:srgbClr val="333333"/>
                </a:solidFill>
                <a:effectLst/>
                <a:latin typeface="TencentSans W3" panose="020C04030202040F0204" pitchFamily="34" charset="-122"/>
                <a:ea typeface="TencentSans W3" panose="020C04030202040F0204" pitchFamily="34" charset="-122"/>
              </a:rPr>
              <a:t>人很多，如何提高效率？</a:t>
            </a:r>
            <a:endParaRPr lang="en-US" altLang="zh-CN" sz="3200" spc="0" dirty="0">
              <a:solidFill>
                <a:srgbClr val="333333"/>
              </a:solidFill>
              <a:effectLst/>
              <a:latin typeface="TencentSans W3" panose="020C04030202040F0204" pitchFamily="34" charset="-122"/>
              <a:ea typeface="TencentSans W3" panose="020C04030202040F0204" pitchFamily="34" charset="-122"/>
            </a:endParaRPr>
          </a:p>
          <a:p>
            <a:pPr algn="l" fontAlgn="base"/>
            <a:endParaRPr lang="zh-CN" altLang="en-US" sz="3200" spc="0" dirty="0">
              <a:solidFill>
                <a:srgbClr val="333333"/>
              </a:solidFill>
              <a:effectLst/>
              <a:latin typeface="TencentSans W3" panose="020C04030202040F0204" pitchFamily="34" charset="-122"/>
              <a:ea typeface="TencentSans W3" panose="020C04030202040F0204" pitchFamily="34" charset="-122"/>
            </a:endParaRPr>
          </a:p>
          <a:p>
            <a:pPr algn="l" fontAlgn="base"/>
            <a:r>
              <a:rPr lang="zh-CN" altLang="en-US" sz="3200" b="1" spc="0" dirty="0">
                <a:solidFill>
                  <a:srgbClr val="333333"/>
                </a:solidFill>
                <a:effectLst/>
                <a:latin typeface="TencentSans W3" panose="020C04030202040F0204" pitchFamily="34" charset="-122"/>
                <a:ea typeface="TencentSans W3" panose="020C04030202040F0204" pitchFamily="34" charset="-122"/>
              </a:rPr>
              <a:t>作业布置</a:t>
            </a:r>
            <a:r>
              <a:rPr lang="zh-CN" altLang="en-US" sz="3200" spc="0" dirty="0">
                <a:solidFill>
                  <a:srgbClr val="333333"/>
                </a:solidFill>
                <a:effectLst/>
                <a:latin typeface="TencentSans W3" panose="020C04030202040F0204" pitchFamily="34" charset="-122"/>
                <a:ea typeface="TencentSans W3" panose="020C04030202040F0204" pitchFamily="34" charset="-122"/>
              </a:rPr>
              <a:t>：老师布置的背诵古诗作业，如何快速告知所有人，并通过小程序自动检查背诵情况？</a:t>
            </a:r>
            <a:endParaRPr lang="en-US" altLang="zh-CN" sz="3200" spc="0" dirty="0">
              <a:solidFill>
                <a:srgbClr val="333333"/>
              </a:solidFill>
              <a:effectLst/>
              <a:latin typeface="TencentSans W3" panose="020C04030202040F0204" pitchFamily="34" charset="-122"/>
              <a:ea typeface="TencentSans W3" panose="020C04030202040F0204" pitchFamily="34" charset="-122"/>
            </a:endParaRPr>
          </a:p>
          <a:p>
            <a:pPr algn="l" fontAlgn="base"/>
            <a:endParaRPr lang="en-US" altLang="zh-CN" sz="3200" spc="0" dirty="0">
              <a:solidFill>
                <a:srgbClr val="333333"/>
              </a:solidFill>
              <a:effectLst/>
              <a:latin typeface="TencentSans W3" panose="020C04030202040F0204" pitchFamily="34" charset="-122"/>
              <a:ea typeface="TencentSans W3" panose="020C04030202040F0204" pitchFamily="34" charset="-122"/>
            </a:endParaRPr>
          </a:p>
          <a:p>
            <a:pPr algn="l" fontAlgn="base"/>
            <a:r>
              <a:rPr lang="zh-CN" altLang="en-US" sz="3200" b="1" dirty="0">
                <a:solidFill>
                  <a:srgbClr val="333333"/>
                </a:solidFill>
                <a:latin typeface="TencentSans W3" panose="020C04030202040F0204" pitchFamily="34" charset="-122"/>
                <a:ea typeface="TencentSans W3" panose="020C04030202040F0204" pitchFamily="34" charset="-122"/>
              </a:rPr>
              <a:t>篮球场组队</a:t>
            </a:r>
            <a:r>
              <a:rPr lang="zh-CN" altLang="en-US" sz="3200" dirty="0">
                <a:solidFill>
                  <a:srgbClr val="333333"/>
                </a:solidFill>
                <a:latin typeface="TencentSans W3" panose="020C04030202040F0204" pitchFamily="34" charset="-122"/>
                <a:ea typeface="TencentSans W3" panose="020C04030202040F0204" pitchFamily="34" charset="-122"/>
              </a:rPr>
              <a:t>：</a:t>
            </a:r>
            <a:r>
              <a:rPr lang="zh-CN" altLang="en-US" sz="3200" spc="0" dirty="0">
                <a:solidFill>
                  <a:srgbClr val="333333"/>
                </a:solidFill>
                <a:effectLst/>
                <a:latin typeface="TencentSans W3" panose="020C04030202040F0204" pitchFamily="34" charset="-122"/>
                <a:ea typeface="TencentSans W3" panose="020C04030202040F0204" pitchFamily="34" charset="-122"/>
              </a:rPr>
              <a:t>如何知道篮球场占用情况，如何约隔壁班的同学一起打篮球，快速组队</a:t>
            </a:r>
            <a:endParaRPr lang="en-US" altLang="zh-CN" sz="3200" spc="0" dirty="0">
              <a:solidFill>
                <a:srgbClr val="333333"/>
              </a:solidFill>
              <a:effectLst/>
              <a:latin typeface="TencentSans W3" panose="020C04030202040F0204" pitchFamily="34" charset="-122"/>
              <a:ea typeface="TencentSans W3" panose="020C04030202040F0204" pitchFamily="34" charset="-122"/>
            </a:endParaRPr>
          </a:p>
          <a:p>
            <a:pPr algn="l" fontAlgn="base"/>
            <a:endParaRPr lang="zh-CN" altLang="en-US" sz="3200" spc="0" dirty="0">
              <a:solidFill>
                <a:srgbClr val="333333"/>
              </a:solidFill>
              <a:effectLst/>
              <a:latin typeface="TencentSans W3" panose="020C04030202040F0204" pitchFamily="34" charset="-122"/>
              <a:ea typeface="TencentSans W3" panose="020C04030202040F0204" pitchFamily="34" charset="-122"/>
            </a:endParaRPr>
          </a:p>
          <a:p>
            <a:pPr algn="l" fontAlgn="base"/>
            <a:r>
              <a:rPr lang="zh-CN" altLang="en-US" sz="3200" spc="0" dirty="0">
                <a:solidFill>
                  <a:srgbClr val="333333"/>
                </a:solidFill>
                <a:effectLst/>
                <a:latin typeface="TencentSans W3" panose="020C04030202040F0204" pitchFamily="34" charset="-122"/>
                <a:ea typeface="TencentSans W3" panose="020C04030202040F0204" pitchFamily="34" charset="-122"/>
              </a:rPr>
              <a:t>校运会比赛：如何记录成绩，得分情况，立刻告知所有观众</a:t>
            </a:r>
          </a:p>
        </p:txBody>
      </p:sp>
    </p:spTree>
    <p:extLst>
      <p:ext uri="{BB962C8B-B14F-4D97-AF65-F5344CB8AC3E}">
        <p14:creationId xmlns:p14="http://schemas.microsoft.com/office/powerpoint/2010/main" val="2398707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295465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生活中的需求</a:t>
            </a:r>
          </a:p>
        </p:txBody>
      </p:sp>
      <p:sp>
        <p:nvSpPr>
          <p:cNvPr id="4" name="文本框 3">
            <a:extLst>
              <a:ext uri="{FF2B5EF4-FFF2-40B4-BE49-F238E27FC236}">
                <a16:creationId xmlns:a16="http://schemas.microsoft.com/office/drawing/2014/main" id="{78BC6932-06FB-FFA6-C07C-F9E0B51BEFEB}"/>
              </a:ext>
            </a:extLst>
          </p:cNvPr>
          <p:cNvSpPr txBox="1"/>
          <p:nvPr/>
        </p:nvSpPr>
        <p:spPr>
          <a:xfrm>
            <a:off x="856083" y="1477349"/>
            <a:ext cx="10620569" cy="5016758"/>
          </a:xfrm>
          <a:prstGeom prst="rect">
            <a:avLst/>
          </a:prstGeom>
          <a:noFill/>
        </p:spPr>
        <p:txBody>
          <a:bodyPr wrap="square">
            <a:spAutoFit/>
          </a:bodyPr>
          <a:lstStyle/>
          <a:p>
            <a:pPr algn="l" fontAlgn="base"/>
            <a:r>
              <a:rPr lang="zh-CN" altLang="en-US" sz="3200" b="1" spc="0" dirty="0">
                <a:solidFill>
                  <a:srgbClr val="333333"/>
                </a:solidFill>
                <a:effectLst/>
                <a:latin typeface="TencentSans W3" panose="020C04030202040F0204" pitchFamily="34" charset="-122"/>
                <a:ea typeface="TencentSans W3" panose="020C04030202040F0204" pitchFamily="34" charset="-122"/>
              </a:rPr>
              <a:t>食堂排队：</a:t>
            </a:r>
            <a:r>
              <a:rPr lang="zh-CN" altLang="en-US" sz="3200" spc="0" dirty="0">
                <a:solidFill>
                  <a:srgbClr val="333333"/>
                </a:solidFill>
                <a:effectLst/>
                <a:latin typeface="TencentSans W3" panose="020C04030202040F0204" pitchFamily="34" charset="-122"/>
                <a:ea typeface="TencentSans W3" panose="020C04030202040F0204" pitchFamily="34" charset="-122"/>
              </a:rPr>
              <a:t>人很多，如何提高效率？</a:t>
            </a:r>
            <a:endParaRPr lang="en-US" altLang="zh-CN" sz="3200" spc="0" dirty="0">
              <a:solidFill>
                <a:srgbClr val="333333"/>
              </a:solidFill>
              <a:effectLst/>
              <a:latin typeface="TencentSans W3" panose="020C04030202040F0204" pitchFamily="34" charset="-122"/>
              <a:ea typeface="TencentSans W3" panose="020C04030202040F0204" pitchFamily="34" charset="-122"/>
            </a:endParaRPr>
          </a:p>
          <a:p>
            <a:pPr algn="l" fontAlgn="base"/>
            <a:endParaRPr lang="zh-CN" altLang="en-US" sz="3200" spc="0" dirty="0">
              <a:solidFill>
                <a:srgbClr val="333333"/>
              </a:solidFill>
              <a:effectLst/>
              <a:latin typeface="TencentSans W3" panose="020C04030202040F0204" pitchFamily="34" charset="-122"/>
              <a:ea typeface="TencentSans W3" panose="020C04030202040F0204" pitchFamily="34" charset="-122"/>
            </a:endParaRPr>
          </a:p>
          <a:p>
            <a:pPr algn="l" fontAlgn="base"/>
            <a:r>
              <a:rPr lang="zh-CN" altLang="en-US" sz="3200" b="1" spc="0" dirty="0">
                <a:solidFill>
                  <a:srgbClr val="333333"/>
                </a:solidFill>
                <a:effectLst/>
                <a:latin typeface="TencentSans W3" panose="020C04030202040F0204" pitchFamily="34" charset="-122"/>
                <a:ea typeface="TencentSans W3" panose="020C04030202040F0204" pitchFamily="34" charset="-122"/>
              </a:rPr>
              <a:t>作业布置</a:t>
            </a:r>
            <a:r>
              <a:rPr lang="zh-CN" altLang="en-US" sz="3200" spc="0" dirty="0">
                <a:solidFill>
                  <a:srgbClr val="333333"/>
                </a:solidFill>
                <a:effectLst/>
                <a:latin typeface="TencentSans W3" panose="020C04030202040F0204" pitchFamily="34" charset="-122"/>
                <a:ea typeface="TencentSans W3" panose="020C04030202040F0204" pitchFamily="34" charset="-122"/>
              </a:rPr>
              <a:t>：老师布置的背诵古诗作业，如何快速告知所有人，并通过小程序自动检查背诵情况？</a:t>
            </a:r>
            <a:endParaRPr lang="en-US" altLang="zh-CN" sz="3200" spc="0" dirty="0">
              <a:solidFill>
                <a:srgbClr val="333333"/>
              </a:solidFill>
              <a:effectLst/>
              <a:latin typeface="TencentSans W3" panose="020C04030202040F0204" pitchFamily="34" charset="-122"/>
              <a:ea typeface="TencentSans W3" panose="020C04030202040F0204" pitchFamily="34" charset="-122"/>
            </a:endParaRPr>
          </a:p>
          <a:p>
            <a:pPr algn="l" fontAlgn="base"/>
            <a:endParaRPr lang="en-US" altLang="zh-CN" sz="3200" spc="0" dirty="0">
              <a:solidFill>
                <a:srgbClr val="333333"/>
              </a:solidFill>
              <a:effectLst/>
              <a:latin typeface="TencentSans W3" panose="020C04030202040F0204" pitchFamily="34" charset="-122"/>
              <a:ea typeface="TencentSans W3" panose="020C04030202040F0204" pitchFamily="34" charset="-122"/>
            </a:endParaRPr>
          </a:p>
          <a:p>
            <a:pPr algn="l" fontAlgn="base"/>
            <a:r>
              <a:rPr lang="zh-CN" altLang="en-US" sz="3200" b="1" dirty="0">
                <a:solidFill>
                  <a:srgbClr val="333333"/>
                </a:solidFill>
                <a:latin typeface="TencentSans W3" panose="020C04030202040F0204" pitchFamily="34" charset="-122"/>
                <a:ea typeface="TencentSans W3" panose="020C04030202040F0204" pitchFamily="34" charset="-122"/>
              </a:rPr>
              <a:t>篮球场组队</a:t>
            </a:r>
            <a:r>
              <a:rPr lang="zh-CN" altLang="en-US" sz="3200" dirty="0">
                <a:solidFill>
                  <a:srgbClr val="333333"/>
                </a:solidFill>
                <a:latin typeface="TencentSans W3" panose="020C04030202040F0204" pitchFamily="34" charset="-122"/>
                <a:ea typeface="TencentSans W3" panose="020C04030202040F0204" pitchFamily="34" charset="-122"/>
              </a:rPr>
              <a:t>：</a:t>
            </a:r>
            <a:r>
              <a:rPr lang="zh-CN" altLang="en-US" sz="3200" spc="0" dirty="0">
                <a:solidFill>
                  <a:srgbClr val="333333"/>
                </a:solidFill>
                <a:effectLst/>
                <a:latin typeface="TencentSans W3" panose="020C04030202040F0204" pitchFamily="34" charset="-122"/>
                <a:ea typeface="TencentSans W3" panose="020C04030202040F0204" pitchFamily="34" charset="-122"/>
              </a:rPr>
              <a:t>如何知道篮球场占用情况，如何约隔壁班的同学一起打篮球，快速组队</a:t>
            </a:r>
            <a:endParaRPr lang="en-US" altLang="zh-CN" sz="3200" spc="0" dirty="0">
              <a:solidFill>
                <a:srgbClr val="333333"/>
              </a:solidFill>
              <a:effectLst/>
              <a:latin typeface="TencentSans W3" panose="020C04030202040F0204" pitchFamily="34" charset="-122"/>
              <a:ea typeface="TencentSans W3" panose="020C04030202040F0204" pitchFamily="34" charset="-122"/>
            </a:endParaRPr>
          </a:p>
          <a:p>
            <a:pPr algn="l" fontAlgn="base"/>
            <a:endParaRPr lang="zh-CN" altLang="en-US" sz="3200" spc="0" dirty="0">
              <a:solidFill>
                <a:srgbClr val="333333"/>
              </a:solidFill>
              <a:effectLst/>
              <a:latin typeface="TencentSans W3" panose="020C04030202040F0204" pitchFamily="34" charset="-122"/>
              <a:ea typeface="TencentSans W3" panose="020C04030202040F0204" pitchFamily="34" charset="-122"/>
            </a:endParaRPr>
          </a:p>
          <a:p>
            <a:pPr algn="l" fontAlgn="base"/>
            <a:r>
              <a:rPr lang="zh-CN" altLang="en-US" sz="3200" b="1" spc="0" dirty="0">
                <a:solidFill>
                  <a:srgbClr val="333333"/>
                </a:solidFill>
                <a:effectLst/>
                <a:latin typeface="TencentSans W3" panose="020C04030202040F0204" pitchFamily="34" charset="-122"/>
                <a:ea typeface="TencentSans W3" panose="020C04030202040F0204" pitchFamily="34" charset="-122"/>
              </a:rPr>
              <a:t>校运会比赛</a:t>
            </a:r>
            <a:r>
              <a:rPr lang="zh-CN" altLang="en-US" sz="3200" spc="0" dirty="0">
                <a:solidFill>
                  <a:srgbClr val="333333"/>
                </a:solidFill>
                <a:effectLst/>
                <a:latin typeface="TencentSans W3" panose="020C04030202040F0204" pitchFamily="34" charset="-122"/>
                <a:ea typeface="TencentSans W3" panose="020C04030202040F0204" pitchFamily="34" charset="-122"/>
              </a:rPr>
              <a:t>：如何记录成绩，得分情况，立刻告知所有观众</a:t>
            </a:r>
          </a:p>
        </p:txBody>
      </p:sp>
    </p:spTree>
    <p:extLst>
      <p:ext uri="{BB962C8B-B14F-4D97-AF65-F5344CB8AC3E}">
        <p14:creationId xmlns:p14="http://schemas.microsoft.com/office/powerpoint/2010/main" val="33591979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6647974"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做一个篮球场预约、组队小程序</a:t>
            </a:r>
          </a:p>
        </p:txBody>
      </p:sp>
      <p:sp>
        <p:nvSpPr>
          <p:cNvPr id="4" name="文本框 3">
            <a:extLst>
              <a:ext uri="{FF2B5EF4-FFF2-40B4-BE49-F238E27FC236}">
                <a16:creationId xmlns:a16="http://schemas.microsoft.com/office/drawing/2014/main" id="{78BC6932-06FB-FFA6-C07C-F9E0B51BEFEB}"/>
              </a:ext>
            </a:extLst>
          </p:cNvPr>
          <p:cNvSpPr txBox="1"/>
          <p:nvPr/>
        </p:nvSpPr>
        <p:spPr>
          <a:xfrm>
            <a:off x="734518" y="1701284"/>
            <a:ext cx="10620569" cy="1815882"/>
          </a:xfrm>
          <a:prstGeom prst="rect">
            <a:avLst/>
          </a:prstGeom>
          <a:noFill/>
        </p:spPr>
        <p:txBody>
          <a:bodyPr wrap="square">
            <a:spAutoFit/>
          </a:bodyPr>
          <a:lstStyle/>
          <a:p>
            <a:r>
              <a:rPr lang="en-US" altLang="zh-CN" sz="2800" dirty="0">
                <a:latin typeface="TencentSans W3" panose="020C04030202040F0204" pitchFamily="34" charset="-122"/>
                <a:ea typeface="TencentSans W3" panose="020C04030202040F0204" pitchFamily="34" charset="-122"/>
              </a:rPr>
              <a:t>1</a:t>
            </a:r>
            <a:r>
              <a:rPr lang="zh-CN" altLang="en-US" sz="2800" dirty="0">
                <a:latin typeface="TencentSans W3" panose="020C04030202040F0204" pitchFamily="34" charset="-122"/>
                <a:ea typeface="TencentSans W3" panose="020C04030202040F0204" pitchFamily="34" charset="-122"/>
              </a:rPr>
              <a:t>）发布篮球组队信息</a:t>
            </a:r>
            <a:endParaRPr lang="en-US" altLang="zh-CN" sz="2800" dirty="0">
              <a:latin typeface="TencentSans W3" panose="020C04030202040F0204" pitchFamily="34" charset="-122"/>
              <a:ea typeface="TencentSans W3" panose="020C04030202040F0204" pitchFamily="34" charset="-122"/>
            </a:endParaRPr>
          </a:p>
          <a:p>
            <a:r>
              <a:rPr lang="en-US" altLang="zh-CN" sz="2800" dirty="0">
                <a:latin typeface="TencentSans W3" panose="020C04030202040F0204" pitchFamily="34" charset="-122"/>
                <a:ea typeface="TencentSans W3" panose="020C04030202040F0204" pitchFamily="34" charset="-122"/>
              </a:rPr>
              <a:t>2</a:t>
            </a:r>
            <a:r>
              <a:rPr lang="zh-CN" altLang="en-US" sz="2800" dirty="0">
                <a:latin typeface="TencentSans W3" panose="020C04030202040F0204" pitchFamily="34" charset="-122"/>
                <a:ea typeface="TencentSans W3" panose="020C04030202040F0204" pitchFamily="34" charset="-122"/>
              </a:rPr>
              <a:t>）预约篮球场</a:t>
            </a:r>
            <a:endParaRPr lang="en-US" altLang="zh-CN" sz="2800" dirty="0">
              <a:latin typeface="TencentSans W3" panose="020C04030202040F0204" pitchFamily="34" charset="-122"/>
              <a:ea typeface="TencentSans W3" panose="020C04030202040F0204" pitchFamily="34" charset="-122"/>
            </a:endParaRPr>
          </a:p>
          <a:p>
            <a:r>
              <a:rPr lang="en-US" altLang="zh-CN" sz="2800" dirty="0">
                <a:latin typeface="TencentSans W3" panose="020C04030202040F0204" pitchFamily="34" charset="-122"/>
                <a:ea typeface="TencentSans W3" panose="020C04030202040F0204" pitchFamily="34" charset="-122"/>
              </a:rPr>
              <a:t>3</a:t>
            </a:r>
            <a:r>
              <a:rPr lang="zh-CN" altLang="en-US" sz="2800" dirty="0">
                <a:latin typeface="TencentSans W3" panose="020C04030202040F0204" pitchFamily="34" charset="-122"/>
                <a:ea typeface="TencentSans W3" panose="020C04030202040F0204" pitchFamily="34" charset="-122"/>
              </a:rPr>
              <a:t>）其他同学可以加入队伍</a:t>
            </a:r>
            <a:endParaRPr lang="en-US" altLang="zh-CN" sz="2800" dirty="0">
              <a:latin typeface="TencentSans W3" panose="020C04030202040F0204" pitchFamily="34" charset="-122"/>
              <a:ea typeface="TencentSans W3" panose="020C04030202040F0204" pitchFamily="34" charset="-122"/>
            </a:endParaRPr>
          </a:p>
          <a:p>
            <a:r>
              <a:rPr lang="en-US" altLang="zh-CN" sz="2800" dirty="0">
                <a:latin typeface="TencentSans W3" panose="020C04030202040F0204" pitchFamily="34" charset="-122"/>
                <a:ea typeface="TencentSans W3" panose="020C04030202040F0204" pitchFamily="34" charset="-122"/>
              </a:rPr>
              <a:t>4</a:t>
            </a:r>
            <a:r>
              <a:rPr lang="zh-CN" altLang="en-US" sz="2800" dirty="0">
                <a:latin typeface="TencentSans W3" panose="020C04030202040F0204" pitchFamily="34" charset="-122"/>
                <a:ea typeface="TencentSans W3" panose="020C04030202040F0204" pitchFamily="34" charset="-122"/>
              </a:rPr>
              <a:t>）随时更新组队、球场占用情况</a:t>
            </a:r>
            <a:endParaRPr lang="zh-CN" altLang="en-US" sz="2800" dirty="0">
              <a:effectLst/>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1581517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5B86B956-ADAD-EC3F-69B2-DCCD0FA42490}"/>
              </a:ext>
            </a:extLst>
          </p:cNvPr>
          <p:cNvSpPr txBox="1"/>
          <p:nvPr/>
        </p:nvSpPr>
        <p:spPr>
          <a:xfrm>
            <a:off x="1983869" y="2371725"/>
            <a:ext cx="8613728" cy="2183868"/>
          </a:xfrm>
          <a:prstGeom prst="rect">
            <a:avLst/>
          </a:prstGeom>
          <a:noFill/>
        </p:spPr>
        <p:txBody>
          <a:bodyPr wrap="square" rtlCol="0">
            <a:spAutoFit/>
          </a:bodyPr>
          <a:lstStyle/>
          <a:p>
            <a:pPr algn="ctr">
              <a:lnSpc>
                <a:spcPct val="150000"/>
              </a:lnSpc>
            </a:pPr>
            <a:r>
              <a:rPr kumimoji="1" lang="zh-CN" altLang="en-US" sz="4800" b="1" dirty="0">
                <a:solidFill>
                  <a:srgbClr val="1BB458"/>
                </a:solidFill>
                <a:latin typeface="TencentSans W7" panose="020C04030202040F0204" pitchFamily="34" charset="-122"/>
                <a:ea typeface="TencentSans W7" panose="020C04030202040F0204" pitchFamily="34" charset="-122"/>
              </a:rPr>
              <a:t>问题：如果某个学生，一周</a:t>
            </a:r>
            <a:r>
              <a:rPr kumimoji="1" lang="en-US" altLang="zh-CN" sz="4800" b="1" dirty="0">
                <a:solidFill>
                  <a:srgbClr val="1BB458"/>
                </a:solidFill>
                <a:latin typeface="TencentSans W7" panose="020C04030202040F0204" pitchFamily="34" charset="-122"/>
                <a:ea typeface="TencentSans W7" panose="020C04030202040F0204" pitchFamily="34" charset="-122"/>
              </a:rPr>
              <a:t>5</a:t>
            </a:r>
            <a:r>
              <a:rPr kumimoji="1" lang="zh-CN" altLang="en-US" sz="4800" b="1" dirty="0">
                <a:solidFill>
                  <a:srgbClr val="1BB458"/>
                </a:solidFill>
                <a:latin typeface="TencentSans W7" panose="020C04030202040F0204" pitchFamily="34" charset="-122"/>
                <a:ea typeface="TencentSans W7" panose="020C04030202040F0204" pitchFamily="34" charset="-122"/>
              </a:rPr>
              <a:t>天都预约场地，怎么办？</a:t>
            </a:r>
          </a:p>
        </p:txBody>
      </p:sp>
    </p:spTree>
    <p:extLst>
      <p:ext uri="{BB962C8B-B14F-4D97-AF65-F5344CB8AC3E}">
        <p14:creationId xmlns:p14="http://schemas.microsoft.com/office/powerpoint/2010/main" val="12831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3486852"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解决发现的问题</a:t>
            </a:r>
          </a:p>
        </p:txBody>
      </p:sp>
      <p:sp>
        <p:nvSpPr>
          <p:cNvPr id="4" name="文本框 3">
            <a:extLst>
              <a:ext uri="{FF2B5EF4-FFF2-40B4-BE49-F238E27FC236}">
                <a16:creationId xmlns:a16="http://schemas.microsoft.com/office/drawing/2014/main" id="{78BC6932-06FB-FFA6-C07C-F9E0B51BEFEB}"/>
              </a:ext>
            </a:extLst>
          </p:cNvPr>
          <p:cNvSpPr txBox="1"/>
          <p:nvPr/>
        </p:nvSpPr>
        <p:spPr>
          <a:xfrm>
            <a:off x="734518" y="1701284"/>
            <a:ext cx="10620569" cy="1384995"/>
          </a:xfrm>
          <a:prstGeom prst="rect">
            <a:avLst/>
          </a:prstGeom>
          <a:noFill/>
        </p:spPr>
        <p:txBody>
          <a:bodyPr wrap="square">
            <a:spAutoFit/>
          </a:bodyPr>
          <a:lstStyle/>
          <a:p>
            <a:r>
              <a:rPr lang="zh-CN" altLang="en-US" sz="2800" dirty="0">
                <a:latin typeface="TencentSans W3" panose="020C04030202040F0204" pitchFamily="34" charset="-122"/>
                <a:ea typeface="TencentSans W3" panose="020C04030202040F0204" pitchFamily="34" charset="-122"/>
              </a:rPr>
              <a:t>解法 </a:t>
            </a:r>
            <a:r>
              <a:rPr lang="en-US" altLang="zh-CN" sz="2800" dirty="0">
                <a:latin typeface="TencentSans W3" panose="020C04030202040F0204" pitchFamily="34" charset="-122"/>
                <a:ea typeface="TencentSans W3" panose="020C04030202040F0204" pitchFamily="34" charset="-122"/>
              </a:rPr>
              <a:t>1 </a:t>
            </a:r>
            <a:r>
              <a:rPr lang="zh-CN" altLang="en-US" sz="2800" dirty="0">
                <a:latin typeface="TencentSans W3" panose="020C04030202040F0204" pitchFamily="34" charset="-122"/>
                <a:ea typeface="TencentSans W3" panose="020C04030202040F0204" pitchFamily="34" charset="-122"/>
              </a:rPr>
              <a:t>：每个学生最多同时最多允许占用 </a:t>
            </a:r>
            <a:r>
              <a:rPr lang="en-US" altLang="zh-CN" sz="2800" dirty="0">
                <a:latin typeface="TencentSans W3" panose="020C04030202040F0204" pitchFamily="34" charset="-122"/>
                <a:ea typeface="TencentSans W3" panose="020C04030202040F0204" pitchFamily="34" charset="-122"/>
              </a:rPr>
              <a:t>2 </a:t>
            </a:r>
            <a:r>
              <a:rPr lang="zh-CN" altLang="en-US" sz="2800" dirty="0">
                <a:latin typeface="TencentSans W3" panose="020C04030202040F0204" pitchFamily="34" charset="-122"/>
                <a:ea typeface="TencentSans W3" panose="020C04030202040F0204" pitchFamily="34" charset="-122"/>
              </a:rPr>
              <a:t>个场地</a:t>
            </a:r>
          </a:p>
          <a:p>
            <a:r>
              <a:rPr lang="zh-CN" altLang="en-US" sz="2800" dirty="0">
                <a:latin typeface="TencentSans W3" panose="020C04030202040F0204" pitchFamily="34" charset="-122"/>
                <a:ea typeface="TencentSans W3" panose="020C04030202040F0204" pitchFamily="34" charset="-122"/>
              </a:rPr>
              <a:t>解法 </a:t>
            </a:r>
            <a:r>
              <a:rPr lang="en-US" altLang="zh-CN" sz="2800" dirty="0">
                <a:latin typeface="TencentSans W3" panose="020C04030202040F0204" pitchFamily="34" charset="-122"/>
                <a:ea typeface="TencentSans W3" panose="020C04030202040F0204" pitchFamily="34" charset="-122"/>
              </a:rPr>
              <a:t>2 </a:t>
            </a:r>
            <a:r>
              <a:rPr lang="zh-CN" altLang="en-US" sz="2800" dirty="0">
                <a:latin typeface="TencentSans W3" panose="020C04030202040F0204" pitchFamily="34" charset="-122"/>
                <a:ea typeface="TencentSans W3" panose="020C04030202040F0204" pitchFamily="34" charset="-122"/>
              </a:rPr>
              <a:t>：每个学生每月最多占用 </a:t>
            </a:r>
            <a:r>
              <a:rPr lang="en-US" altLang="zh-CN" sz="2800" dirty="0">
                <a:latin typeface="TencentSans W3" panose="020C04030202040F0204" pitchFamily="34" charset="-122"/>
                <a:ea typeface="TencentSans W3" panose="020C04030202040F0204" pitchFamily="34" charset="-122"/>
              </a:rPr>
              <a:t>6 </a:t>
            </a:r>
            <a:r>
              <a:rPr lang="zh-CN" altLang="en-US" sz="2800" dirty="0">
                <a:latin typeface="TencentSans W3" panose="020C04030202040F0204" pitchFamily="34" charset="-122"/>
                <a:ea typeface="TencentSans W3" panose="020C04030202040F0204" pitchFamily="34" charset="-122"/>
              </a:rPr>
              <a:t>次场地，合理使用篮球场</a:t>
            </a:r>
          </a:p>
          <a:p>
            <a:r>
              <a:rPr lang="zh-CN" altLang="en-US" sz="2800" dirty="0">
                <a:latin typeface="TencentSans W3" panose="020C04030202040F0204" pitchFamily="34" charset="-122"/>
                <a:ea typeface="TencentSans W3" panose="020C04030202040F0204" pitchFamily="34" charset="-122"/>
              </a:rPr>
              <a:t>解法 </a:t>
            </a:r>
            <a:r>
              <a:rPr lang="en-US" altLang="zh-CN" sz="2800" dirty="0">
                <a:latin typeface="TencentSans W3" panose="020C04030202040F0204" pitchFamily="34" charset="-122"/>
                <a:ea typeface="TencentSans W3" panose="020C04030202040F0204" pitchFamily="34" charset="-122"/>
              </a:rPr>
              <a:t>3 </a:t>
            </a:r>
            <a:r>
              <a:rPr lang="zh-CN" altLang="en-US" sz="2800" dirty="0">
                <a:latin typeface="TencentSans W3" panose="020C04030202040F0204" pitchFamily="34" charset="-122"/>
                <a:ea typeface="TencentSans W3" panose="020C04030202040F0204" pitchFamily="34" charset="-122"/>
              </a:rPr>
              <a:t>：表现良好的班级和学生，可以获得更多使用场地的机会</a:t>
            </a:r>
            <a:endParaRPr lang="zh-CN" altLang="en-US" sz="2800" dirty="0">
              <a:effectLst/>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1739122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5724644"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如何开发一个互联网产品？</a:t>
            </a:r>
          </a:p>
        </p:txBody>
      </p:sp>
      <p:sp>
        <p:nvSpPr>
          <p:cNvPr id="15" name="文本框 14">
            <a:extLst>
              <a:ext uri="{FF2B5EF4-FFF2-40B4-BE49-F238E27FC236}">
                <a16:creationId xmlns:a16="http://schemas.microsoft.com/office/drawing/2014/main" id="{8B716E22-8A45-A9E4-865C-0F26BF3D2BF5}"/>
              </a:ext>
            </a:extLst>
          </p:cNvPr>
          <p:cNvSpPr txBox="1"/>
          <p:nvPr/>
        </p:nvSpPr>
        <p:spPr>
          <a:xfrm>
            <a:off x="306001" y="2592079"/>
            <a:ext cx="7373093" cy="2585323"/>
          </a:xfrm>
          <a:prstGeom prst="rect">
            <a:avLst/>
          </a:prstGeom>
          <a:noFill/>
        </p:spPr>
        <p:txBody>
          <a:bodyPr wrap="square">
            <a:spAutoFit/>
          </a:bodyPr>
          <a:lstStyle/>
          <a:p>
            <a:pPr fontAlgn="base"/>
            <a:r>
              <a:rPr lang="zh-CN" altLang="en-US" b="1" dirty="0">
                <a:solidFill>
                  <a:srgbClr val="333333"/>
                </a:solidFill>
                <a:latin typeface="TencentSans W3" panose="020C04030202040F0204" pitchFamily="34" charset="-122"/>
                <a:ea typeface="TencentSans W3" panose="020C04030202040F0204" pitchFamily="34" charset="-122"/>
              </a:rPr>
              <a:t>前端页面设计</a:t>
            </a:r>
            <a:r>
              <a:rPr lang="en-US" altLang="zh-CN" dirty="0">
                <a:solidFill>
                  <a:srgbClr val="333333"/>
                </a:solidFill>
                <a:latin typeface="TencentSans W3" panose="020C04030202040F0204" pitchFamily="34" charset="-122"/>
                <a:ea typeface="TencentSans W3" panose="020C04030202040F0204" pitchFamily="34" charset="-122"/>
              </a:rPr>
              <a:t>	</a:t>
            </a:r>
            <a:r>
              <a:rPr lang="zh-CN" altLang="en-US" dirty="0">
                <a:solidFill>
                  <a:srgbClr val="333333"/>
                </a:solidFill>
                <a:latin typeface="TencentSans W3" panose="020C04030202040F0204" pitchFamily="34" charset="-122"/>
                <a:ea typeface="TencentSans W3" panose="020C04030202040F0204" pitchFamily="34" charset="-122"/>
              </a:rPr>
              <a:t>每个</a:t>
            </a:r>
            <a:r>
              <a:rPr lang="zh-CN" altLang="en-US" sz="1800" spc="0" dirty="0">
                <a:solidFill>
                  <a:srgbClr val="333333"/>
                </a:solidFill>
                <a:effectLst/>
                <a:latin typeface="TencentSans W3" panose="020C04030202040F0204" pitchFamily="34" charset="-122"/>
                <a:ea typeface="TencentSans W3" panose="020C04030202040F0204" pitchFamily="34" charset="-122"/>
              </a:rPr>
              <a:t>人动态生成二维码，并展示在小程序上 </a:t>
            </a:r>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a:p>
            <a:pPr fontAlgn="base"/>
            <a:endParaRPr lang="en-US" altLang="zh-CN" sz="1800" b="1" spc="0" dirty="0">
              <a:solidFill>
                <a:srgbClr val="333333"/>
              </a:solidFill>
              <a:effectLst/>
              <a:latin typeface="TencentSans W3" panose="020C04030202040F0204" pitchFamily="34" charset="-122"/>
              <a:ea typeface="TencentSans W3" panose="020C04030202040F0204" pitchFamily="34" charset="-122"/>
            </a:endParaRPr>
          </a:p>
          <a:p>
            <a:pPr fontAlgn="base"/>
            <a:r>
              <a:rPr lang="zh-CN" altLang="en-US" sz="1800" b="1" spc="0" dirty="0">
                <a:solidFill>
                  <a:srgbClr val="333333"/>
                </a:solidFill>
                <a:effectLst/>
                <a:latin typeface="TencentSans W3" panose="020C04030202040F0204" pitchFamily="34" charset="-122"/>
                <a:ea typeface="TencentSans W3" panose="020C04030202040F0204" pitchFamily="34" charset="-122"/>
              </a:rPr>
              <a:t>后台设计</a:t>
            </a:r>
            <a:r>
              <a:rPr lang="en-US" altLang="zh-CN" sz="1800" spc="0" dirty="0">
                <a:solidFill>
                  <a:srgbClr val="333333"/>
                </a:solidFill>
                <a:effectLst/>
                <a:latin typeface="TencentSans W3" panose="020C04030202040F0204" pitchFamily="34" charset="-122"/>
                <a:ea typeface="TencentSans W3" panose="020C04030202040F0204" pitchFamily="34" charset="-122"/>
              </a:rPr>
              <a:t>	</a:t>
            </a:r>
            <a:r>
              <a:rPr lang="zh-CN" altLang="en-US" sz="1800" spc="0" dirty="0">
                <a:solidFill>
                  <a:srgbClr val="333333"/>
                </a:solidFill>
                <a:effectLst/>
                <a:latin typeface="TencentSans W3" panose="020C04030202040F0204" pitchFamily="34" charset="-122"/>
                <a:ea typeface="TencentSans W3" panose="020C04030202040F0204" pitchFamily="34" charset="-122"/>
              </a:rPr>
              <a:t>闸机读取二维码，传输到数据库，校验数据真实性</a:t>
            </a:r>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a:p>
            <a:pPr fontAlgn="base"/>
            <a:r>
              <a:rPr lang="en-US" altLang="zh-CN" sz="1800" spc="0" dirty="0">
                <a:solidFill>
                  <a:srgbClr val="333333"/>
                </a:solidFill>
                <a:effectLst/>
                <a:latin typeface="TencentSans W3" panose="020C04030202040F0204" pitchFamily="34" charset="-122"/>
                <a:ea typeface="TencentSans W3" panose="020C04030202040F0204" pitchFamily="34" charset="-122"/>
              </a:rPr>
              <a:t>		</a:t>
            </a:r>
            <a:r>
              <a:rPr lang="zh-CN" altLang="en-US" sz="1800" spc="0" dirty="0">
                <a:solidFill>
                  <a:srgbClr val="333333"/>
                </a:solidFill>
                <a:effectLst/>
                <a:latin typeface="TencentSans W3" panose="020C04030202040F0204" pitchFamily="34" charset="-122"/>
                <a:ea typeface="TencentSans W3" panose="020C04030202040F0204" pitchFamily="34" charset="-122"/>
              </a:rPr>
              <a:t>自动计算价格</a:t>
            </a:r>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a:p>
            <a:pPr fontAlgn="base"/>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a:p>
            <a:pPr fontAlgn="base"/>
            <a:r>
              <a:rPr lang="zh-CN" altLang="en-US" sz="1800" b="1" spc="0" dirty="0">
                <a:solidFill>
                  <a:srgbClr val="333333"/>
                </a:solidFill>
                <a:effectLst/>
                <a:latin typeface="TencentSans W3" panose="020C04030202040F0204" pitchFamily="34" charset="-122"/>
                <a:ea typeface="TencentSans W3" panose="020C04030202040F0204" pitchFamily="34" charset="-122"/>
              </a:rPr>
              <a:t>硬件设备</a:t>
            </a:r>
            <a:r>
              <a:rPr lang="en-US" altLang="zh-CN" sz="1800" spc="0" dirty="0">
                <a:solidFill>
                  <a:srgbClr val="333333"/>
                </a:solidFill>
                <a:effectLst/>
                <a:latin typeface="TencentSans W3" panose="020C04030202040F0204" pitchFamily="34" charset="-122"/>
                <a:ea typeface="TencentSans W3" panose="020C04030202040F0204" pitchFamily="34" charset="-122"/>
              </a:rPr>
              <a:t>	</a:t>
            </a:r>
            <a:r>
              <a:rPr lang="zh-CN" altLang="en-US" sz="1800" spc="0" dirty="0">
                <a:solidFill>
                  <a:srgbClr val="333333"/>
                </a:solidFill>
                <a:effectLst/>
                <a:latin typeface="TencentSans W3" panose="020C04030202040F0204" pitchFamily="34" charset="-122"/>
                <a:ea typeface="TencentSans W3" panose="020C04030202040F0204" pitchFamily="34" charset="-122"/>
              </a:rPr>
              <a:t>进站读取数据</a:t>
            </a:r>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a:p>
            <a:pPr fontAlgn="base"/>
            <a:r>
              <a:rPr lang="en-US" altLang="zh-CN" sz="1800" spc="0" dirty="0">
                <a:solidFill>
                  <a:srgbClr val="333333"/>
                </a:solidFill>
                <a:effectLst/>
                <a:latin typeface="TencentSans W3" panose="020C04030202040F0204" pitchFamily="34" charset="-122"/>
                <a:ea typeface="TencentSans W3" panose="020C04030202040F0204" pitchFamily="34" charset="-122"/>
              </a:rPr>
              <a:t>		</a:t>
            </a:r>
            <a:r>
              <a:rPr lang="zh-CN" altLang="en-US" sz="1800" spc="0" dirty="0">
                <a:solidFill>
                  <a:srgbClr val="333333"/>
                </a:solidFill>
                <a:effectLst/>
                <a:latin typeface="TencentSans W3" panose="020C04030202040F0204" pitchFamily="34" charset="-122"/>
                <a:ea typeface="TencentSans W3" panose="020C04030202040F0204" pitchFamily="34" charset="-122"/>
              </a:rPr>
              <a:t>出站读取数据</a:t>
            </a:r>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a:p>
            <a:pPr fontAlgn="base"/>
            <a:r>
              <a:rPr lang="en-US" altLang="zh-CN" sz="1800" spc="0" dirty="0">
                <a:solidFill>
                  <a:srgbClr val="333333"/>
                </a:solidFill>
                <a:effectLst/>
                <a:latin typeface="TencentSans W3" panose="020C04030202040F0204" pitchFamily="34" charset="-122"/>
                <a:ea typeface="TencentSans W3" panose="020C04030202040F0204" pitchFamily="34" charset="-122"/>
              </a:rPr>
              <a:t>	</a:t>
            </a:r>
          </a:p>
          <a:p>
            <a:pPr fontAlgn="base"/>
            <a:r>
              <a:rPr lang="zh-CN" altLang="en-US" b="1" dirty="0">
                <a:solidFill>
                  <a:srgbClr val="333333"/>
                </a:solidFill>
                <a:latin typeface="TencentSans W3" panose="020C04030202040F0204" pitchFamily="34" charset="-122"/>
                <a:ea typeface="TencentSans W3" panose="020C04030202040F0204" pitchFamily="34" charset="-122"/>
              </a:rPr>
              <a:t>微信支付接口</a:t>
            </a:r>
            <a:r>
              <a:rPr lang="en-US" altLang="zh-CN" dirty="0">
                <a:solidFill>
                  <a:srgbClr val="333333"/>
                </a:solidFill>
                <a:latin typeface="TencentSans W3" panose="020C04030202040F0204" pitchFamily="34" charset="-122"/>
                <a:ea typeface="TencentSans W3" panose="020C04030202040F0204" pitchFamily="34" charset="-122"/>
              </a:rPr>
              <a:t>	</a:t>
            </a:r>
            <a:r>
              <a:rPr lang="zh-CN" altLang="en-US" sz="1800" spc="0" dirty="0">
                <a:solidFill>
                  <a:srgbClr val="333333"/>
                </a:solidFill>
                <a:effectLst/>
                <a:latin typeface="TencentSans W3" panose="020C04030202040F0204" pitchFamily="34" charset="-122"/>
                <a:ea typeface="TencentSans W3" panose="020C04030202040F0204" pitchFamily="34" charset="-122"/>
              </a:rPr>
              <a:t>用户手动付费或自动扣费</a:t>
            </a:r>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p:txBody>
      </p:sp>
      <p:sp>
        <p:nvSpPr>
          <p:cNvPr id="16" name="文本框 15">
            <a:extLst>
              <a:ext uri="{FF2B5EF4-FFF2-40B4-BE49-F238E27FC236}">
                <a16:creationId xmlns:a16="http://schemas.microsoft.com/office/drawing/2014/main" id="{38807702-931E-85FB-FF24-F706A132FDE2}"/>
              </a:ext>
            </a:extLst>
          </p:cNvPr>
          <p:cNvSpPr txBox="1"/>
          <p:nvPr/>
        </p:nvSpPr>
        <p:spPr>
          <a:xfrm>
            <a:off x="3380549" y="1731102"/>
            <a:ext cx="2329786" cy="461665"/>
          </a:xfrm>
          <a:prstGeom prst="rect">
            <a:avLst/>
          </a:prstGeom>
          <a:noFill/>
        </p:spPr>
        <p:txBody>
          <a:bodyPr wrap="square">
            <a:spAutoFit/>
          </a:bodyPr>
          <a:lstStyle/>
          <a:p>
            <a:r>
              <a:rPr kumimoji="1" lang="zh-CN" altLang="en-US" sz="2400" b="1" dirty="0">
                <a:latin typeface="TencentSans W7" panose="020C04030202040F0204" pitchFamily="34" charset="-122"/>
                <a:ea typeface="TencentSans W7" panose="020C04030202040F0204" pitchFamily="34" charset="-122"/>
              </a:rPr>
              <a:t>地铁二维码</a:t>
            </a:r>
            <a:endParaRPr lang="zh-CN" altLang="en-US" sz="2400" dirty="0"/>
          </a:p>
        </p:txBody>
      </p:sp>
      <p:sp>
        <p:nvSpPr>
          <p:cNvPr id="3" name="文本框 2">
            <a:extLst>
              <a:ext uri="{FF2B5EF4-FFF2-40B4-BE49-F238E27FC236}">
                <a16:creationId xmlns:a16="http://schemas.microsoft.com/office/drawing/2014/main" id="{00110F56-B6C6-F252-643B-9F8439DC7D47}"/>
              </a:ext>
            </a:extLst>
          </p:cNvPr>
          <p:cNvSpPr txBox="1"/>
          <p:nvPr/>
        </p:nvSpPr>
        <p:spPr>
          <a:xfrm>
            <a:off x="8814075" y="1731101"/>
            <a:ext cx="2329786" cy="461665"/>
          </a:xfrm>
          <a:prstGeom prst="rect">
            <a:avLst/>
          </a:prstGeom>
          <a:noFill/>
        </p:spPr>
        <p:txBody>
          <a:bodyPr wrap="square">
            <a:spAutoFit/>
          </a:bodyPr>
          <a:lstStyle/>
          <a:p>
            <a:r>
              <a:rPr kumimoji="1" lang="zh-CN" altLang="en-US" sz="2400" b="1" dirty="0">
                <a:latin typeface="TencentSans W7" panose="020C04030202040F0204" pitchFamily="34" charset="-122"/>
                <a:ea typeface="TencentSans W7" panose="020C04030202040F0204" pitchFamily="34" charset="-122"/>
              </a:rPr>
              <a:t>篮球组队小程序</a:t>
            </a:r>
            <a:endParaRPr lang="zh-CN" altLang="en-US" sz="2400" dirty="0"/>
          </a:p>
        </p:txBody>
      </p:sp>
      <p:sp>
        <p:nvSpPr>
          <p:cNvPr id="4" name="文本框 3">
            <a:extLst>
              <a:ext uri="{FF2B5EF4-FFF2-40B4-BE49-F238E27FC236}">
                <a16:creationId xmlns:a16="http://schemas.microsoft.com/office/drawing/2014/main" id="{EC16D2F9-6B3B-5603-014C-78C3CFC78EAE}"/>
              </a:ext>
            </a:extLst>
          </p:cNvPr>
          <p:cNvSpPr txBox="1"/>
          <p:nvPr/>
        </p:nvSpPr>
        <p:spPr>
          <a:xfrm>
            <a:off x="8059740" y="2592079"/>
            <a:ext cx="4132260" cy="1200329"/>
          </a:xfrm>
          <a:prstGeom prst="rect">
            <a:avLst/>
          </a:prstGeom>
          <a:noFill/>
        </p:spPr>
        <p:txBody>
          <a:bodyPr wrap="square">
            <a:spAutoFit/>
          </a:bodyPr>
          <a:lstStyle/>
          <a:p>
            <a:pPr fontAlgn="base"/>
            <a:r>
              <a:rPr lang="zh-CN" altLang="en-US" dirty="0">
                <a:solidFill>
                  <a:srgbClr val="333333"/>
                </a:solidFill>
                <a:latin typeface="TencentSans W3" panose="020C04030202040F0204" pitchFamily="34" charset="-122"/>
                <a:ea typeface="TencentSans W3" panose="020C04030202040F0204" pitchFamily="34" charset="-122"/>
              </a:rPr>
              <a:t>小程序端展示场地占用、组队情况</a:t>
            </a:r>
            <a:endParaRPr lang="en-US" altLang="zh-CN" dirty="0">
              <a:solidFill>
                <a:srgbClr val="333333"/>
              </a:solidFill>
              <a:latin typeface="TencentSans W3" panose="020C04030202040F0204" pitchFamily="34" charset="-122"/>
              <a:ea typeface="TencentSans W3" panose="020C04030202040F0204" pitchFamily="34" charset="-122"/>
            </a:endParaRPr>
          </a:p>
          <a:p>
            <a:pPr fontAlgn="base"/>
            <a:endParaRPr lang="en-US" altLang="zh-CN" sz="1800" b="1" spc="0" dirty="0">
              <a:solidFill>
                <a:srgbClr val="333333"/>
              </a:solidFill>
              <a:effectLst/>
              <a:latin typeface="TencentSans W3" panose="020C04030202040F0204" pitchFamily="34" charset="-122"/>
              <a:ea typeface="TencentSans W3" panose="020C04030202040F0204" pitchFamily="34" charset="-122"/>
            </a:endParaRPr>
          </a:p>
          <a:p>
            <a:pPr fontAlgn="base"/>
            <a:r>
              <a:rPr lang="zh-CN" altLang="en-US" sz="1800" spc="0" dirty="0">
                <a:solidFill>
                  <a:srgbClr val="333333"/>
                </a:solidFill>
                <a:effectLst/>
                <a:latin typeface="TencentSans W3" panose="020C04030202040F0204" pitchFamily="34" charset="-122"/>
                <a:ea typeface="TencentSans W3" panose="020C04030202040F0204" pitchFamily="34" charset="-122"/>
              </a:rPr>
              <a:t>计算场地占用情况，返回结果</a:t>
            </a:r>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a:p>
            <a:pPr fontAlgn="base"/>
            <a:r>
              <a:rPr lang="zh-CN" altLang="en-US" dirty="0">
                <a:solidFill>
                  <a:srgbClr val="333333"/>
                </a:solidFill>
                <a:latin typeface="TencentSans W3" panose="020C04030202040F0204" pitchFamily="34" charset="-122"/>
                <a:ea typeface="TencentSans W3" panose="020C04030202040F0204" pitchFamily="34" charset="-122"/>
              </a:rPr>
              <a:t>计算学生组队情况、占用次数</a:t>
            </a:r>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3930852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7426C351-2472-E103-4358-16113A60EAA2}"/>
              </a:ext>
            </a:extLst>
          </p:cNvPr>
          <p:cNvSpPr>
            <a:spLocks noGrp="1"/>
          </p:cNvSpPr>
          <p:nvPr>
            <p:ph type="ctrTitle"/>
          </p:nvPr>
        </p:nvSpPr>
        <p:spPr>
          <a:xfrm>
            <a:off x="1115878" y="1107853"/>
            <a:ext cx="9960244" cy="3619406"/>
          </a:xfrm>
        </p:spPr>
        <p:txBody>
          <a:bodyPr>
            <a:noAutofit/>
          </a:bodyPr>
          <a:lstStyle/>
          <a:p>
            <a:pPr>
              <a:lnSpc>
                <a:spcPct val="150000"/>
              </a:lnSpc>
            </a:pPr>
            <a:r>
              <a:rPr kumimoji="1" lang="zh-CN" altLang="en-US" sz="7200" b="1" dirty="0">
                <a:solidFill>
                  <a:srgbClr val="1BB458"/>
                </a:solidFill>
                <a:latin typeface="TencentSans W7" panose="020C04030202040F0204" pitchFamily="34" charset="-122"/>
                <a:ea typeface="TencentSans W7" panose="020C04030202040F0204" pitchFamily="34" charset="-122"/>
              </a:rPr>
              <a:t>你还记得自己使用的</a:t>
            </a:r>
            <a:br>
              <a:rPr kumimoji="1" lang="en-US" altLang="zh-CN" sz="7200" b="1" dirty="0">
                <a:solidFill>
                  <a:srgbClr val="1BB458"/>
                </a:solidFill>
                <a:latin typeface="TencentSans W7" panose="020C04030202040F0204" pitchFamily="34" charset="-122"/>
                <a:ea typeface="TencentSans W7" panose="020C04030202040F0204" pitchFamily="34" charset="-122"/>
              </a:rPr>
            </a:br>
            <a:r>
              <a:rPr kumimoji="1" lang="zh-CN" altLang="en-US" sz="7200" b="1" dirty="0">
                <a:solidFill>
                  <a:srgbClr val="1BB458"/>
                </a:solidFill>
                <a:latin typeface="TencentSans W7" panose="020C04030202040F0204" pitchFamily="34" charset="-122"/>
                <a:ea typeface="TencentSans W7" panose="020C04030202040F0204" pitchFamily="34" charset="-122"/>
              </a:rPr>
              <a:t>第一款小程序吗？</a:t>
            </a:r>
          </a:p>
        </p:txBody>
      </p:sp>
    </p:spTree>
    <p:extLst>
      <p:ext uri="{BB962C8B-B14F-4D97-AF65-F5344CB8AC3E}">
        <p14:creationId xmlns:p14="http://schemas.microsoft.com/office/powerpoint/2010/main" val="1942898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387798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如何做一个小游戏</a:t>
            </a:r>
          </a:p>
        </p:txBody>
      </p:sp>
      <p:sp>
        <p:nvSpPr>
          <p:cNvPr id="27" name="文本框 26">
            <a:extLst>
              <a:ext uri="{FF2B5EF4-FFF2-40B4-BE49-F238E27FC236}">
                <a16:creationId xmlns:a16="http://schemas.microsoft.com/office/drawing/2014/main" id="{9AE62A48-8E5F-6A99-3B19-2D447474FC5E}"/>
              </a:ext>
            </a:extLst>
          </p:cNvPr>
          <p:cNvSpPr txBox="1"/>
          <p:nvPr/>
        </p:nvSpPr>
        <p:spPr>
          <a:xfrm>
            <a:off x="-1503320" y="1904823"/>
            <a:ext cx="6428198" cy="4462119"/>
          </a:xfrm>
          <a:prstGeom prst="rect">
            <a:avLst/>
          </a:prstGeom>
          <a:noFill/>
        </p:spPr>
        <p:txBody>
          <a:bodyPr wrap="square" rtlCol="0">
            <a:spAutoFit/>
          </a:bodyPr>
          <a:lstStyle/>
          <a:p>
            <a:pPr algn="ctr">
              <a:lnSpc>
                <a:spcPct val="150000"/>
              </a:lnSpc>
            </a:pPr>
            <a:r>
              <a:rPr kumimoji="1" lang="en-US" altLang="zh-CN" sz="2400" b="1" dirty="0">
                <a:latin typeface="TencentSans W7" panose="020C04030202040F0204" pitchFamily="34" charset="-122"/>
                <a:ea typeface="TencentSans W7" panose="020C04030202040F0204" pitchFamily="34" charset="-122"/>
              </a:rPr>
              <a:t>1</a:t>
            </a:r>
            <a:r>
              <a:rPr kumimoji="1" lang="zh-CN" altLang="en-US" sz="2400" b="1" dirty="0">
                <a:latin typeface="TencentSans W7" panose="020C04030202040F0204" pitchFamily="34" charset="-122"/>
                <a:ea typeface="TencentSans W7" panose="020C04030202040F0204" pitchFamily="34" charset="-122"/>
              </a:rPr>
              <a:t>）发现需求</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2</a:t>
            </a:r>
            <a:r>
              <a:rPr kumimoji="1" lang="zh-CN" altLang="en-US" sz="2400" b="1" dirty="0">
                <a:latin typeface="TencentSans W7" panose="020C04030202040F0204" pitchFamily="34" charset="-122"/>
                <a:ea typeface="TencentSans W7" panose="020C04030202040F0204" pitchFamily="34" charset="-122"/>
              </a:rPr>
              <a:t>）设计方案</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en-US" altLang="zh-CN" sz="2400" b="1" dirty="0">
                <a:latin typeface="TencentSans W7" panose="020C04030202040F0204" pitchFamily="34" charset="-122"/>
                <a:ea typeface="TencentSans W7" panose="020C04030202040F0204" pitchFamily="34" charset="-122"/>
              </a:rPr>
              <a:t>3</a:t>
            </a:r>
            <a:r>
              <a:rPr kumimoji="1" lang="zh-CN" altLang="en-US" sz="2400" b="1" dirty="0">
                <a:latin typeface="TencentSans W7" panose="020C04030202040F0204" pitchFamily="34" charset="-122"/>
                <a:ea typeface="TencentSans W7" panose="020C04030202040F0204" pitchFamily="34" charset="-122"/>
              </a:rPr>
              <a:t>）开发实现</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endParaRPr kumimoji="1" lang="en-US" altLang="zh-CN" sz="2400" b="1" dirty="0">
              <a:latin typeface="TencentSans W7" panose="020C04030202040F0204" pitchFamily="34" charset="-122"/>
              <a:ea typeface="TencentSans W7" panose="020C04030202040F0204" pitchFamily="34" charset="-122"/>
            </a:endParaRPr>
          </a:p>
        </p:txBody>
      </p:sp>
      <p:sp>
        <p:nvSpPr>
          <p:cNvPr id="4" name="文本框 3">
            <a:extLst>
              <a:ext uri="{FF2B5EF4-FFF2-40B4-BE49-F238E27FC236}">
                <a16:creationId xmlns:a16="http://schemas.microsoft.com/office/drawing/2014/main" id="{D354883D-5DC5-9301-9D26-0C7F4E45A755}"/>
              </a:ext>
            </a:extLst>
          </p:cNvPr>
          <p:cNvSpPr txBox="1"/>
          <p:nvPr/>
        </p:nvSpPr>
        <p:spPr>
          <a:xfrm>
            <a:off x="5755303" y="1449402"/>
            <a:ext cx="2502288" cy="461665"/>
          </a:xfrm>
          <a:prstGeom prst="rect">
            <a:avLst/>
          </a:prstGeom>
          <a:noFill/>
        </p:spPr>
        <p:txBody>
          <a:bodyPr wrap="square">
            <a:spAutoFit/>
          </a:bodyPr>
          <a:lstStyle/>
          <a:p>
            <a:r>
              <a:rPr kumimoji="1" lang="zh-CN" altLang="en-US" sz="2400" b="1" dirty="0">
                <a:latin typeface="TencentSans W7" panose="020C04030202040F0204" pitchFamily="34" charset="-122"/>
                <a:ea typeface="TencentSans W7" panose="020C04030202040F0204" pitchFamily="34" charset="-122"/>
              </a:rPr>
              <a:t>小游戏</a:t>
            </a:r>
            <a:endParaRPr lang="zh-CN" altLang="en-US" sz="2400" dirty="0"/>
          </a:p>
        </p:txBody>
      </p:sp>
      <p:sp>
        <p:nvSpPr>
          <p:cNvPr id="8" name="文本框 7">
            <a:extLst>
              <a:ext uri="{FF2B5EF4-FFF2-40B4-BE49-F238E27FC236}">
                <a16:creationId xmlns:a16="http://schemas.microsoft.com/office/drawing/2014/main" id="{6666DBA3-E231-32DC-6226-53B82D7CE3AF}"/>
              </a:ext>
            </a:extLst>
          </p:cNvPr>
          <p:cNvSpPr txBox="1"/>
          <p:nvPr/>
        </p:nvSpPr>
        <p:spPr>
          <a:xfrm>
            <a:off x="3379791" y="2061937"/>
            <a:ext cx="7774666" cy="369332"/>
          </a:xfrm>
          <a:prstGeom prst="rect">
            <a:avLst/>
          </a:prstGeom>
          <a:noFill/>
        </p:spPr>
        <p:txBody>
          <a:bodyPr wrap="square">
            <a:spAutoFit/>
          </a:bodyPr>
          <a:lstStyle/>
          <a:p>
            <a:pPr fontAlgn="base"/>
            <a:r>
              <a:rPr lang="zh-CN" altLang="en-US" dirty="0">
                <a:solidFill>
                  <a:srgbClr val="333333"/>
                </a:solidFill>
                <a:latin typeface="TencentSans W3" panose="020C04030202040F0204" pitchFamily="34" charset="-122"/>
                <a:ea typeface="TencentSans W3" panose="020C04030202040F0204" pitchFamily="34" charset="-122"/>
              </a:rPr>
              <a:t>想要做一个什么样的小游戏？给植物浇水、比赛擦黑板、投喂小猫咪</a:t>
            </a:r>
          </a:p>
        </p:txBody>
      </p:sp>
      <p:sp>
        <p:nvSpPr>
          <p:cNvPr id="14" name="文本框 13">
            <a:extLst>
              <a:ext uri="{FF2B5EF4-FFF2-40B4-BE49-F238E27FC236}">
                <a16:creationId xmlns:a16="http://schemas.microsoft.com/office/drawing/2014/main" id="{2C7902F3-F466-5663-00EF-F5FFAEAD3E0E}"/>
              </a:ext>
            </a:extLst>
          </p:cNvPr>
          <p:cNvSpPr txBox="1"/>
          <p:nvPr/>
        </p:nvSpPr>
        <p:spPr>
          <a:xfrm>
            <a:off x="3379791" y="3664170"/>
            <a:ext cx="7774666" cy="646331"/>
          </a:xfrm>
          <a:prstGeom prst="rect">
            <a:avLst/>
          </a:prstGeom>
          <a:noFill/>
        </p:spPr>
        <p:txBody>
          <a:bodyPr wrap="square">
            <a:spAutoFit/>
          </a:bodyPr>
          <a:lstStyle/>
          <a:p>
            <a:r>
              <a:rPr lang="zh-CN" altLang="en-US" dirty="0">
                <a:latin typeface="TencentSans W3" panose="020C04030202040F0204" pitchFamily="34" charset="-122"/>
                <a:ea typeface="TencentSans W3" panose="020C04030202040F0204" pitchFamily="34" charset="-122"/>
              </a:rPr>
              <a:t>植物随着浇水长大，比赛哪个玩家擦黑板速度更快，拖动小猫咪接住投喂的食物</a:t>
            </a:r>
            <a:endParaRPr lang="zh-CN" altLang="en-US" dirty="0">
              <a:effectLst/>
              <a:latin typeface="TencentSans W3" panose="020C04030202040F0204" pitchFamily="34" charset="-122"/>
              <a:ea typeface="TencentSans W3" panose="020C04030202040F0204" pitchFamily="34" charset="-122"/>
            </a:endParaRPr>
          </a:p>
        </p:txBody>
      </p:sp>
      <p:sp>
        <p:nvSpPr>
          <p:cNvPr id="15" name="文本框 14">
            <a:extLst>
              <a:ext uri="{FF2B5EF4-FFF2-40B4-BE49-F238E27FC236}">
                <a16:creationId xmlns:a16="http://schemas.microsoft.com/office/drawing/2014/main" id="{245275EF-3854-DEA6-4555-3C70E82DB55F}"/>
              </a:ext>
            </a:extLst>
          </p:cNvPr>
          <p:cNvSpPr txBox="1"/>
          <p:nvPr/>
        </p:nvSpPr>
        <p:spPr>
          <a:xfrm>
            <a:off x="3379791" y="5337459"/>
            <a:ext cx="7774666" cy="369332"/>
          </a:xfrm>
          <a:prstGeom prst="rect">
            <a:avLst/>
          </a:prstGeom>
          <a:noFill/>
        </p:spPr>
        <p:txBody>
          <a:bodyPr wrap="square">
            <a:spAutoFit/>
          </a:bodyPr>
          <a:lstStyle/>
          <a:p>
            <a:r>
              <a:rPr lang="zh-CN" altLang="en-US" dirty="0">
                <a:effectLst/>
                <a:latin typeface="TencentSans W3" panose="020C04030202040F0204" pitchFamily="34" charset="-122"/>
                <a:ea typeface="TencentSans W3" panose="020C04030202040F0204" pitchFamily="34" charset="-122"/>
              </a:rPr>
              <a:t>稍后学习如何通过微信可视化开发工具制作小游戏</a:t>
            </a:r>
          </a:p>
        </p:txBody>
      </p:sp>
    </p:spTree>
    <p:extLst>
      <p:ext uri="{BB962C8B-B14F-4D97-AF65-F5344CB8AC3E}">
        <p14:creationId xmlns:p14="http://schemas.microsoft.com/office/powerpoint/2010/main" val="83752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三角形 3">
            <a:extLst>
              <a:ext uri="{FF2B5EF4-FFF2-40B4-BE49-F238E27FC236}">
                <a16:creationId xmlns:a16="http://schemas.microsoft.com/office/drawing/2014/main" id="{E163199E-5C91-DB14-9635-044B1F5D10C2}"/>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三角形 4">
            <a:extLst>
              <a:ext uri="{FF2B5EF4-FFF2-40B4-BE49-F238E27FC236}">
                <a16:creationId xmlns:a16="http://schemas.microsoft.com/office/drawing/2014/main" id="{CCDF9D07-B92C-ACFF-9FAD-7F865128DD22}"/>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三角形 5">
            <a:extLst>
              <a:ext uri="{FF2B5EF4-FFF2-40B4-BE49-F238E27FC236}">
                <a16:creationId xmlns:a16="http://schemas.microsoft.com/office/drawing/2014/main" id="{00B7737A-D73A-8847-9DC0-5FE3DEA02E8E}"/>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7ACF1DDA-3860-2A95-00E0-ADE226EC1C70}"/>
              </a:ext>
            </a:extLst>
          </p:cNvPr>
          <p:cNvSpPr txBox="1"/>
          <p:nvPr/>
        </p:nvSpPr>
        <p:spPr>
          <a:xfrm>
            <a:off x="734518" y="491058"/>
            <a:ext cx="4871847"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真实的小程序上线过程</a:t>
            </a:r>
          </a:p>
        </p:txBody>
      </p:sp>
      <p:cxnSp>
        <p:nvCxnSpPr>
          <p:cNvPr id="8" name="直线箭头连接符 7">
            <a:extLst>
              <a:ext uri="{FF2B5EF4-FFF2-40B4-BE49-F238E27FC236}">
                <a16:creationId xmlns:a16="http://schemas.microsoft.com/office/drawing/2014/main" id="{75B348A5-B0D4-3AD2-8298-488246EB963C}"/>
              </a:ext>
            </a:extLst>
          </p:cNvPr>
          <p:cNvCxnSpPr>
            <a:cxnSpLocks/>
          </p:cNvCxnSpPr>
          <p:nvPr/>
        </p:nvCxnSpPr>
        <p:spPr>
          <a:xfrm>
            <a:off x="835049" y="3429000"/>
            <a:ext cx="10623293" cy="0"/>
          </a:xfrm>
          <a:prstGeom prst="straightConnector1">
            <a:avLst/>
          </a:prstGeom>
          <a:ln w="41275">
            <a:solidFill>
              <a:srgbClr val="1BB458"/>
            </a:solidFill>
            <a:tailEnd type="triangle"/>
          </a:ln>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F1E598F3-1591-7186-1FE5-FB91330718E4}"/>
              </a:ext>
            </a:extLst>
          </p:cNvPr>
          <p:cNvSpPr>
            <a:spLocks noChangeAspect="1"/>
          </p:cNvSpPr>
          <p:nvPr/>
        </p:nvSpPr>
        <p:spPr>
          <a:xfrm>
            <a:off x="1434695" y="2766283"/>
            <a:ext cx="1324800" cy="1325434"/>
          </a:xfrm>
          <a:prstGeom prst="ellipse">
            <a:avLst/>
          </a:prstGeom>
          <a:solidFill>
            <a:schemeClr val="bg1"/>
          </a:solidFill>
          <a:ln>
            <a:solidFill>
              <a:srgbClr val="1BB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rgbClr val="1BB458"/>
                </a:solidFill>
                <a:latin typeface="TencentSans W7" panose="020C04030202040F0204" pitchFamily="34" charset="-122"/>
                <a:ea typeface="TencentSans W7" panose="020C04030202040F0204" pitchFamily="34" charset="-122"/>
              </a:rPr>
              <a:t>1</a:t>
            </a:r>
            <a:endParaRPr kumimoji="1" lang="zh-CN" altLang="en-US" sz="2800" b="1" dirty="0">
              <a:solidFill>
                <a:srgbClr val="1BB458"/>
              </a:solidFill>
              <a:latin typeface="TencentSans W7" panose="020C04030202040F0204" pitchFamily="34" charset="-122"/>
              <a:ea typeface="TencentSans W7" panose="020C04030202040F0204" pitchFamily="34" charset="-122"/>
            </a:endParaRPr>
          </a:p>
        </p:txBody>
      </p:sp>
      <p:sp>
        <p:nvSpPr>
          <p:cNvPr id="10" name="椭圆 9">
            <a:extLst>
              <a:ext uri="{FF2B5EF4-FFF2-40B4-BE49-F238E27FC236}">
                <a16:creationId xmlns:a16="http://schemas.microsoft.com/office/drawing/2014/main" id="{53AC9633-C472-4344-0FCE-5AA3151AA31A}"/>
              </a:ext>
            </a:extLst>
          </p:cNvPr>
          <p:cNvSpPr>
            <a:spLocks noChangeAspect="1"/>
          </p:cNvSpPr>
          <p:nvPr/>
        </p:nvSpPr>
        <p:spPr>
          <a:xfrm>
            <a:off x="3339432" y="2766283"/>
            <a:ext cx="1324800" cy="1325434"/>
          </a:xfrm>
          <a:prstGeom prst="ellipse">
            <a:avLst/>
          </a:prstGeom>
          <a:solidFill>
            <a:schemeClr val="bg1"/>
          </a:solidFill>
          <a:ln>
            <a:solidFill>
              <a:srgbClr val="1BB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rgbClr val="1BB458"/>
                </a:solidFill>
                <a:latin typeface="TencentSans W7" panose="020C04030202040F0204" pitchFamily="34" charset="-122"/>
                <a:ea typeface="TencentSans W7" panose="020C04030202040F0204" pitchFamily="34" charset="-122"/>
              </a:rPr>
              <a:t>2</a:t>
            </a:r>
            <a:endParaRPr kumimoji="1" lang="zh-CN" altLang="en-US" sz="2800" b="1" dirty="0">
              <a:solidFill>
                <a:srgbClr val="1BB458"/>
              </a:solidFill>
              <a:latin typeface="TencentSans W7" panose="020C04030202040F0204" pitchFamily="34" charset="-122"/>
              <a:ea typeface="TencentSans W7" panose="020C04030202040F0204" pitchFamily="34" charset="-122"/>
            </a:endParaRPr>
          </a:p>
        </p:txBody>
      </p:sp>
      <p:sp>
        <p:nvSpPr>
          <p:cNvPr id="11" name="椭圆 10">
            <a:extLst>
              <a:ext uri="{FF2B5EF4-FFF2-40B4-BE49-F238E27FC236}">
                <a16:creationId xmlns:a16="http://schemas.microsoft.com/office/drawing/2014/main" id="{99E89889-D773-9436-752E-9659C04DD59F}"/>
              </a:ext>
            </a:extLst>
          </p:cNvPr>
          <p:cNvSpPr>
            <a:spLocks noChangeAspect="1"/>
          </p:cNvSpPr>
          <p:nvPr/>
        </p:nvSpPr>
        <p:spPr>
          <a:xfrm>
            <a:off x="5244169" y="2766283"/>
            <a:ext cx="1324800" cy="1325434"/>
          </a:xfrm>
          <a:prstGeom prst="ellipse">
            <a:avLst/>
          </a:prstGeom>
          <a:solidFill>
            <a:schemeClr val="bg1"/>
          </a:solidFill>
          <a:ln>
            <a:solidFill>
              <a:srgbClr val="1BB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rgbClr val="1BB458"/>
                </a:solidFill>
                <a:latin typeface="TencentSans W7" panose="020C04030202040F0204" pitchFamily="34" charset="-122"/>
                <a:ea typeface="TencentSans W7" panose="020C04030202040F0204" pitchFamily="34" charset="-122"/>
              </a:rPr>
              <a:t>3</a:t>
            </a:r>
            <a:endParaRPr kumimoji="1" lang="zh-CN" altLang="en-US" sz="2800" b="1" dirty="0">
              <a:solidFill>
                <a:srgbClr val="1BB458"/>
              </a:solidFill>
              <a:latin typeface="TencentSans W7" panose="020C04030202040F0204" pitchFamily="34" charset="-122"/>
              <a:ea typeface="TencentSans W7" panose="020C04030202040F0204" pitchFamily="34" charset="-122"/>
            </a:endParaRPr>
          </a:p>
        </p:txBody>
      </p:sp>
      <p:sp>
        <p:nvSpPr>
          <p:cNvPr id="12" name="椭圆 11">
            <a:extLst>
              <a:ext uri="{FF2B5EF4-FFF2-40B4-BE49-F238E27FC236}">
                <a16:creationId xmlns:a16="http://schemas.microsoft.com/office/drawing/2014/main" id="{5E13641E-2466-CA5C-7F4E-01DA30B07FD8}"/>
              </a:ext>
            </a:extLst>
          </p:cNvPr>
          <p:cNvSpPr>
            <a:spLocks noChangeAspect="1"/>
          </p:cNvSpPr>
          <p:nvPr/>
        </p:nvSpPr>
        <p:spPr>
          <a:xfrm>
            <a:off x="7148906" y="2766283"/>
            <a:ext cx="1324800" cy="1325434"/>
          </a:xfrm>
          <a:prstGeom prst="ellipse">
            <a:avLst/>
          </a:prstGeom>
          <a:solidFill>
            <a:schemeClr val="bg1"/>
          </a:solidFill>
          <a:ln>
            <a:solidFill>
              <a:srgbClr val="1BB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rgbClr val="1BB458"/>
                </a:solidFill>
                <a:latin typeface="TencentSans W7" panose="020C04030202040F0204" pitchFamily="34" charset="-122"/>
                <a:ea typeface="TencentSans W7" panose="020C04030202040F0204" pitchFamily="34" charset="-122"/>
              </a:rPr>
              <a:t>4</a:t>
            </a:r>
            <a:endParaRPr kumimoji="1" lang="zh-CN" altLang="en-US" sz="2800" b="1" dirty="0">
              <a:solidFill>
                <a:srgbClr val="1BB458"/>
              </a:solidFill>
              <a:latin typeface="TencentSans W7" panose="020C04030202040F0204" pitchFamily="34" charset="-122"/>
              <a:ea typeface="TencentSans W7" panose="020C04030202040F0204" pitchFamily="34" charset="-122"/>
            </a:endParaRPr>
          </a:p>
        </p:txBody>
      </p:sp>
      <p:sp>
        <p:nvSpPr>
          <p:cNvPr id="13" name="椭圆 12">
            <a:extLst>
              <a:ext uri="{FF2B5EF4-FFF2-40B4-BE49-F238E27FC236}">
                <a16:creationId xmlns:a16="http://schemas.microsoft.com/office/drawing/2014/main" id="{7A31E08B-9ED3-98EC-54AB-773F9B2BCE5A}"/>
              </a:ext>
            </a:extLst>
          </p:cNvPr>
          <p:cNvSpPr>
            <a:spLocks noChangeAspect="1"/>
          </p:cNvSpPr>
          <p:nvPr/>
        </p:nvSpPr>
        <p:spPr>
          <a:xfrm>
            <a:off x="9053645" y="2766283"/>
            <a:ext cx="1324800" cy="1325434"/>
          </a:xfrm>
          <a:prstGeom prst="ellipse">
            <a:avLst/>
          </a:prstGeom>
          <a:solidFill>
            <a:schemeClr val="bg1"/>
          </a:solidFill>
          <a:ln>
            <a:solidFill>
              <a:srgbClr val="1BB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rgbClr val="1BB458"/>
                </a:solidFill>
                <a:latin typeface="TencentSans W7" panose="020C04030202040F0204" pitchFamily="34" charset="-122"/>
                <a:ea typeface="TencentSans W7" panose="020C04030202040F0204" pitchFamily="34" charset="-122"/>
              </a:rPr>
              <a:t>5</a:t>
            </a:r>
            <a:endParaRPr kumimoji="1" lang="zh-CN" altLang="en-US" sz="2800" b="1" dirty="0">
              <a:solidFill>
                <a:srgbClr val="1BB458"/>
              </a:solidFill>
              <a:latin typeface="TencentSans W7" panose="020C04030202040F0204" pitchFamily="34" charset="-122"/>
              <a:ea typeface="TencentSans W7" panose="020C04030202040F0204" pitchFamily="34" charset="-122"/>
            </a:endParaRPr>
          </a:p>
        </p:txBody>
      </p:sp>
      <p:sp>
        <p:nvSpPr>
          <p:cNvPr id="14" name="椭圆 13">
            <a:extLst>
              <a:ext uri="{FF2B5EF4-FFF2-40B4-BE49-F238E27FC236}">
                <a16:creationId xmlns:a16="http://schemas.microsoft.com/office/drawing/2014/main" id="{EAF1AE9F-A07D-E116-24E5-1208BB317AC8}"/>
              </a:ext>
            </a:extLst>
          </p:cNvPr>
          <p:cNvSpPr>
            <a:spLocks noChangeAspect="1"/>
          </p:cNvSpPr>
          <p:nvPr/>
        </p:nvSpPr>
        <p:spPr>
          <a:xfrm>
            <a:off x="1434693" y="2766283"/>
            <a:ext cx="1324800" cy="1325434"/>
          </a:xfrm>
          <a:prstGeom prst="ellipse">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TencentSans W7" panose="020C04030202040F0204" pitchFamily="34" charset="-122"/>
                <a:ea typeface="TencentSans W7" panose="020C04030202040F0204" pitchFamily="34" charset="-122"/>
              </a:rPr>
              <a:t>产品</a:t>
            </a:r>
            <a:endParaRPr kumimoji="1" lang="en-US" altLang="zh-CN" sz="2800" b="1" dirty="0">
              <a:latin typeface="TencentSans W7" panose="020C04030202040F0204" pitchFamily="34" charset="-122"/>
              <a:ea typeface="TencentSans W7" panose="020C04030202040F0204" pitchFamily="34" charset="-122"/>
            </a:endParaRPr>
          </a:p>
          <a:p>
            <a:pPr algn="ctr"/>
            <a:r>
              <a:rPr kumimoji="1" lang="zh-CN" altLang="en-US" sz="2800" b="1" dirty="0">
                <a:latin typeface="TencentSans W7" panose="020C04030202040F0204" pitchFamily="34" charset="-122"/>
                <a:ea typeface="TencentSans W7" panose="020C04030202040F0204" pitchFamily="34" charset="-122"/>
              </a:rPr>
              <a:t>设计</a:t>
            </a:r>
          </a:p>
        </p:txBody>
      </p:sp>
      <p:sp>
        <p:nvSpPr>
          <p:cNvPr id="15" name="椭圆 14">
            <a:extLst>
              <a:ext uri="{FF2B5EF4-FFF2-40B4-BE49-F238E27FC236}">
                <a16:creationId xmlns:a16="http://schemas.microsoft.com/office/drawing/2014/main" id="{6DA05E6F-0320-5556-BD16-BE9246567B5F}"/>
              </a:ext>
            </a:extLst>
          </p:cNvPr>
          <p:cNvSpPr>
            <a:spLocks noChangeAspect="1"/>
          </p:cNvSpPr>
          <p:nvPr/>
        </p:nvSpPr>
        <p:spPr>
          <a:xfrm>
            <a:off x="3339430" y="2766283"/>
            <a:ext cx="1324800" cy="1325434"/>
          </a:xfrm>
          <a:prstGeom prst="ellipse">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TencentSans W7" panose="020C04030202040F0204" pitchFamily="34" charset="-122"/>
                <a:ea typeface="TencentSans W7" panose="020C04030202040F0204" pitchFamily="34" charset="-122"/>
              </a:rPr>
              <a:t>代码编写</a:t>
            </a:r>
          </a:p>
        </p:txBody>
      </p:sp>
      <p:sp>
        <p:nvSpPr>
          <p:cNvPr id="16" name="椭圆 15">
            <a:extLst>
              <a:ext uri="{FF2B5EF4-FFF2-40B4-BE49-F238E27FC236}">
                <a16:creationId xmlns:a16="http://schemas.microsoft.com/office/drawing/2014/main" id="{BEA58A5B-D592-5128-5D01-B7D6CA7DE138}"/>
              </a:ext>
            </a:extLst>
          </p:cNvPr>
          <p:cNvSpPr>
            <a:spLocks noChangeAspect="1"/>
          </p:cNvSpPr>
          <p:nvPr/>
        </p:nvSpPr>
        <p:spPr>
          <a:xfrm>
            <a:off x="5244169" y="2766283"/>
            <a:ext cx="1324800" cy="1325434"/>
          </a:xfrm>
          <a:prstGeom prst="ellipse">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TencentSans W7" panose="020C04030202040F0204" pitchFamily="34" charset="-122"/>
                <a:ea typeface="TencentSans W7" panose="020C04030202040F0204" pitchFamily="34" charset="-122"/>
              </a:rPr>
              <a:t>测试</a:t>
            </a:r>
          </a:p>
        </p:txBody>
      </p:sp>
      <p:sp>
        <p:nvSpPr>
          <p:cNvPr id="17" name="椭圆 16">
            <a:extLst>
              <a:ext uri="{FF2B5EF4-FFF2-40B4-BE49-F238E27FC236}">
                <a16:creationId xmlns:a16="http://schemas.microsoft.com/office/drawing/2014/main" id="{98DDC6A3-6148-2A4A-09D5-14A8A344F720}"/>
              </a:ext>
            </a:extLst>
          </p:cNvPr>
          <p:cNvSpPr>
            <a:spLocks noChangeAspect="1"/>
          </p:cNvSpPr>
          <p:nvPr/>
        </p:nvSpPr>
        <p:spPr>
          <a:xfrm>
            <a:off x="7148906" y="2766283"/>
            <a:ext cx="1324800" cy="1325434"/>
          </a:xfrm>
          <a:prstGeom prst="ellipse">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TencentSans W7" panose="020C04030202040F0204" pitchFamily="34" charset="-122"/>
                <a:ea typeface="TencentSans W7" panose="020C04030202040F0204" pitchFamily="34" charset="-122"/>
              </a:rPr>
              <a:t>上线</a:t>
            </a:r>
          </a:p>
        </p:txBody>
      </p:sp>
      <p:sp>
        <p:nvSpPr>
          <p:cNvPr id="18" name="椭圆 17">
            <a:extLst>
              <a:ext uri="{FF2B5EF4-FFF2-40B4-BE49-F238E27FC236}">
                <a16:creationId xmlns:a16="http://schemas.microsoft.com/office/drawing/2014/main" id="{0319C7B7-F220-66DB-1B95-94D8439C6531}"/>
              </a:ext>
            </a:extLst>
          </p:cNvPr>
          <p:cNvSpPr>
            <a:spLocks noChangeAspect="1"/>
          </p:cNvSpPr>
          <p:nvPr/>
        </p:nvSpPr>
        <p:spPr>
          <a:xfrm>
            <a:off x="9053645" y="2766283"/>
            <a:ext cx="1324800" cy="1325434"/>
          </a:xfrm>
          <a:prstGeom prst="ellipse">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TencentSans W7" panose="020C04030202040F0204" pitchFamily="34" charset="-122"/>
                <a:ea typeface="TencentSans W7" panose="020C04030202040F0204" pitchFamily="34" charset="-122"/>
              </a:rPr>
              <a:t>落地运营</a:t>
            </a:r>
          </a:p>
        </p:txBody>
      </p:sp>
    </p:spTree>
    <p:extLst>
      <p:ext uri="{BB962C8B-B14F-4D97-AF65-F5344CB8AC3E}">
        <p14:creationId xmlns:p14="http://schemas.microsoft.com/office/powerpoint/2010/main" val="56460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1AAD1B3D-FBED-F7FA-3494-89957C7AEDF8}"/>
              </a:ext>
            </a:extLst>
          </p:cNvPr>
          <p:cNvSpPr txBox="1"/>
          <p:nvPr/>
        </p:nvSpPr>
        <p:spPr>
          <a:xfrm>
            <a:off x="1420118" y="2628900"/>
            <a:ext cx="9351764" cy="1075872"/>
          </a:xfrm>
          <a:prstGeom prst="rect">
            <a:avLst/>
          </a:prstGeom>
          <a:noFill/>
        </p:spPr>
        <p:txBody>
          <a:bodyPr wrap="square">
            <a:spAutoFit/>
          </a:bodyPr>
          <a:lstStyle/>
          <a:p>
            <a:pPr algn="ctr">
              <a:lnSpc>
                <a:spcPct val="150000"/>
              </a:lnSpc>
            </a:pPr>
            <a:r>
              <a:rPr kumimoji="1" lang="zh-CN" altLang="en-US" sz="4800" b="1" dirty="0">
                <a:solidFill>
                  <a:srgbClr val="1BB458"/>
                </a:solidFill>
                <a:latin typeface="TencentSans W7" panose="020C04030202040F0204" pitchFamily="34" charset="-122"/>
                <a:ea typeface="TencentSans W7" panose="020C04030202040F0204" pitchFamily="34" charset="-122"/>
              </a:rPr>
              <a:t>立即组队，观察生活中的用户需求</a:t>
            </a:r>
          </a:p>
        </p:txBody>
      </p:sp>
    </p:spTree>
    <p:extLst>
      <p:ext uri="{BB962C8B-B14F-4D97-AF65-F5344CB8AC3E}">
        <p14:creationId xmlns:p14="http://schemas.microsoft.com/office/powerpoint/2010/main" val="15742551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9417963"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通过主题课程让学生学会分析问题、开发软件</a:t>
            </a:r>
          </a:p>
        </p:txBody>
      </p:sp>
      <p:sp>
        <p:nvSpPr>
          <p:cNvPr id="3" name="矩形 2">
            <a:extLst>
              <a:ext uri="{FF2B5EF4-FFF2-40B4-BE49-F238E27FC236}">
                <a16:creationId xmlns:a16="http://schemas.microsoft.com/office/drawing/2014/main" id="{E7F04BC1-FF53-B7C1-A8CE-E31115E1F96E}"/>
              </a:ext>
            </a:extLst>
          </p:cNvPr>
          <p:cNvSpPr/>
          <p:nvPr/>
        </p:nvSpPr>
        <p:spPr>
          <a:xfrm>
            <a:off x="1974976" y="4973217"/>
            <a:ext cx="2435290" cy="11943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zh-CN" altLang="en-US"/>
          </a:p>
        </p:txBody>
      </p:sp>
      <p:sp>
        <p:nvSpPr>
          <p:cNvPr id="5" name="矩形 4">
            <a:extLst>
              <a:ext uri="{FF2B5EF4-FFF2-40B4-BE49-F238E27FC236}">
                <a16:creationId xmlns:a16="http://schemas.microsoft.com/office/drawing/2014/main" id="{E7996CC0-77AB-EAFD-1722-1847B1A461EF}"/>
              </a:ext>
            </a:extLst>
          </p:cNvPr>
          <p:cNvSpPr/>
          <p:nvPr/>
        </p:nvSpPr>
        <p:spPr>
          <a:xfrm>
            <a:off x="4749278" y="4301413"/>
            <a:ext cx="2435290" cy="186612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68DA1B24-908A-2A63-2AA1-548826EAC0F4}"/>
              </a:ext>
            </a:extLst>
          </p:cNvPr>
          <p:cNvSpPr/>
          <p:nvPr/>
        </p:nvSpPr>
        <p:spPr>
          <a:xfrm>
            <a:off x="7689199" y="3172409"/>
            <a:ext cx="2475723" cy="299512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zh-CN" altLang="en-US"/>
          </a:p>
        </p:txBody>
      </p:sp>
      <p:sp>
        <p:nvSpPr>
          <p:cNvPr id="10" name="文本框 9">
            <a:extLst>
              <a:ext uri="{FF2B5EF4-FFF2-40B4-BE49-F238E27FC236}">
                <a16:creationId xmlns:a16="http://schemas.microsoft.com/office/drawing/2014/main" id="{FFEA7C1D-7425-29F4-A905-6DF2704265BB}"/>
              </a:ext>
            </a:extLst>
          </p:cNvPr>
          <p:cNvSpPr txBox="1"/>
          <p:nvPr/>
        </p:nvSpPr>
        <p:spPr>
          <a:xfrm>
            <a:off x="1974976" y="3273500"/>
            <a:ext cx="2269671" cy="1477328"/>
          </a:xfrm>
          <a:prstGeom prst="rect">
            <a:avLst/>
          </a:prstGeom>
          <a:noFill/>
        </p:spPr>
        <p:txBody>
          <a:bodyPr wrap="square">
            <a:spAutoFit/>
          </a:bodyPr>
          <a:lstStyle/>
          <a:p>
            <a:pPr algn="l"/>
            <a:r>
              <a:rPr lang="en-US" altLang="zh-CN" sz="1800" b="1" spc="0" dirty="0">
                <a:solidFill>
                  <a:srgbClr val="333333"/>
                </a:solidFill>
                <a:effectLst/>
                <a:latin typeface="TencentSans W3" panose="020C04030202040F0204" pitchFamily="34" charset="-122"/>
                <a:ea typeface="TencentSans W3" panose="020C04030202040F0204" pitchFamily="34" charset="-122"/>
              </a:rPr>
              <a:t>1-3</a:t>
            </a:r>
            <a:r>
              <a:rPr lang="zh-CN" altLang="en-US" sz="1800" b="1" spc="0" dirty="0">
                <a:solidFill>
                  <a:srgbClr val="333333"/>
                </a:solidFill>
                <a:effectLst/>
                <a:latin typeface="TencentSans W3" panose="020C04030202040F0204" pitchFamily="34" charset="-122"/>
                <a:ea typeface="TencentSans W3" panose="020C04030202040F0204" pitchFamily="34" charset="-122"/>
              </a:rPr>
              <a:t>节课</a:t>
            </a:r>
            <a:endParaRPr lang="en-US" altLang="zh-CN" sz="1800" b="1" spc="0" dirty="0">
              <a:solidFill>
                <a:srgbClr val="333333"/>
              </a:solidFill>
              <a:effectLst/>
              <a:latin typeface="TencentSans W3" panose="020C04030202040F0204" pitchFamily="34" charset="-122"/>
              <a:ea typeface="TencentSans W3" panose="020C04030202040F0204" pitchFamily="34" charset="-122"/>
            </a:endParaRPr>
          </a:p>
          <a:p>
            <a:pPr algn="l"/>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a:p>
            <a:pPr algn="l"/>
            <a:r>
              <a:rPr lang="zh-CN" altLang="en-US" sz="1800" spc="0" dirty="0">
                <a:solidFill>
                  <a:srgbClr val="333333"/>
                </a:solidFill>
                <a:effectLst/>
                <a:latin typeface="TencentSans W3" panose="020C04030202040F0204" pitchFamily="34" charset="-122"/>
                <a:ea typeface="TencentSans W3" panose="020C04030202040F0204" pitchFamily="34" charset="-122"/>
              </a:rPr>
              <a:t>了解小程序、软件产品，学会</a:t>
            </a:r>
            <a:r>
              <a:rPr lang="zh-CN" altLang="en-US" dirty="0">
                <a:solidFill>
                  <a:srgbClr val="333333"/>
                </a:solidFill>
                <a:latin typeface="TencentSans W3" panose="020C04030202040F0204" pitchFamily="34" charset="-122"/>
                <a:ea typeface="TencentSans W3" panose="020C04030202040F0204" pitchFamily="34" charset="-122"/>
              </a:rPr>
              <a:t>调研和分析生活中的需求</a:t>
            </a:r>
            <a:endParaRPr lang="zh-CN" altLang="en-US" dirty="0">
              <a:effectLst/>
              <a:latin typeface="TencentSans W3" panose="020C04030202040F0204" pitchFamily="34" charset="-122"/>
              <a:ea typeface="TencentSans W3" panose="020C04030202040F0204" pitchFamily="34" charset="-122"/>
            </a:endParaRPr>
          </a:p>
        </p:txBody>
      </p:sp>
      <p:sp>
        <p:nvSpPr>
          <p:cNvPr id="11" name="文本框 10">
            <a:extLst>
              <a:ext uri="{FF2B5EF4-FFF2-40B4-BE49-F238E27FC236}">
                <a16:creationId xmlns:a16="http://schemas.microsoft.com/office/drawing/2014/main" id="{999E0C27-C48B-142F-1367-0000C08467AF}"/>
              </a:ext>
            </a:extLst>
          </p:cNvPr>
          <p:cNvSpPr txBox="1"/>
          <p:nvPr/>
        </p:nvSpPr>
        <p:spPr>
          <a:xfrm>
            <a:off x="4749278" y="2959464"/>
            <a:ext cx="2269671" cy="1200329"/>
          </a:xfrm>
          <a:prstGeom prst="rect">
            <a:avLst/>
          </a:prstGeom>
          <a:noFill/>
        </p:spPr>
        <p:txBody>
          <a:bodyPr wrap="square">
            <a:spAutoFit/>
          </a:bodyPr>
          <a:lstStyle/>
          <a:p>
            <a:pPr algn="l"/>
            <a:r>
              <a:rPr lang="en-US" altLang="zh-CN" b="1" dirty="0">
                <a:solidFill>
                  <a:srgbClr val="333333"/>
                </a:solidFill>
                <a:latin typeface="TencentSans W3" panose="020C04030202040F0204" pitchFamily="34" charset="-122"/>
                <a:ea typeface="TencentSans W3" panose="020C04030202040F0204" pitchFamily="34" charset="-122"/>
              </a:rPr>
              <a:t>3</a:t>
            </a:r>
            <a:r>
              <a:rPr lang="en-US" altLang="zh-CN" sz="1800" b="1" spc="0" dirty="0">
                <a:solidFill>
                  <a:srgbClr val="333333"/>
                </a:solidFill>
                <a:effectLst/>
                <a:latin typeface="TencentSans W3" panose="020C04030202040F0204" pitchFamily="34" charset="-122"/>
                <a:ea typeface="TencentSans W3" panose="020C04030202040F0204" pitchFamily="34" charset="-122"/>
              </a:rPr>
              <a:t>-6</a:t>
            </a:r>
            <a:r>
              <a:rPr lang="zh-CN" altLang="en-US" sz="1800" b="1" spc="0" dirty="0">
                <a:solidFill>
                  <a:srgbClr val="333333"/>
                </a:solidFill>
                <a:effectLst/>
                <a:latin typeface="TencentSans W3" panose="020C04030202040F0204" pitchFamily="34" charset="-122"/>
                <a:ea typeface="TencentSans W3" panose="020C04030202040F0204" pitchFamily="34" charset="-122"/>
              </a:rPr>
              <a:t>节课</a:t>
            </a:r>
            <a:endParaRPr lang="en-US" altLang="zh-CN" sz="1800" b="1" spc="0" dirty="0">
              <a:solidFill>
                <a:srgbClr val="333333"/>
              </a:solidFill>
              <a:effectLst/>
              <a:latin typeface="TencentSans W3" panose="020C04030202040F0204" pitchFamily="34" charset="-122"/>
              <a:ea typeface="TencentSans W3" panose="020C04030202040F0204" pitchFamily="34" charset="-122"/>
            </a:endParaRPr>
          </a:p>
          <a:p>
            <a:pPr algn="l"/>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a:p>
            <a:pPr algn="l"/>
            <a:r>
              <a:rPr lang="zh-CN" altLang="en-US" sz="1800" spc="0" dirty="0">
                <a:solidFill>
                  <a:srgbClr val="333333"/>
                </a:solidFill>
                <a:effectLst/>
                <a:latin typeface="TencentSans W3" panose="020C04030202040F0204" pitchFamily="34" charset="-122"/>
                <a:ea typeface="TencentSans W3" panose="020C04030202040F0204" pitchFamily="34" charset="-122"/>
              </a:rPr>
              <a:t>组队报名、提交创意、学习课程、反复练习</a:t>
            </a:r>
            <a:endParaRPr lang="zh-CN" altLang="en-US" dirty="0">
              <a:effectLst/>
              <a:latin typeface="TencentSans W3" panose="020C04030202040F0204" pitchFamily="34" charset="-122"/>
              <a:ea typeface="TencentSans W3" panose="020C04030202040F0204" pitchFamily="34" charset="-122"/>
            </a:endParaRPr>
          </a:p>
        </p:txBody>
      </p:sp>
      <p:sp>
        <p:nvSpPr>
          <p:cNvPr id="16" name="文本框 15">
            <a:extLst>
              <a:ext uri="{FF2B5EF4-FFF2-40B4-BE49-F238E27FC236}">
                <a16:creationId xmlns:a16="http://schemas.microsoft.com/office/drawing/2014/main" id="{1FBF0EB3-7EA6-C51C-FA35-04347A84C092}"/>
              </a:ext>
            </a:extLst>
          </p:cNvPr>
          <p:cNvSpPr txBox="1"/>
          <p:nvPr/>
        </p:nvSpPr>
        <p:spPr>
          <a:xfrm>
            <a:off x="7792224" y="1759135"/>
            <a:ext cx="2269671" cy="1200329"/>
          </a:xfrm>
          <a:prstGeom prst="rect">
            <a:avLst/>
          </a:prstGeom>
          <a:noFill/>
        </p:spPr>
        <p:txBody>
          <a:bodyPr wrap="square">
            <a:spAutoFit/>
          </a:bodyPr>
          <a:lstStyle/>
          <a:p>
            <a:pPr algn="l"/>
            <a:r>
              <a:rPr lang="en-US" altLang="zh-CN" sz="1800" b="1" spc="0" dirty="0">
                <a:solidFill>
                  <a:srgbClr val="333333"/>
                </a:solidFill>
                <a:effectLst/>
                <a:latin typeface="TencentSans W3" panose="020C04030202040F0204" pitchFamily="34" charset="-122"/>
                <a:ea typeface="TencentSans W3" panose="020C04030202040F0204" pitchFamily="34" charset="-122"/>
              </a:rPr>
              <a:t>6-10</a:t>
            </a:r>
            <a:r>
              <a:rPr lang="zh-CN" altLang="en-US" sz="1800" b="1" spc="0" dirty="0">
                <a:solidFill>
                  <a:srgbClr val="333333"/>
                </a:solidFill>
                <a:effectLst/>
                <a:latin typeface="TencentSans W3" panose="020C04030202040F0204" pitchFamily="34" charset="-122"/>
                <a:ea typeface="TencentSans W3" panose="020C04030202040F0204" pitchFamily="34" charset="-122"/>
              </a:rPr>
              <a:t>节课</a:t>
            </a:r>
            <a:endParaRPr lang="en-US" altLang="zh-CN" sz="1800" b="1" spc="0" dirty="0">
              <a:solidFill>
                <a:srgbClr val="333333"/>
              </a:solidFill>
              <a:effectLst/>
              <a:latin typeface="TencentSans W3" panose="020C04030202040F0204" pitchFamily="34" charset="-122"/>
              <a:ea typeface="TencentSans W3" panose="020C04030202040F0204" pitchFamily="34" charset="-122"/>
            </a:endParaRPr>
          </a:p>
          <a:p>
            <a:pPr algn="l"/>
            <a:endParaRPr lang="en-US" altLang="zh-CN" sz="1800" spc="0" dirty="0">
              <a:solidFill>
                <a:srgbClr val="333333"/>
              </a:solidFill>
              <a:effectLst/>
              <a:latin typeface="TencentSans W3" panose="020C04030202040F0204" pitchFamily="34" charset="-122"/>
              <a:ea typeface="TencentSans W3" panose="020C04030202040F0204" pitchFamily="34" charset="-122"/>
            </a:endParaRPr>
          </a:p>
          <a:p>
            <a:pPr algn="l"/>
            <a:r>
              <a:rPr lang="zh-CN" altLang="en-US" sz="1800" spc="0" dirty="0">
                <a:solidFill>
                  <a:srgbClr val="333333"/>
                </a:solidFill>
                <a:effectLst/>
                <a:latin typeface="TencentSans W3" panose="020C04030202040F0204" pitchFamily="34" charset="-122"/>
                <a:ea typeface="TencentSans W3" panose="020C04030202040F0204" pitchFamily="34" charset="-122"/>
              </a:rPr>
              <a:t>技术实现、路演分享、传播推广</a:t>
            </a:r>
            <a:endParaRPr lang="zh-CN" altLang="en-US" dirty="0">
              <a:effectLst/>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578851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6647974"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是否有更多创新课程的可能性？</a:t>
            </a:r>
          </a:p>
        </p:txBody>
      </p:sp>
      <p:sp>
        <p:nvSpPr>
          <p:cNvPr id="5" name="文本框 4">
            <a:extLst>
              <a:ext uri="{FF2B5EF4-FFF2-40B4-BE49-F238E27FC236}">
                <a16:creationId xmlns:a16="http://schemas.microsoft.com/office/drawing/2014/main" id="{94BD1AF5-0C04-10B6-96D2-CABB75F19EB2}"/>
              </a:ext>
            </a:extLst>
          </p:cNvPr>
          <p:cNvSpPr txBox="1"/>
          <p:nvPr/>
        </p:nvSpPr>
        <p:spPr>
          <a:xfrm>
            <a:off x="655475" y="1760195"/>
            <a:ext cx="9076353" cy="3539430"/>
          </a:xfrm>
          <a:prstGeom prst="rect">
            <a:avLst/>
          </a:prstGeom>
          <a:noFill/>
        </p:spPr>
        <p:txBody>
          <a:bodyPr wrap="square">
            <a:spAutoFit/>
          </a:bodyPr>
          <a:lstStyle/>
          <a:p>
            <a:pPr algn="l"/>
            <a:endParaRPr lang="zh-CN" altLang="en-US" sz="2800" dirty="0">
              <a:effectLst/>
              <a:latin typeface="TencentSans W3" panose="020C04030202040F0204" pitchFamily="34" charset="-122"/>
              <a:ea typeface="TencentSans W3" panose="020C04030202040F0204" pitchFamily="34" charset="-122"/>
            </a:endParaRPr>
          </a:p>
          <a:p>
            <a:pPr algn="l" fontAlgn="base"/>
            <a:r>
              <a:rPr lang="en-US" altLang="zh-CN" sz="2800" spc="0" dirty="0">
                <a:solidFill>
                  <a:srgbClr val="333333"/>
                </a:solidFill>
                <a:effectLst/>
                <a:latin typeface="TencentSans W3" panose="020C04030202040F0204" pitchFamily="34" charset="-122"/>
                <a:ea typeface="TencentSans W3" panose="020C04030202040F0204" pitchFamily="34" charset="-122"/>
              </a:rPr>
              <a:t>《</a:t>
            </a:r>
            <a:r>
              <a:rPr lang="zh-CN" altLang="en-US" sz="2800" spc="0" dirty="0">
                <a:solidFill>
                  <a:srgbClr val="333333"/>
                </a:solidFill>
                <a:effectLst/>
                <a:latin typeface="TencentSans W3" panose="020C04030202040F0204" pitchFamily="34" charset="-122"/>
                <a:ea typeface="TencentSans W3" panose="020C04030202040F0204" pitchFamily="34" charset="-122"/>
              </a:rPr>
              <a:t>软件工程师的一天</a:t>
            </a:r>
            <a:r>
              <a:rPr lang="en-US" altLang="zh-CN" sz="2800" spc="0" dirty="0">
                <a:solidFill>
                  <a:srgbClr val="333333"/>
                </a:solidFill>
                <a:effectLst/>
                <a:latin typeface="TencentSans W3" panose="020C04030202040F0204" pitchFamily="34" charset="-122"/>
                <a:ea typeface="TencentSans W3" panose="020C04030202040F0204" pitchFamily="34" charset="-122"/>
              </a:rPr>
              <a:t>》</a:t>
            </a:r>
            <a:endParaRPr lang="zh-CN" altLang="en-US" sz="2800" spc="0" dirty="0">
              <a:solidFill>
                <a:srgbClr val="333333"/>
              </a:solidFill>
              <a:effectLst/>
              <a:latin typeface="TencentSans W3" panose="020C04030202040F0204" pitchFamily="34" charset="-122"/>
              <a:ea typeface="TencentSans W3" panose="020C04030202040F0204" pitchFamily="34" charset="-122"/>
            </a:endParaRPr>
          </a:p>
          <a:p>
            <a:pPr algn="l" fontAlgn="base"/>
            <a:r>
              <a:rPr lang="en-US" altLang="zh-CN" sz="2800" spc="0" dirty="0">
                <a:solidFill>
                  <a:srgbClr val="333333"/>
                </a:solidFill>
                <a:effectLst/>
                <a:latin typeface="TencentSans W3" panose="020C04030202040F0204" pitchFamily="34" charset="-122"/>
                <a:ea typeface="TencentSans W3" panose="020C04030202040F0204" pitchFamily="34" charset="-122"/>
              </a:rPr>
              <a:t>《</a:t>
            </a:r>
            <a:r>
              <a:rPr lang="zh-CN" altLang="en-US" sz="2800" spc="0" dirty="0">
                <a:solidFill>
                  <a:srgbClr val="333333"/>
                </a:solidFill>
                <a:effectLst/>
                <a:latin typeface="TencentSans W3" panose="020C04030202040F0204" pitchFamily="34" charset="-122"/>
                <a:ea typeface="TencentSans W3" panose="020C04030202040F0204" pitchFamily="34" charset="-122"/>
              </a:rPr>
              <a:t>扮演一家公司，你会是什么角色：产品经理、销售、运营、技术开发人员、财务、</a:t>
            </a:r>
            <a:r>
              <a:rPr lang="en" altLang="zh-CN" sz="2800" spc="0" dirty="0">
                <a:solidFill>
                  <a:srgbClr val="333333"/>
                </a:solidFill>
                <a:effectLst/>
                <a:latin typeface="TencentSans W3" panose="020C04030202040F0204" pitchFamily="34" charset="-122"/>
                <a:ea typeface="TencentSans W3" panose="020C04030202040F0204" pitchFamily="34" charset="-122"/>
              </a:rPr>
              <a:t>HR</a:t>
            </a:r>
            <a:r>
              <a:rPr lang="en-US" altLang="zh-CN" sz="2800" spc="0" dirty="0">
                <a:solidFill>
                  <a:srgbClr val="333333"/>
                </a:solidFill>
                <a:effectLst/>
                <a:latin typeface="TencentSans W3" panose="020C04030202040F0204" pitchFamily="34" charset="-122"/>
                <a:ea typeface="TencentSans W3" panose="020C04030202040F0204" pitchFamily="34" charset="-122"/>
              </a:rPr>
              <a:t>》</a:t>
            </a:r>
            <a:endParaRPr lang="en" altLang="zh-CN" sz="2800" spc="0" dirty="0">
              <a:solidFill>
                <a:srgbClr val="333333"/>
              </a:solidFill>
              <a:effectLst/>
              <a:latin typeface="TencentSans W3" panose="020C04030202040F0204" pitchFamily="34" charset="-122"/>
              <a:ea typeface="TencentSans W3" panose="020C04030202040F0204" pitchFamily="34" charset="-122"/>
            </a:endParaRPr>
          </a:p>
          <a:p>
            <a:pPr algn="l" fontAlgn="base"/>
            <a:r>
              <a:rPr lang="en-US" altLang="zh-CN" sz="2800" spc="0" dirty="0">
                <a:solidFill>
                  <a:srgbClr val="333333"/>
                </a:solidFill>
                <a:effectLst/>
                <a:latin typeface="TencentSans W3" panose="020C04030202040F0204" pitchFamily="34" charset="-122"/>
                <a:ea typeface="TencentSans W3" panose="020C04030202040F0204" pitchFamily="34" charset="-122"/>
              </a:rPr>
              <a:t>《</a:t>
            </a:r>
            <a:r>
              <a:rPr lang="zh-CN" altLang="en-US" sz="2800" spc="0" dirty="0">
                <a:solidFill>
                  <a:srgbClr val="333333"/>
                </a:solidFill>
                <a:effectLst/>
                <a:latin typeface="TencentSans W3" panose="020C04030202040F0204" pitchFamily="34" charset="-122"/>
                <a:ea typeface="TencentSans W3" panose="020C04030202040F0204" pitchFamily="34" charset="-122"/>
              </a:rPr>
              <a:t>如何通力协作，制作小程序上线</a:t>
            </a:r>
            <a:r>
              <a:rPr lang="en-US" altLang="zh-CN" sz="2800" spc="0" dirty="0">
                <a:solidFill>
                  <a:srgbClr val="333333"/>
                </a:solidFill>
                <a:effectLst/>
                <a:latin typeface="TencentSans W3" panose="020C04030202040F0204" pitchFamily="34" charset="-122"/>
                <a:ea typeface="TencentSans W3" panose="020C04030202040F0204" pitchFamily="34" charset="-122"/>
              </a:rPr>
              <a:t>》</a:t>
            </a:r>
            <a:endParaRPr lang="zh-CN" altLang="en-US" sz="2800" spc="0" dirty="0">
              <a:solidFill>
                <a:srgbClr val="333333"/>
              </a:solidFill>
              <a:effectLst/>
              <a:latin typeface="TencentSans W3" panose="020C04030202040F0204" pitchFamily="34" charset="-122"/>
              <a:ea typeface="TencentSans W3" panose="020C04030202040F0204" pitchFamily="34" charset="-122"/>
            </a:endParaRPr>
          </a:p>
          <a:p>
            <a:pPr algn="l" fontAlgn="base"/>
            <a:r>
              <a:rPr lang="en-US" altLang="zh-CN" sz="2800" spc="0" dirty="0">
                <a:solidFill>
                  <a:srgbClr val="333333"/>
                </a:solidFill>
                <a:effectLst/>
                <a:latin typeface="TencentSans W3" panose="020C04030202040F0204" pitchFamily="34" charset="-122"/>
                <a:ea typeface="TencentSans W3" panose="020C04030202040F0204" pitchFamily="34" charset="-122"/>
              </a:rPr>
              <a:t>《</a:t>
            </a:r>
            <a:r>
              <a:rPr lang="zh-CN" altLang="en-US" sz="2800" spc="0" dirty="0">
                <a:solidFill>
                  <a:srgbClr val="333333"/>
                </a:solidFill>
                <a:effectLst/>
                <a:latin typeface="TencentSans W3" panose="020C04030202040F0204" pitchFamily="34" charset="-122"/>
                <a:ea typeface="TencentSans W3" panose="020C04030202040F0204" pitchFamily="34" charset="-122"/>
              </a:rPr>
              <a:t>如何向投资人宣讲你的产品，获取融资</a:t>
            </a:r>
            <a:r>
              <a:rPr lang="en-US" altLang="zh-CN" sz="2800" spc="0" dirty="0">
                <a:solidFill>
                  <a:srgbClr val="333333"/>
                </a:solidFill>
                <a:effectLst/>
                <a:latin typeface="TencentSans W3" panose="020C04030202040F0204" pitchFamily="34" charset="-122"/>
                <a:ea typeface="TencentSans W3" panose="020C04030202040F0204" pitchFamily="34" charset="-122"/>
              </a:rPr>
              <a:t>》</a:t>
            </a:r>
            <a:endParaRPr lang="zh-CN" altLang="en-US" sz="2800" spc="0" dirty="0">
              <a:solidFill>
                <a:srgbClr val="333333"/>
              </a:solidFill>
              <a:effectLst/>
              <a:latin typeface="TencentSans W3" panose="020C04030202040F0204" pitchFamily="34" charset="-122"/>
              <a:ea typeface="TencentSans W3" panose="020C04030202040F0204" pitchFamily="34" charset="-122"/>
            </a:endParaRPr>
          </a:p>
          <a:p>
            <a:pPr algn="l" fontAlgn="base"/>
            <a:r>
              <a:rPr lang="en-US" altLang="zh-CN" sz="2800" spc="0" dirty="0">
                <a:solidFill>
                  <a:srgbClr val="333333"/>
                </a:solidFill>
                <a:effectLst/>
                <a:latin typeface="TencentSans W3" panose="020C04030202040F0204" pitchFamily="34" charset="-122"/>
                <a:ea typeface="TencentSans W3" panose="020C04030202040F0204" pitchFamily="34" charset="-122"/>
              </a:rPr>
              <a:t>《</a:t>
            </a:r>
            <a:r>
              <a:rPr lang="zh-CN" altLang="en-US" sz="2800" spc="0" dirty="0">
                <a:solidFill>
                  <a:srgbClr val="333333"/>
                </a:solidFill>
                <a:effectLst/>
                <a:latin typeface="TencentSans W3" panose="020C04030202040F0204" pitchFamily="34" charset="-122"/>
                <a:ea typeface="TencentSans W3" panose="020C04030202040F0204" pitchFamily="34" charset="-122"/>
              </a:rPr>
              <a:t>如何在班级、学校、家长中，推广你的产品，让大家都来用</a:t>
            </a:r>
            <a:r>
              <a:rPr lang="en-US" altLang="zh-CN" sz="2800" spc="0" dirty="0">
                <a:solidFill>
                  <a:srgbClr val="333333"/>
                </a:solidFill>
                <a:effectLst/>
                <a:latin typeface="TencentSans W3" panose="020C04030202040F0204" pitchFamily="34" charset="-122"/>
                <a:ea typeface="TencentSans W3" panose="020C04030202040F0204" pitchFamily="34" charset="-122"/>
              </a:rPr>
              <a:t>》</a:t>
            </a:r>
            <a:endParaRPr lang="zh-CN" altLang="en-US" sz="2800" spc="0" dirty="0">
              <a:solidFill>
                <a:srgbClr val="333333"/>
              </a:solidFill>
              <a:effectLst/>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3516369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7109639"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做一个小程序需要用到什么资源？</a:t>
            </a:r>
          </a:p>
        </p:txBody>
      </p:sp>
      <p:grpSp>
        <p:nvGrpSpPr>
          <p:cNvPr id="35" name="组合 34">
            <a:extLst>
              <a:ext uri="{FF2B5EF4-FFF2-40B4-BE49-F238E27FC236}">
                <a16:creationId xmlns:a16="http://schemas.microsoft.com/office/drawing/2014/main" id="{17CA7653-4059-FFD6-926D-B11247123083}"/>
              </a:ext>
            </a:extLst>
          </p:cNvPr>
          <p:cNvGrpSpPr/>
          <p:nvPr/>
        </p:nvGrpSpPr>
        <p:grpSpPr>
          <a:xfrm>
            <a:off x="2377052" y="1620132"/>
            <a:ext cx="3860616" cy="3617736"/>
            <a:chOff x="1394918" y="1457857"/>
            <a:chExt cx="3860616" cy="3617736"/>
          </a:xfrm>
        </p:grpSpPr>
        <p:grpSp>
          <p:nvGrpSpPr>
            <p:cNvPr id="4" name="组合 3">
              <a:extLst>
                <a:ext uri="{FF2B5EF4-FFF2-40B4-BE49-F238E27FC236}">
                  <a16:creationId xmlns:a16="http://schemas.microsoft.com/office/drawing/2014/main" id="{4EAE887B-AEFB-5D64-7758-A5A08DA393E1}"/>
                </a:ext>
              </a:extLst>
            </p:cNvPr>
            <p:cNvGrpSpPr/>
            <p:nvPr/>
          </p:nvGrpSpPr>
          <p:grpSpPr>
            <a:xfrm>
              <a:off x="1394918" y="1457857"/>
              <a:ext cx="3837482" cy="3617736"/>
              <a:chOff x="734518" y="1610257"/>
              <a:chExt cx="3837482" cy="3617736"/>
            </a:xfrm>
          </p:grpSpPr>
          <p:sp>
            <p:nvSpPr>
              <p:cNvPr id="23" name="矩形 22">
                <a:extLst>
                  <a:ext uri="{FF2B5EF4-FFF2-40B4-BE49-F238E27FC236}">
                    <a16:creationId xmlns:a16="http://schemas.microsoft.com/office/drawing/2014/main" id="{21046342-F5B6-146A-D556-B1E4BD92D0FA}"/>
                  </a:ext>
                </a:extLst>
              </p:cNvPr>
              <p:cNvSpPr/>
              <p:nvPr/>
            </p:nvSpPr>
            <p:spPr>
              <a:xfrm>
                <a:off x="734518" y="1610257"/>
                <a:ext cx="3837482" cy="677333"/>
              </a:xfrm>
              <a:prstGeom prst="rect">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TencentSans W7" panose="020C04030202040F0204" pitchFamily="34" charset="-122"/>
                    <a:ea typeface="TencentSans W7" panose="020C04030202040F0204" pitchFamily="34" charset="-122"/>
                  </a:rPr>
                  <a:t>工具后台</a:t>
                </a:r>
              </a:p>
            </p:txBody>
          </p:sp>
          <p:sp>
            <p:nvSpPr>
              <p:cNvPr id="24" name="矩形 23">
                <a:extLst>
                  <a:ext uri="{FF2B5EF4-FFF2-40B4-BE49-F238E27FC236}">
                    <a16:creationId xmlns:a16="http://schemas.microsoft.com/office/drawing/2014/main" id="{7F9FF45F-E667-C930-5F79-94285438C163}"/>
                  </a:ext>
                </a:extLst>
              </p:cNvPr>
              <p:cNvSpPr/>
              <p:nvPr/>
            </p:nvSpPr>
            <p:spPr>
              <a:xfrm>
                <a:off x="734518" y="2287590"/>
                <a:ext cx="3837482" cy="2940403"/>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1" name="组合 30">
              <a:extLst>
                <a:ext uri="{FF2B5EF4-FFF2-40B4-BE49-F238E27FC236}">
                  <a16:creationId xmlns:a16="http://schemas.microsoft.com/office/drawing/2014/main" id="{E087C4AD-EB8A-91B2-34DD-90CB61934E21}"/>
                </a:ext>
              </a:extLst>
            </p:cNvPr>
            <p:cNvGrpSpPr/>
            <p:nvPr/>
          </p:nvGrpSpPr>
          <p:grpSpPr>
            <a:xfrm>
              <a:off x="1578043" y="4003867"/>
              <a:ext cx="3665832" cy="992211"/>
              <a:chOff x="1578043" y="4003867"/>
              <a:chExt cx="3665832" cy="992211"/>
            </a:xfrm>
          </p:grpSpPr>
          <p:pic>
            <p:nvPicPr>
              <p:cNvPr id="26" name="图片 25">
                <a:extLst>
                  <a:ext uri="{FF2B5EF4-FFF2-40B4-BE49-F238E27FC236}">
                    <a16:creationId xmlns:a16="http://schemas.microsoft.com/office/drawing/2014/main" id="{84B52F5B-0705-9F63-810F-2B147F18B243}"/>
                  </a:ext>
                </a:extLst>
              </p:cNvPr>
              <p:cNvPicPr>
                <a:picLocks noChangeAspect="1"/>
              </p:cNvPicPr>
              <p:nvPr/>
            </p:nvPicPr>
            <p:blipFill>
              <a:blip r:embed="rId2"/>
              <a:stretch>
                <a:fillRect/>
              </a:stretch>
            </p:blipFill>
            <p:spPr>
              <a:xfrm>
                <a:off x="1578043" y="4003867"/>
                <a:ext cx="992211" cy="992211"/>
              </a:xfrm>
              <a:prstGeom prst="rect">
                <a:avLst/>
              </a:prstGeom>
            </p:spPr>
          </p:pic>
          <p:sp>
            <p:nvSpPr>
              <p:cNvPr id="27" name="文本框 26">
                <a:extLst>
                  <a:ext uri="{FF2B5EF4-FFF2-40B4-BE49-F238E27FC236}">
                    <a16:creationId xmlns:a16="http://schemas.microsoft.com/office/drawing/2014/main" id="{8B15E7F3-D498-44AA-07A9-C5A322824DC7}"/>
                  </a:ext>
                </a:extLst>
              </p:cNvPr>
              <p:cNvSpPr txBox="1"/>
              <p:nvPr/>
            </p:nvSpPr>
            <p:spPr>
              <a:xfrm>
                <a:off x="2570254" y="4179075"/>
                <a:ext cx="2673621" cy="502125"/>
              </a:xfrm>
              <a:prstGeom prst="rect">
                <a:avLst/>
              </a:prstGeom>
              <a:noFill/>
            </p:spPr>
            <p:txBody>
              <a:bodyPr wrap="square" rtlCol="0">
                <a:spAutoFit/>
              </a:bodyPr>
              <a:lstStyle/>
              <a:p>
                <a:pPr>
                  <a:lnSpc>
                    <a:spcPct val="150000"/>
                  </a:lnSpc>
                </a:pPr>
                <a:r>
                  <a:rPr kumimoji="1" lang="zh-CN" altLang="en-US" sz="2000" dirty="0">
                    <a:latin typeface="TencentSans W3" panose="020C04030202040F0204" pitchFamily="34" charset="-122"/>
                    <a:ea typeface="TencentSans W3" panose="020C04030202040F0204" pitchFamily="34" charset="-122"/>
                  </a:rPr>
                  <a:t>微信开发者工具</a:t>
                </a:r>
              </a:p>
            </p:txBody>
          </p:sp>
        </p:grpSp>
        <p:grpSp>
          <p:nvGrpSpPr>
            <p:cNvPr id="30" name="组合 29">
              <a:extLst>
                <a:ext uri="{FF2B5EF4-FFF2-40B4-BE49-F238E27FC236}">
                  <a16:creationId xmlns:a16="http://schemas.microsoft.com/office/drawing/2014/main" id="{A92A72D7-509A-C596-6AAF-311099B3BAB5}"/>
                </a:ext>
              </a:extLst>
            </p:cNvPr>
            <p:cNvGrpSpPr/>
            <p:nvPr/>
          </p:nvGrpSpPr>
          <p:grpSpPr>
            <a:xfrm>
              <a:off x="1517617" y="2271417"/>
              <a:ext cx="3737917" cy="874912"/>
              <a:chOff x="1517617" y="2183813"/>
              <a:chExt cx="3737917" cy="874912"/>
            </a:xfrm>
          </p:grpSpPr>
          <p:pic>
            <p:nvPicPr>
              <p:cNvPr id="28" name="图片 27">
                <a:extLst>
                  <a:ext uri="{FF2B5EF4-FFF2-40B4-BE49-F238E27FC236}">
                    <a16:creationId xmlns:a16="http://schemas.microsoft.com/office/drawing/2014/main" id="{A5D49FA6-7284-E3DB-6839-45E1851A885B}"/>
                  </a:ext>
                </a:extLst>
              </p:cNvPr>
              <p:cNvPicPr>
                <a:picLocks noChangeAspect="1"/>
              </p:cNvPicPr>
              <p:nvPr/>
            </p:nvPicPr>
            <p:blipFill rotWithShape="1">
              <a:blip r:embed="rId3"/>
              <a:srcRect r="52560" b="12049"/>
              <a:stretch/>
            </p:blipFill>
            <p:spPr>
              <a:xfrm>
                <a:off x="1517617" y="2183813"/>
                <a:ext cx="980551" cy="874912"/>
              </a:xfrm>
              <a:prstGeom prst="rect">
                <a:avLst/>
              </a:prstGeom>
            </p:spPr>
          </p:pic>
          <p:sp>
            <p:nvSpPr>
              <p:cNvPr id="29" name="文本框 28">
                <a:extLst>
                  <a:ext uri="{FF2B5EF4-FFF2-40B4-BE49-F238E27FC236}">
                    <a16:creationId xmlns:a16="http://schemas.microsoft.com/office/drawing/2014/main" id="{CC4330FC-5A57-5292-A596-6DAB3089074C}"/>
                  </a:ext>
                </a:extLst>
              </p:cNvPr>
              <p:cNvSpPr txBox="1"/>
              <p:nvPr/>
            </p:nvSpPr>
            <p:spPr>
              <a:xfrm>
                <a:off x="2581913" y="2370207"/>
                <a:ext cx="2673621" cy="502125"/>
              </a:xfrm>
              <a:prstGeom prst="rect">
                <a:avLst/>
              </a:prstGeom>
              <a:noFill/>
            </p:spPr>
            <p:txBody>
              <a:bodyPr wrap="square" rtlCol="0">
                <a:spAutoFit/>
              </a:bodyPr>
              <a:lstStyle/>
              <a:p>
                <a:pPr>
                  <a:lnSpc>
                    <a:spcPct val="150000"/>
                  </a:lnSpc>
                </a:pPr>
                <a:r>
                  <a:rPr kumimoji="1" lang="zh-CN" altLang="en-US" sz="2000" dirty="0">
                    <a:latin typeface="TencentSans W3" panose="020C04030202040F0204" pitchFamily="34" charset="-122"/>
                    <a:ea typeface="TencentSans W3" panose="020C04030202040F0204" pitchFamily="34" charset="-122"/>
                  </a:rPr>
                  <a:t>微信公众平台</a:t>
                </a:r>
              </a:p>
            </p:txBody>
          </p:sp>
        </p:grpSp>
        <p:grpSp>
          <p:nvGrpSpPr>
            <p:cNvPr id="32" name="组合 31">
              <a:extLst>
                <a:ext uri="{FF2B5EF4-FFF2-40B4-BE49-F238E27FC236}">
                  <a16:creationId xmlns:a16="http://schemas.microsoft.com/office/drawing/2014/main" id="{B899B4F1-00D6-D666-A4CE-5EAA69ED09A3}"/>
                </a:ext>
              </a:extLst>
            </p:cNvPr>
            <p:cNvGrpSpPr/>
            <p:nvPr/>
          </p:nvGrpSpPr>
          <p:grpSpPr>
            <a:xfrm>
              <a:off x="1694861" y="3231194"/>
              <a:ext cx="3560673" cy="758573"/>
              <a:chOff x="1683202" y="1283004"/>
              <a:chExt cx="3560673" cy="758573"/>
            </a:xfrm>
          </p:grpSpPr>
          <p:pic>
            <p:nvPicPr>
              <p:cNvPr id="33" name="图片 32">
                <a:extLst>
                  <a:ext uri="{FF2B5EF4-FFF2-40B4-BE49-F238E27FC236}">
                    <a16:creationId xmlns:a16="http://schemas.microsoft.com/office/drawing/2014/main" id="{2E3A47F3-B47F-4D2E-E805-6B4EF101163E}"/>
                  </a:ext>
                </a:extLst>
              </p:cNvPr>
              <p:cNvPicPr>
                <a:picLocks noChangeAspect="1"/>
              </p:cNvPicPr>
              <p:nvPr/>
            </p:nvPicPr>
            <p:blipFill>
              <a:blip r:embed="rId4"/>
              <a:srcRect/>
              <a:stretch/>
            </p:blipFill>
            <p:spPr>
              <a:xfrm>
                <a:off x="1683202" y="1283004"/>
                <a:ext cx="758573" cy="758573"/>
              </a:xfrm>
              <a:prstGeom prst="rect">
                <a:avLst/>
              </a:prstGeom>
            </p:spPr>
          </p:pic>
          <p:sp>
            <p:nvSpPr>
              <p:cNvPr id="34" name="文本框 33">
                <a:extLst>
                  <a:ext uri="{FF2B5EF4-FFF2-40B4-BE49-F238E27FC236}">
                    <a16:creationId xmlns:a16="http://schemas.microsoft.com/office/drawing/2014/main" id="{D97C5971-CFB8-B995-CAEE-F0AA8F5592D7}"/>
                  </a:ext>
                </a:extLst>
              </p:cNvPr>
              <p:cNvSpPr txBox="1"/>
              <p:nvPr/>
            </p:nvSpPr>
            <p:spPr>
              <a:xfrm>
                <a:off x="2570254" y="1377363"/>
                <a:ext cx="2673621" cy="502125"/>
              </a:xfrm>
              <a:prstGeom prst="rect">
                <a:avLst/>
              </a:prstGeom>
              <a:noFill/>
            </p:spPr>
            <p:txBody>
              <a:bodyPr wrap="square" rtlCol="0">
                <a:spAutoFit/>
              </a:bodyPr>
              <a:lstStyle/>
              <a:p>
                <a:pPr>
                  <a:lnSpc>
                    <a:spcPct val="150000"/>
                  </a:lnSpc>
                </a:pPr>
                <a:r>
                  <a:rPr kumimoji="1" lang="zh-CN" altLang="en-US" sz="2000" dirty="0">
                    <a:latin typeface="TencentSans W3" panose="020C04030202040F0204" pitchFamily="34" charset="-122"/>
                    <a:ea typeface="TencentSans W3" panose="020C04030202040F0204" pitchFamily="34" charset="-122"/>
                  </a:rPr>
                  <a:t>小程序助手</a:t>
                </a:r>
              </a:p>
            </p:txBody>
          </p:sp>
        </p:grpSp>
      </p:grpSp>
      <p:grpSp>
        <p:nvGrpSpPr>
          <p:cNvPr id="36" name="组合 35">
            <a:extLst>
              <a:ext uri="{FF2B5EF4-FFF2-40B4-BE49-F238E27FC236}">
                <a16:creationId xmlns:a16="http://schemas.microsoft.com/office/drawing/2014/main" id="{314637EE-32F7-F190-64FA-DF4F7C16E311}"/>
              </a:ext>
            </a:extLst>
          </p:cNvPr>
          <p:cNvGrpSpPr/>
          <p:nvPr/>
        </p:nvGrpSpPr>
        <p:grpSpPr>
          <a:xfrm>
            <a:off x="6354672" y="1620132"/>
            <a:ext cx="3849141" cy="3617736"/>
            <a:chOff x="1394918" y="1457857"/>
            <a:chExt cx="3849141" cy="3617736"/>
          </a:xfrm>
        </p:grpSpPr>
        <p:grpSp>
          <p:nvGrpSpPr>
            <p:cNvPr id="37" name="组合 36">
              <a:extLst>
                <a:ext uri="{FF2B5EF4-FFF2-40B4-BE49-F238E27FC236}">
                  <a16:creationId xmlns:a16="http://schemas.microsoft.com/office/drawing/2014/main" id="{449B78C1-1163-8BFC-B31B-E855D73ECA89}"/>
                </a:ext>
              </a:extLst>
            </p:cNvPr>
            <p:cNvGrpSpPr/>
            <p:nvPr/>
          </p:nvGrpSpPr>
          <p:grpSpPr>
            <a:xfrm>
              <a:off x="1394918" y="1457857"/>
              <a:ext cx="3837482" cy="3617736"/>
              <a:chOff x="734518" y="1610257"/>
              <a:chExt cx="3837482" cy="3617736"/>
            </a:xfrm>
          </p:grpSpPr>
          <p:sp>
            <p:nvSpPr>
              <p:cNvPr id="47" name="矩形 46">
                <a:extLst>
                  <a:ext uri="{FF2B5EF4-FFF2-40B4-BE49-F238E27FC236}">
                    <a16:creationId xmlns:a16="http://schemas.microsoft.com/office/drawing/2014/main" id="{1C1C10A5-D621-5482-37B4-E1CF68394982}"/>
                  </a:ext>
                </a:extLst>
              </p:cNvPr>
              <p:cNvSpPr/>
              <p:nvPr/>
            </p:nvSpPr>
            <p:spPr>
              <a:xfrm>
                <a:off x="734518" y="1610257"/>
                <a:ext cx="3837482" cy="677333"/>
              </a:xfrm>
              <a:prstGeom prst="rect">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TencentSans W7" panose="020C04030202040F0204" pitchFamily="34" charset="-122"/>
                    <a:ea typeface="TencentSans W7" panose="020C04030202040F0204" pitchFamily="34" charset="-122"/>
                  </a:rPr>
                  <a:t>学习渠道</a:t>
                </a:r>
              </a:p>
            </p:txBody>
          </p:sp>
          <p:sp>
            <p:nvSpPr>
              <p:cNvPr id="48" name="矩形 47">
                <a:extLst>
                  <a:ext uri="{FF2B5EF4-FFF2-40B4-BE49-F238E27FC236}">
                    <a16:creationId xmlns:a16="http://schemas.microsoft.com/office/drawing/2014/main" id="{69222F34-18B8-9A68-3209-E95207C31811}"/>
                  </a:ext>
                </a:extLst>
              </p:cNvPr>
              <p:cNvSpPr/>
              <p:nvPr/>
            </p:nvSpPr>
            <p:spPr>
              <a:xfrm>
                <a:off x="734518" y="2287590"/>
                <a:ext cx="3837482" cy="2940403"/>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6" name="文本框 45">
              <a:extLst>
                <a:ext uri="{FF2B5EF4-FFF2-40B4-BE49-F238E27FC236}">
                  <a16:creationId xmlns:a16="http://schemas.microsoft.com/office/drawing/2014/main" id="{78065285-BDA8-9809-E1E4-36542FD81FC8}"/>
                </a:ext>
              </a:extLst>
            </p:cNvPr>
            <p:cNvSpPr txBox="1"/>
            <p:nvPr/>
          </p:nvSpPr>
          <p:spPr>
            <a:xfrm>
              <a:off x="2558779" y="2310398"/>
              <a:ext cx="2673621" cy="502125"/>
            </a:xfrm>
            <a:prstGeom prst="rect">
              <a:avLst/>
            </a:prstGeom>
            <a:noFill/>
          </p:spPr>
          <p:txBody>
            <a:bodyPr wrap="square" rtlCol="0">
              <a:spAutoFit/>
            </a:bodyPr>
            <a:lstStyle/>
            <a:p>
              <a:pPr>
                <a:lnSpc>
                  <a:spcPct val="150000"/>
                </a:lnSpc>
              </a:pPr>
              <a:r>
                <a:rPr kumimoji="1" lang="zh-CN" altLang="en-US" sz="2000" dirty="0">
                  <a:latin typeface="TencentSans W3" panose="020C04030202040F0204" pitchFamily="34" charset="-122"/>
                  <a:ea typeface="TencentSans W3" panose="020C04030202040F0204" pitchFamily="34" charset="-122"/>
                </a:rPr>
                <a:t>文档</a:t>
              </a:r>
            </a:p>
          </p:txBody>
        </p:sp>
        <p:sp>
          <p:nvSpPr>
            <p:cNvPr id="44" name="文本框 43">
              <a:extLst>
                <a:ext uri="{FF2B5EF4-FFF2-40B4-BE49-F238E27FC236}">
                  <a16:creationId xmlns:a16="http://schemas.microsoft.com/office/drawing/2014/main" id="{D3042368-D7DB-F5C9-B972-FC190E6C408D}"/>
                </a:ext>
              </a:extLst>
            </p:cNvPr>
            <p:cNvSpPr txBox="1"/>
            <p:nvPr/>
          </p:nvSpPr>
          <p:spPr>
            <a:xfrm>
              <a:off x="2570438" y="3284493"/>
              <a:ext cx="2673621" cy="502125"/>
            </a:xfrm>
            <a:prstGeom prst="rect">
              <a:avLst/>
            </a:prstGeom>
            <a:noFill/>
          </p:spPr>
          <p:txBody>
            <a:bodyPr wrap="square" rtlCol="0">
              <a:spAutoFit/>
            </a:bodyPr>
            <a:lstStyle/>
            <a:p>
              <a:pPr>
                <a:lnSpc>
                  <a:spcPct val="150000"/>
                </a:lnSpc>
              </a:pPr>
              <a:r>
                <a:rPr kumimoji="1" lang="zh-CN" altLang="en-US" sz="2000" dirty="0">
                  <a:latin typeface="TencentSans W3" panose="020C04030202040F0204" pitchFamily="34" charset="-122"/>
                  <a:ea typeface="TencentSans W3" panose="020C04030202040F0204" pitchFamily="34" charset="-122"/>
                </a:rPr>
                <a:t>微信学堂</a:t>
              </a:r>
            </a:p>
          </p:txBody>
        </p:sp>
        <p:sp>
          <p:nvSpPr>
            <p:cNvPr id="42" name="文本框 41">
              <a:extLst>
                <a:ext uri="{FF2B5EF4-FFF2-40B4-BE49-F238E27FC236}">
                  <a16:creationId xmlns:a16="http://schemas.microsoft.com/office/drawing/2014/main" id="{EEA57205-D562-68A4-049C-452A0B742018}"/>
                </a:ext>
              </a:extLst>
            </p:cNvPr>
            <p:cNvSpPr txBox="1"/>
            <p:nvPr/>
          </p:nvSpPr>
          <p:spPr>
            <a:xfrm>
              <a:off x="2558778" y="4061620"/>
              <a:ext cx="2673621" cy="963790"/>
            </a:xfrm>
            <a:prstGeom prst="rect">
              <a:avLst/>
            </a:prstGeom>
            <a:noFill/>
          </p:spPr>
          <p:txBody>
            <a:bodyPr wrap="square" rtlCol="0">
              <a:spAutoFit/>
            </a:bodyPr>
            <a:lstStyle/>
            <a:p>
              <a:pPr>
                <a:lnSpc>
                  <a:spcPct val="150000"/>
                </a:lnSpc>
              </a:pPr>
              <a:r>
                <a:rPr kumimoji="1" lang="zh-CN" altLang="en-US" sz="2000" dirty="0">
                  <a:latin typeface="TencentSans W3" panose="020C04030202040F0204" pitchFamily="34" charset="-122"/>
                  <a:ea typeface="TencentSans W3" panose="020C04030202040F0204" pitchFamily="34" charset="-122"/>
                </a:rPr>
                <a:t>微信开发者公众号</a:t>
              </a:r>
              <a:endParaRPr kumimoji="1" lang="en-US" altLang="zh-CN" sz="2000" dirty="0">
                <a:latin typeface="TencentSans W3" panose="020C04030202040F0204" pitchFamily="34" charset="-122"/>
                <a:ea typeface="TencentSans W3" panose="020C04030202040F0204" pitchFamily="34" charset="-122"/>
              </a:endParaRPr>
            </a:p>
            <a:p>
              <a:pPr>
                <a:lnSpc>
                  <a:spcPct val="150000"/>
                </a:lnSpc>
              </a:pPr>
              <a:r>
                <a:rPr kumimoji="1" lang="zh-CN" altLang="en-US" sz="2000" dirty="0">
                  <a:latin typeface="TencentSans W3" panose="020C04030202040F0204" pitchFamily="34" charset="-122"/>
                  <a:ea typeface="TencentSans W3" panose="020C04030202040F0204" pitchFamily="34" charset="-122"/>
                </a:rPr>
                <a:t>微信开发者视频号</a:t>
              </a:r>
            </a:p>
          </p:txBody>
        </p:sp>
      </p:grpSp>
      <p:sp>
        <p:nvSpPr>
          <p:cNvPr id="49" name="矩形 48">
            <a:extLst>
              <a:ext uri="{FF2B5EF4-FFF2-40B4-BE49-F238E27FC236}">
                <a16:creationId xmlns:a16="http://schemas.microsoft.com/office/drawing/2014/main" id="{62D53994-4A8F-12C6-4368-60FF93C03E3D}"/>
              </a:ext>
            </a:extLst>
          </p:cNvPr>
          <p:cNvSpPr/>
          <p:nvPr/>
        </p:nvSpPr>
        <p:spPr>
          <a:xfrm>
            <a:off x="3184943" y="5371172"/>
            <a:ext cx="7007211" cy="1158046"/>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矩形 49">
            <a:extLst>
              <a:ext uri="{FF2B5EF4-FFF2-40B4-BE49-F238E27FC236}">
                <a16:creationId xmlns:a16="http://schemas.microsoft.com/office/drawing/2014/main" id="{661419DE-064E-598F-1D61-79D2AED80820}"/>
              </a:ext>
            </a:extLst>
          </p:cNvPr>
          <p:cNvSpPr/>
          <p:nvPr/>
        </p:nvSpPr>
        <p:spPr>
          <a:xfrm>
            <a:off x="2377052" y="5371171"/>
            <a:ext cx="823349" cy="1158046"/>
          </a:xfrm>
          <a:prstGeom prst="rect">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TencentSans W7" panose="020C04030202040F0204" pitchFamily="34" charset="-122"/>
                <a:ea typeface="TencentSans W7" panose="020C04030202040F0204" pitchFamily="34" charset="-122"/>
              </a:rPr>
              <a:t>社区</a:t>
            </a:r>
          </a:p>
        </p:txBody>
      </p:sp>
      <p:sp>
        <p:nvSpPr>
          <p:cNvPr id="51" name="文本框 50">
            <a:extLst>
              <a:ext uri="{FF2B5EF4-FFF2-40B4-BE49-F238E27FC236}">
                <a16:creationId xmlns:a16="http://schemas.microsoft.com/office/drawing/2014/main" id="{7A510747-DC01-897C-AD9D-456DC3B7142F}"/>
              </a:ext>
            </a:extLst>
          </p:cNvPr>
          <p:cNvSpPr txBox="1"/>
          <p:nvPr/>
        </p:nvSpPr>
        <p:spPr>
          <a:xfrm>
            <a:off x="5890426" y="5664138"/>
            <a:ext cx="2673621" cy="502125"/>
          </a:xfrm>
          <a:prstGeom prst="rect">
            <a:avLst/>
          </a:prstGeom>
          <a:noFill/>
        </p:spPr>
        <p:txBody>
          <a:bodyPr wrap="square" rtlCol="0">
            <a:spAutoFit/>
          </a:bodyPr>
          <a:lstStyle/>
          <a:p>
            <a:pPr>
              <a:lnSpc>
                <a:spcPct val="150000"/>
              </a:lnSpc>
            </a:pPr>
            <a:r>
              <a:rPr kumimoji="1" lang="zh-CN" altLang="en-US" sz="2000" dirty="0">
                <a:latin typeface="TencentSans W3" panose="020C04030202040F0204" pitchFamily="34" charset="-122"/>
                <a:ea typeface="TencentSans W3" panose="020C04030202040F0204" pitchFamily="34" charset="-122"/>
              </a:rPr>
              <a:t>微信开放社区</a:t>
            </a:r>
          </a:p>
        </p:txBody>
      </p:sp>
      <p:pic>
        <p:nvPicPr>
          <p:cNvPr id="53" name="图片 52">
            <a:extLst>
              <a:ext uri="{FF2B5EF4-FFF2-40B4-BE49-F238E27FC236}">
                <a16:creationId xmlns:a16="http://schemas.microsoft.com/office/drawing/2014/main" id="{5B55C196-E71A-5C88-7F42-2F420797EEF8}"/>
              </a:ext>
            </a:extLst>
          </p:cNvPr>
          <p:cNvPicPr>
            <a:picLocks noChangeAspect="1"/>
          </p:cNvPicPr>
          <p:nvPr/>
        </p:nvPicPr>
        <p:blipFill>
          <a:blip r:embed="rId5"/>
          <a:stretch>
            <a:fillRect/>
          </a:stretch>
        </p:blipFill>
        <p:spPr>
          <a:xfrm>
            <a:off x="5125892" y="5682355"/>
            <a:ext cx="550516" cy="550516"/>
          </a:xfrm>
          <a:prstGeom prst="rect">
            <a:avLst/>
          </a:prstGeom>
        </p:spPr>
      </p:pic>
      <p:pic>
        <p:nvPicPr>
          <p:cNvPr id="56" name="图片 55">
            <a:extLst>
              <a:ext uri="{FF2B5EF4-FFF2-40B4-BE49-F238E27FC236}">
                <a16:creationId xmlns:a16="http://schemas.microsoft.com/office/drawing/2014/main" id="{0146DF95-F25B-A06D-385F-23F63B036938}"/>
              </a:ext>
            </a:extLst>
          </p:cNvPr>
          <p:cNvPicPr>
            <a:picLocks noChangeAspect="1"/>
          </p:cNvPicPr>
          <p:nvPr/>
        </p:nvPicPr>
        <p:blipFill>
          <a:blip r:embed="rId6"/>
          <a:srcRect/>
          <a:stretch/>
        </p:blipFill>
        <p:spPr>
          <a:xfrm>
            <a:off x="6755198" y="4436806"/>
            <a:ext cx="562216" cy="562216"/>
          </a:xfrm>
          <a:prstGeom prst="rect">
            <a:avLst/>
          </a:prstGeom>
        </p:spPr>
      </p:pic>
      <p:pic>
        <p:nvPicPr>
          <p:cNvPr id="58" name="图形 57">
            <a:extLst>
              <a:ext uri="{FF2B5EF4-FFF2-40B4-BE49-F238E27FC236}">
                <a16:creationId xmlns:a16="http://schemas.microsoft.com/office/drawing/2014/main" id="{31FA76EA-D826-9EBE-B2E3-8665D96CE0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27446" y="3456131"/>
            <a:ext cx="617720" cy="617720"/>
          </a:xfrm>
          <a:prstGeom prst="rect">
            <a:avLst/>
          </a:prstGeom>
        </p:spPr>
      </p:pic>
      <p:pic>
        <p:nvPicPr>
          <p:cNvPr id="60" name="图形 59">
            <a:extLst>
              <a:ext uri="{FF2B5EF4-FFF2-40B4-BE49-F238E27FC236}">
                <a16:creationId xmlns:a16="http://schemas.microsoft.com/office/drawing/2014/main" id="{ADBDA818-B7D0-3508-E299-3B2CF18222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55198" y="2457042"/>
            <a:ext cx="646331" cy="646331"/>
          </a:xfrm>
          <a:prstGeom prst="rect">
            <a:avLst/>
          </a:prstGeom>
        </p:spPr>
      </p:pic>
    </p:spTree>
    <p:extLst>
      <p:ext uri="{BB962C8B-B14F-4D97-AF65-F5344CB8AC3E}">
        <p14:creationId xmlns:p14="http://schemas.microsoft.com/office/powerpoint/2010/main" val="9076299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7491153"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小程序「大总管」</a:t>
            </a:r>
            <a:r>
              <a:rPr kumimoji="1" lang="en-US" altLang="zh-CN" sz="3600" b="1" dirty="0">
                <a:solidFill>
                  <a:srgbClr val="1BB458"/>
                </a:solidFill>
                <a:latin typeface="TencentSans W7" panose="020C04030202040F0204" pitchFamily="34" charset="-122"/>
                <a:ea typeface="TencentSans W7" panose="020C04030202040F0204" pitchFamily="34" charset="-122"/>
              </a:rPr>
              <a:t>——</a:t>
            </a:r>
            <a:r>
              <a:rPr kumimoji="1" lang="zh-CN" altLang="en-US" sz="3600" b="1" dirty="0">
                <a:solidFill>
                  <a:srgbClr val="1BB458"/>
                </a:solidFill>
                <a:latin typeface="TencentSans W7" panose="020C04030202040F0204" pitchFamily="34" charset="-122"/>
                <a:ea typeface="TencentSans W7" panose="020C04030202040F0204" pitchFamily="34" charset="-122"/>
              </a:rPr>
              <a:t>微信公众平台</a:t>
            </a:r>
          </a:p>
        </p:txBody>
      </p:sp>
      <p:pic>
        <p:nvPicPr>
          <p:cNvPr id="39" name="图片 38">
            <a:extLst>
              <a:ext uri="{FF2B5EF4-FFF2-40B4-BE49-F238E27FC236}">
                <a16:creationId xmlns:a16="http://schemas.microsoft.com/office/drawing/2014/main" id="{ED576B42-C06F-478A-2F27-2971FFB343ED}"/>
              </a:ext>
            </a:extLst>
          </p:cNvPr>
          <p:cNvPicPr>
            <a:picLocks noChangeAspect="1"/>
          </p:cNvPicPr>
          <p:nvPr/>
        </p:nvPicPr>
        <p:blipFill>
          <a:blip r:embed="rId2"/>
          <a:stretch>
            <a:fillRect/>
          </a:stretch>
        </p:blipFill>
        <p:spPr>
          <a:xfrm>
            <a:off x="2246171" y="1774560"/>
            <a:ext cx="7699658" cy="4224117"/>
          </a:xfrm>
          <a:prstGeom prst="rect">
            <a:avLst/>
          </a:prstGeom>
        </p:spPr>
      </p:pic>
      <p:cxnSp>
        <p:nvCxnSpPr>
          <p:cNvPr id="40" name="直线连接符 39">
            <a:extLst>
              <a:ext uri="{FF2B5EF4-FFF2-40B4-BE49-F238E27FC236}">
                <a16:creationId xmlns:a16="http://schemas.microsoft.com/office/drawing/2014/main" id="{BE535C26-0114-FF28-A6FE-4C2F6CF4F404}"/>
              </a:ext>
            </a:extLst>
          </p:cNvPr>
          <p:cNvCxnSpPr>
            <a:cxnSpLocks/>
          </p:cNvCxnSpPr>
          <p:nvPr/>
        </p:nvCxnSpPr>
        <p:spPr>
          <a:xfrm flipH="1">
            <a:off x="2370667" y="3429000"/>
            <a:ext cx="241277" cy="465667"/>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cxnSp>
        <p:nvCxnSpPr>
          <p:cNvPr id="41" name="直线连接符 40">
            <a:extLst>
              <a:ext uri="{FF2B5EF4-FFF2-40B4-BE49-F238E27FC236}">
                <a16:creationId xmlns:a16="http://schemas.microsoft.com/office/drawing/2014/main" id="{6A53FCBC-6DAD-BE31-9903-EF23D71A0416}"/>
              </a:ext>
            </a:extLst>
          </p:cNvPr>
          <p:cNvCxnSpPr>
            <a:cxnSpLocks/>
          </p:cNvCxnSpPr>
          <p:nvPr/>
        </p:nvCxnSpPr>
        <p:spPr>
          <a:xfrm flipH="1" flipV="1">
            <a:off x="306001" y="3886618"/>
            <a:ext cx="2064666"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55" name="文本框 54">
            <a:extLst>
              <a:ext uri="{FF2B5EF4-FFF2-40B4-BE49-F238E27FC236}">
                <a16:creationId xmlns:a16="http://schemas.microsoft.com/office/drawing/2014/main" id="{1035CA80-C287-6660-FB7E-3DAD34492E45}"/>
              </a:ext>
            </a:extLst>
          </p:cNvPr>
          <p:cNvSpPr txBox="1"/>
          <p:nvPr/>
        </p:nvSpPr>
        <p:spPr>
          <a:xfrm>
            <a:off x="472320" y="3095960"/>
            <a:ext cx="1636149" cy="666080"/>
          </a:xfrm>
          <a:prstGeom prst="rect">
            <a:avLst/>
          </a:prstGeom>
          <a:noFill/>
        </p:spPr>
        <p:txBody>
          <a:bodyPr wrap="square" rtlCol="0">
            <a:spAutoFit/>
          </a:bodyPr>
          <a:lstStyle/>
          <a:p>
            <a:pPr algn="ctr">
              <a:lnSpc>
                <a:spcPct val="150000"/>
              </a:lnSpc>
            </a:pPr>
            <a:r>
              <a:rPr kumimoji="1" lang="zh-CN" altLang="en-US" sz="2800" dirty="0">
                <a:latin typeface="TencentSans W7" panose="020C04030202040F0204" pitchFamily="34" charset="-122"/>
                <a:ea typeface="TencentSans W7" panose="020C04030202040F0204" pitchFamily="34" charset="-122"/>
              </a:rPr>
              <a:t>发布上线</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59" name="直线连接符 58">
            <a:extLst>
              <a:ext uri="{FF2B5EF4-FFF2-40B4-BE49-F238E27FC236}">
                <a16:creationId xmlns:a16="http://schemas.microsoft.com/office/drawing/2014/main" id="{DB328ABB-7A51-E9C9-4A6D-A7FDB50D7FA6}"/>
              </a:ext>
            </a:extLst>
          </p:cNvPr>
          <p:cNvCxnSpPr>
            <a:cxnSpLocks/>
          </p:cNvCxnSpPr>
          <p:nvPr/>
        </p:nvCxnSpPr>
        <p:spPr>
          <a:xfrm>
            <a:off x="9486877" y="2355126"/>
            <a:ext cx="198990" cy="457618"/>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cxnSp>
        <p:nvCxnSpPr>
          <p:cNvPr id="60" name="直线连接符 59">
            <a:extLst>
              <a:ext uri="{FF2B5EF4-FFF2-40B4-BE49-F238E27FC236}">
                <a16:creationId xmlns:a16="http://schemas.microsoft.com/office/drawing/2014/main" id="{7F67B8E4-8E31-2BCF-C4AF-1592E73EF8C6}"/>
              </a:ext>
            </a:extLst>
          </p:cNvPr>
          <p:cNvCxnSpPr>
            <a:cxnSpLocks/>
          </p:cNvCxnSpPr>
          <p:nvPr/>
        </p:nvCxnSpPr>
        <p:spPr>
          <a:xfrm flipH="1" flipV="1">
            <a:off x="9670135" y="2812744"/>
            <a:ext cx="2064666"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62" name="文本框 61">
            <a:extLst>
              <a:ext uri="{FF2B5EF4-FFF2-40B4-BE49-F238E27FC236}">
                <a16:creationId xmlns:a16="http://schemas.microsoft.com/office/drawing/2014/main" id="{70605115-DD15-2674-7CB9-5CCBD0FC1C52}"/>
              </a:ext>
            </a:extLst>
          </p:cNvPr>
          <p:cNvSpPr txBox="1"/>
          <p:nvPr/>
        </p:nvSpPr>
        <p:spPr>
          <a:xfrm>
            <a:off x="10022240" y="2042224"/>
            <a:ext cx="1636149" cy="666080"/>
          </a:xfrm>
          <a:prstGeom prst="rect">
            <a:avLst/>
          </a:prstGeom>
          <a:noFill/>
        </p:spPr>
        <p:txBody>
          <a:bodyPr wrap="square" rtlCol="0">
            <a:spAutoFit/>
          </a:bodyPr>
          <a:lstStyle/>
          <a:p>
            <a:pPr algn="ctr">
              <a:lnSpc>
                <a:spcPct val="150000"/>
              </a:lnSpc>
            </a:pPr>
            <a:r>
              <a:rPr kumimoji="1" lang="zh-CN" altLang="en-US" sz="2800" dirty="0">
                <a:latin typeface="TencentSans W7" panose="020C04030202040F0204" pitchFamily="34" charset="-122"/>
                <a:ea typeface="TencentSans W7" panose="020C04030202040F0204" pitchFamily="34" charset="-122"/>
              </a:rPr>
              <a:t>账号设置</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63" name="直线连接符 62">
            <a:extLst>
              <a:ext uri="{FF2B5EF4-FFF2-40B4-BE49-F238E27FC236}">
                <a16:creationId xmlns:a16="http://schemas.microsoft.com/office/drawing/2014/main" id="{6153BA1F-3CA0-0D7D-F88D-1120D2C449EA}"/>
              </a:ext>
            </a:extLst>
          </p:cNvPr>
          <p:cNvCxnSpPr>
            <a:cxnSpLocks/>
          </p:cNvCxnSpPr>
          <p:nvPr/>
        </p:nvCxnSpPr>
        <p:spPr>
          <a:xfrm flipH="1">
            <a:off x="8989907" y="4438344"/>
            <a:ext cx="2668482"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65" name="文本框 64">
            <a:extLst>
              <a:ext uri="{FF2B5EF4-FFF2-40B4-BE49-F238E27FC236}">
                <a16:creationId xmlns:a16="http://schemas.microsoft.com/office/drawing/2014/main" id="{0A03B339-0F56-C9E5-4938-469B5C34B906}"/>
              </a:ext>
            </a:extLst>
          </p:cNvPr>
          <p:cNvSpPr txBox="1"/>
          <p:nvPr/>
        </p:nvSpPr>
        <p:spPr>
          <a:xfrm>
            <a:off x="10043090" y="3661833"/>
            <a:ext cx="1636149" cy="666080"/>
          </a:xfrm>
          <a:prstGeom prst="rect">
            <a:avLst/>
          </a:prstGeom>
          <a:noFill/>
        </p:spPr>
        <p:txBody>
          <a:bodyPr wrap="square" rtlCol="0">
            <a:spAutoFit/>
          </a:bodyPr>
          <a:lstStyle/>
          <a:p>
            <a:pPr algn="ctr">
              <a:lnSpc>
                <a:spcPct val="150000"/>
              </a:lnSpc>
            </a:pPr>
            <a:r>
              <a:rPr kumimoji="1" lang="zh-CN" altLang="en-US" sz="2800" dirty="0">
                <a:latin typeface="TencentSans W7" panose="020C04030202040F0204" pitchFamily="34" charset="-122"/>
                <a:ea typeface="TencentSans W7" panose="020C04030202040F0204" pitchFamily="34" charset="-122"/>
              </a:rPr>
              <a:t>数据运营</a:t>
            </a:r>
            <a:endParaRPr kumimoji="1" lang="en-US" altLang="zh-CN" sz="2400" b="1" dirty="0">
              <a:latin typeface="TencentSans W7" panose="020C04030202040F0204" pitchFamily="34" charset="-122"/>
              <a:ea typeface="TencentSans W7" panose="020C04030202040F0204" pitchFamily="34" charset="-122"/>
            </a:endParaRPr>
          </a:p>
        </p:txBody>
      </p:sp>
      <p:sp>
        <p:nvSpPr>
          <p:cNvPr id="67" name="文本框 66">
            <a:extLst>
              <a:ext uri="{FF2B5EF4-FFF2-40B4-BE49-F238E27FC236}">
                <a16:creationId xmlns:a16="http://schemas.microsoft.com/office/drawing/2014/main" id="{A7AB53DB-9234-F708-5C94-B006A2434F9F}"/>
              </a:ext>
            </a:extLst>
          </p:cNvPr>
          <p:cNvSpPr txBox="1"/>
          <p:nvPr/>
        </p:nvSpPr>
        <p:spPr>
          <a:xfrm>
            <a:off x="3048000" y="6182276"/>
            <a:ext cx="6096000" cy="369332"/>
          </a:xfrm>
          <a:prstGeom prst="rect">
            <a:avLst/>
          </a:prstGeom>
          <a:noFill/>
        </p:spPr>
        <p:txBody>
          <a:bodyPr wrap="square">
            <a:spAutoFit/>
          </a:bodyPr>
          <a:lstStyle/>
          <a:p>
            <a:pPr algn="ctr"/>
            <a:r>
              <a:rPr kumimoji="1" lang="zh-CN" altLang="en-US" sz="1800" dirty="0">
                <a:latin typeface="TencentSans W3" panose="020C04030202040F0204" pitchFamily="34" charset="-122"/>
                <a:ea typeface="TencentSans W3" panose="020C04030202040F0204" pitchFamily="34" charset="-122"/>
                <a:hlinkClick r:id="rId3"/>
              </a:rPr>
              <a:t>微信公众平台链接</a:t>
            </a:r>
            <a:endParaRPr lang="zh-CN" altLang="en-US" dirty="0"/>
          </a:p>
        </p:txBody>
      </p:sp>
    </p:spTree>
    <p:extLst>
      <p:ext uri="{BB962C8B-B14F-4D97-AF65-F5344CB8AC3E}">
        <p14:creationId xmlns:p14="http://schemas.microsoft.com/office/powerpoint/2010/main" val="4080420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7029488"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小程序「小总管」</a:t>
            </a:r>
            <a:r>
              <a:rPr kumimoji="1" lang="en-US" altLang="zh-CN" sz="3600" b="1" dirty="0">
                <a:solidFill>
                  <a:srgbClr val="1BB458"/>
                </a:solidFill>
                <a:latin typeface="TencentSans W7" panose="020C04030202040F0204" pitchFamily="34" charset="-122"/>
                <a:ea typeface="TencentSans W7" panose="020C04030202040F0204" pitchFamily="34" charset="-122"/>
              </a:rPr>
              <a:t>——</a:t>
            </a:r>
            <a:r>
              <a:rPr kumimoji="1" lang="zh-CN" altLang="en-US" sz="3600" b="1" dirty="0">
                <a:solidFill>
                  <a:srgbClr val="1BB458"/>
                </a:solidFill>
                <a:latin typeface="TencentSans W7" panose="020C04030202040F0204" pitchFamily="34" charset="-122"/>
                <a:ea typeface="TencentSans W7" panose="020C04030202040F0204" pitchFamily="34" charset="-122"/>
              </a:rPr>
              <a:t>小程序助手</a:t>
            </a:r>
          </a:p>
        </p:txBody>
      </p:sp>
      <p:pic>
        <p:nvPicPr>
          <p:cNvPr id="4" name="图片 3">
            <a:extLst>
              <a:ext uri="{FF2B5EF4-FFF2-40B4-BE49-F238E27FC236}">
                <a16:creationId xmlns:a16="http://schemas.microsoft.com/office/drawing/2014/main" id="{8EFB200B-07C8-D675-7C84-3A5911CB6FBE}"/>
              </a:ext>
            </a:extLst>
          </p:cNvPr>
          <p:cNvPicPr>
            <a:picLocks noChangeAspect="1"/>
          </p:cNvPicPr>
          <p:nvPr/>
        </p:nvPicPr>
        <p:blipFill>
          <a:blip r:embed="rId2"/>
          <a:stretch>
            <a:fillRect/>
          </a:stretch>
        </p:blipFill>
        <p:spPr>
          <a:xfrm>
            <a:off x="4883869" y="1439333"/>
            <a:ext cx="2424261" cy="5249333"/>
          </a:xfrm>
          <a:prstGeom prst="rect">
            <a:avLst/>
          </a:prstGeom>
        </p:spPr>
      </p:pic>
      <p:cxnSp>
        <p:nvCxnSpPr>
          <p:cNvPr id="8" name="直线连接符 7">
            <a:extLst>
              <a:ext uri="{FF2B5EF4-FFF2-40B4-BE49-F238E27FC236}">
                <a16:creationId xmlns:a16="http://schemas.microsoft.com/office/drawing/2014/main" id="{DEC78895-8A7A-8C73-D902-6B1332A1E98F}"/>
              </a:ext>
            </a:extLst>
          </p:cNvPr>
          <p:cNvCxnSpPr>
            <a:cxnSpLocks/>
          </p:cNvCxnSpPr>
          <p:nvPr/>
        </p:nvCxnSpPr>
        <p:spPr>
          <a:xfrm flipH="1">
            <a:off x="1066800" y="4246052"/>
            <a:ext cx="3948945"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0E33880D-31B2-1FCD-B5AD-F16D87E700E4}"/>
              </a:ext>
            </a:extLst>
          </p:cNvPr>
          <p:cNvSpPr txBox="1"/>
          <p:nvPr/>
        </p:nvSpPr>
        <p:spPr>
          <a:xfrm>
            <a:off x="1066800" y="3429000"/>
            <a:ext cx="3750231" cy="666080"/>
          </a:xfrm>
          <a:prstGeom prst="rect">
            <a:avLst/>
          </a:prstGeom>
          <a:noFill/>
        </p:spPr>
        <p:txBody>
          <a:bodyPr wrap="square" rtlCol="0">
            <a:spAutoFit/>
          </a:bodyPr>
          <a:lstStyle/>
          <a:p>
            <a:pPr algn="ctr">
              <a:lnSpc>
                <a:spcPct val="150000"/>
              </a:lnSpc>
            </a:pPr>
            <a:r>
              <a:rPr kumimoji="1" lang="zh-CN" altLang="en-US" sz="2800" b="1" dirty="0">
                <a:latin typeface="TencentSans W7" panose="020C04030202040F0204" pitchFamily="34" charset="-122"/>
                <a:ea typeface="TencentSans W7" panose="020C04030202040F0204" pitchFamily="34" charset="-122"/>
              </a:rPr>
              <a:t>手机端便捷处理问题</a:t>
            </a:r>
            <a:endParaRPr kumimoji="1" lang="en-US" altLang="zh-CN" sz="2400" b="1" dirty="0">
              <a:latin typeface="TencentSans W7" panose="020C04030202040F0204" pitchFamily="34" charset="-122"/>
              <a:ea typeface="TencentSans W7" panose="020C04030202040F0204" pitchFamily="34" charset="-122"/>
            </a:endParaRPr>
          </a:p>
        </p:txBody>
      </p:sp>
      <p:pic>
        <p:nvPicPr>
          <p:cNvPr id="15" name="图片 14">
            <a:extLst>
              <a:ext uri="{FF2B5EF4-FFF2-40B4-BE49-F238E27FC236}">
                <a16:creationId xmlns:a16="http://schemas.microsoft.com/office/drawing/2014/main" id="{E2CC4803-E68F-E9ED-3268-C7E4B10295DF}"/>
              </a:ext>
            </a:extLst>
          </p:cNvPr>
          <p:cNvPicPr>
            <a:picLocks noChangeAspect="1"/>
          </p:cNvPicPr>
          <p:nvPr/>
        </p:nvPicPr>
        <p:blipFill>
          <a:blip r:embed="rId3"/>
          <a:stretch>
            <a:fillRect/>
          </a:stretch>
        </p:blipFill>
        <p:spPr>
          <a:xfrm>
            <a:off x="7764006" y="2321184"/>
            <a:ext cx="2942166" cy="2881711"/>
          </a:xfrm>
          <a:prstGeom prst="rect">
            <a:avLst/>
          </a:prstGeom>
        </p:spPr>
      </p:pic>
    </p:spTree>
    <p:extLst>
      <p:ext uri="{BB962C8B-B14F-4D97-AF65-F5344CB8AC3E}">
        <p14:creationId xmlns:p14="http://schemas.microsoft.com/office/powerpoint/2010/main" val="4196294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7952818"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小程序「出生地」</a:t>
            </a:r>
            <a:r>
              <a:rPr kumimoji="1" lang="en-US" altLang="zh-CN" sz="3600" b="1" dirty="0">
                <a:solidFill>
                  <a:srgbClr val="1BB458"/>
                </a:solidFill>
                <a:latin typeface="TencentSans W7" panose="020C04030202040F0204" pitchFamily="34" charset="-122"/>
                <a:ea typeface="TencentSans W7" panose="020C04030202040F0204" pitchFamily="34" charset="-122"/>
              </a:rPr>
              <a:t>——</a:t>
            </a:r>
            <a:r>
              <a:rPr kumimoji="1" lang="zh-CN" altLang="en-US" sz="3600" b="1" dirty="0">
                <a:solidFill>
                  <a:srgbClr val="1BB458"/>
                </a:solidFill>
                <a:latin typeface="TencentSans W7" panose="020C04030202040F0204" pitchFamily="34" charset="-122"/>
                <a:ea typeface="TencentSans W7" panose="020C04030202040F0204" pitchFamily="34" charset="-122"/>
              </a:rPr>
              <a:t>微信开发者工具</a:t>
            </a:r>
          </a:p>
        </p:txBody>
      </p:sp>
      <p:pic>
        <p:nvPicPr>
          <p:cNvPr id="25" name="图片 24">
            <a:extLst>
              <a:ext uri="{FF2B5EF4-FFF2-40B4-BE49-F238E27FC236}">
                <a16:creationId xmlns:a16="http://schemas.microsoft.com/office/drawing/2014/main" id="{850E5F94-0E20-A1F2-4D65-A598BF53F6F7}"/>
              </a:ext>
            </a:extLst>
          </p:cNvPr>
          <p:cNvPicPr>
            <a:picLocks noChangeAspect="1"/>
          </p:cNvPicPr>
          <p:nvPr/>
        </p:nvPicPr>
        <p:blipFill>
          <a:blip r:embed="rId2"/>
          <a:stretch>
            <a:fillRect/>
          </a:stretch>
        </p:blipFill>
        <p:spPr>
          <a:xfrm>
            <a:off x="734518" y="1656415"/>
            <a:ext cx="6742125" cy="4254597"/>
          </a:xfrm>
          <a:prstGeom prst="rect">
            <a:avLst/>
          </a:prstGeom>
        </p:spPr>
      </p:pic>
      <p:sp>
        <p:nvSpPr>
          <p:cNvPr id="38" name="文本框 37">
            <a:extLst>
              <a:ext uri="{FF2B5EF4-FFF2-40B4-BE49-F238E27FC236}">
                <a16:creationId xmlns:a16="http://schemas.microsoft.com/office/drawing/2014/main" id="{88CBA57A-A945-EDA5-E63A-3FD8B9B4C76F}"/>
              </a:ext>
            </a:extLst>
          </p:cNvPr>
          <p:cNvSpPr txBox="1"/>
          <p:nvPr/>
        </p:nvSpPr>
        <p:spPr>
          <a:xfrm>
            <a:off x="7656550" y="2772794"/>
            <a:ext cx="6428198" cy="1312411"/>
          </a:xfrm>
          <a:prstGeom prst="rect">
            <a:avLst/>
          </a:prstGeom>
          <a:noFill/>
        </p:spPr>
        <p:txBody>
          <a:bodyPr wrap="square" rtlCol="0">
            <a:spAutoFit/>
          </a:bodyPr>
          <a:lstStyle/>
          <a:p>
            <a:pPr>
              <a:lnSpc>
                <a:spcPct val="150000"/>
              </a:lnSpc>
            </a:pPr>
            <a:r>
              <a:rPr kumimoji="1" lang="zh-CN" altLang="en-US" sz="2800" dirty="0">
                <a:latin typeface="TencentSans W7" panose="020C04030202040F0204" pitchFamily="34" charset="-122"/>
                <a:ea typeface="TencentSans W7" panose="020C04030202040F0204" pitchFamily="34" charset="-122"/>
              </a:rPr>
              <a:t>为小程序开发而生的</a:t>
            </a:r>
            <a:r>
              <a:rPr kumimoji="1" lang="en-US" altLang="zh-CN" sz="2800" dirty="0">
                <a:latin typeface="TencentSans W7" panose="020C04030202040F0204" pitchFamily="34" charset="-122"/>
                <a:ea typeface="TencentSans W7" panose="020C04030202040F0204" pitchFamily="34" charset="-122"/>
              </a:rPr>
              <a:t>IDE</a:t>
            </a:r>
          </a:p>
          <a:p>
            <a:pPr>
              <a:lnSpc>
                <a:spcPct val="150000"/>
              </a:lnSpc>
            </a:pPr>
            <a:r>
              <a:rPr kumimoji="1" lang="zh-CN" altLang="en-US" sz="2800" dirty="0">
                <a:latin typeface="TencentSans W7" panose="020C04030202040F0204" pitchFamily="34" charset="-122"/>
                <a:ea typeface="TencentSans W7" panose="020C04030202040F0204" pitchFamily="34" charset="-122"/>
              </a:rPr>
              <a:t>写代码、做测试、上传代码</a:t>
            </a:r>
            <a:endParaRPr kumimoji="1" lang="en-US" altLang="zh-CN" sz="2800" dirty="0">
              <a:latin typeface="TencentSans W7" panose="020C04030202040F0204" pitchFamily="34" charset="-122"/>
              <a:ea typeface="TencentSans W7" panose="020C04030202040F0204" pitchFamily="34" charset="-122"/>
            </a:endParaRPr>
          </a:p>
        </p:txBody>
      </p:sp>
    </p:spTree>
    <p:extLst>
      <p:ext uri="{BB962C8B-B14F-4D97-AF65-F5344CB8AC3E}">
        <p14:creationId xmlns:p14="http://schemas.microsoft.com/office/powerpoint/2010/main" val="247740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8C18900-BC2D-48C8-AA22-1F19D1F41811}"/>
              </a:ext>
            </a:extLst>
          </p:cNvPr>
          <p:cNvPicPr>
            <a:picLocks noChangeAspect="1"/>
          </p:cNvPicPr>
          <p:nvPr/>
        </p:nvPicPr>
        <p:blipFill>
          <a:blip r:embed="rId2"/>
          <a:stretch>
            <a:fillRect/>
          </a:stretch>
        </p:blipFill>
        <p:spPr>
          <a:xfrm>
            <a:off x="2209800" y="1552527"/>
            <a:ext cx="7772400" cy="4214611"/>
          </a:xfrm>
          <a:prstGeom prst="rect">
            <a:avLst/>
          </a:prstGeom>
        </p:spPr>
      </p:pic>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6106159"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小程序「学习课本」</a:t>
            </a:r>
            <a:r>
              <a:rPr kumimoji="1" lang="en-US" altLang="zh-CN" sz="3600" b="1" dirty="0">
                <a:solidFill>
                  <a:srgbClr val="1BB458"/>
                </a:solidFill>
                <a:latin typeface="TencentSans W7" panose="020C04030202040F0204" pitchFamily="34" charset="-122"/>
                <a:ea typeface="TencentSans W7" panose="020C04030202040F0204" pitchFamily="34" charset="-122"/>
              </a:rPr>
              <a:t>——</a:t>
            </a:r>
            <a:r>
              <a:rPr kumimoji="1" lang="zh-CN" altLang="en-US" sz="3600" b="1" dirty="0">
                <a:solidFill>
                  <a:srgbClr val="1BB458"/>
                </a:solidFill>
                <a:latin typeface="TencentSans W7" panose="020C04030202040F0204" pitchFamily="34" charset="-122"/>
                <a:ea typeface="TencentSans W7" panose="020C04030202040F0204" pitchFamily="34" charset="-122"/>
              </a:rPr>
              <a:t>文档</a:t>
            </a:r>
          </a:p>
        </p:txBody>
      </p:sp>
      <p:sp>
        <p:nvSpPr>
          <p:cNvPr id="4" name="文本框 3">
            <a:extLst>
              <a:ext uri="{FF2B5EF4-FFF2-40B4-BE49-F238E27FC236}">
                <a16:creationId xmlns:a16="http://schemas.microsoft.com/office/drawing/2014/main" id="{4E138F0D-BF75-A177-9852-B8D6E88A761E}"/>
              </a:ext>
            </a:extLst>
          </p:cNvPr>
          <p:cNvSpPr txBox="1"/>
          <p:nvPr/>
        </p:nvSpPr>
        <p:spPr>
          <a:xfrm>
            <a:off x="9544444" y="2366975"/>
            <a:ext cx="6428198" cy="666080"/>
          </a:xfrm>
          <a:prstGeom prst="rect">
            <a:avLst/>
          </a:prstGeom>
          <a:noFill/>
        </p:spPr>
        <p:txBody>
          <a:bodyPr wrap="square" rtlCol="0">
            <a:spAutoFit/>
          </a:bodyPr>
          <a:lstStyle/>
          <a:p>
            <a:pPr>
              <a:lnSpc>
                <a:spcPct val="150000"/>
              </a:lnSpc>
            </a:pPr>
            <a:r>
              <a:rPr kumimoji="1" lang="zh-CN" altLang="en-US" sz="2800" dirty="0">
                <a:latin typeface="TencentSans W7" panose="020C04030202040F0204" pitchFamily="34" charset="-122"/>
                <a:ea typeface="TencentSans W7" panose="020C04030202040F0204" pitchFamily="34" charset="-122"/>
              </a:rPr>
              <a:t>小程序全面指导</a:t>
            </a:r>
            <a:endParaRPr kumimoji="1" lang="en-US" altLang="zh-CN" sz="2800" dirty="0">
              <a:latin typeface="TencentSans W7" panose="020C04030202040F0204" pitchFamily="34" charset="-122"/>
              <a:ea typeface="TencentSans W7" panose="020C04030202040F0204" pitchFamily="34" charset="-122"/>
            </a:endParaRPr>
          </a:p>
        </p:txBody>
      </p:sp>
      <p:sp>
        <p:nvSpPr>
          <p:cNvPr id="5" name="文本框 4">
            <a:extLst>
              <a:ext uri="{FF2B5EF4-FFF2-40B4-BE49-F238E27FC236}">
                <a16:creationId xmlns:a16="http://schemas.microsoft.com/office/drawing/2014/main" id="{796A9E26-FF80-7E65-12F2-20B8C70D16B4}"/>
              </a:ext>
            </a:extLst>
          </p:cNvPr>
          <p:cNvSpPr txBox="1"/>
          <p:nvPr/>
        </p:nvSpPr>
        <p:spPr>
          <a:xfrm>
            <a:off x="3048000" y="6182276"/>
            <a:ext cx="6096000" cy="369332"/>
          </a:xfrm>
          <a:prstGeom prst="rect">
            <a:avLst/>
          </a:prstGeom>
          <a:noFill/>
        </p:spPr>
        <p:txBody>
          <a:bodyPr wrap="square">
            <a:spAutoFit/>
          </a:bodyPr>
          <a:lstStyle/>
          <a:p>
            <a:pPr algn="ctr"/>
            <a:r>
              <a:rPr kumimoji="1" lang="zh-CN" altLang="en-US" sz="1800" dirty="0">
                <a:latin typeface="TencentSans W3" panose="020C04030202040F0204" pitchFamily="34" charset="-122"/>
                <a:ea typeface="TencentSans W3" panose="020C04030202040F0204" pitchFamily="34" charset="-122"/>
                <a:hlinkClick r:id="rId3"/>
              </a:rPr>
              <a:t>文档链接</a:t>
            </a:r>
            <a:endParaRPr lang="zh-CN" altLang="en-US" dirty="0"/>
          </a:p>
        </p:txBody>
      </p:sp>
      <p:cxnSp>
        <p:nvCxnSpPr>
          <p:cNvPr id="6" name="直线连接符 5">
            <a:extLst>
              <a:ext uri="{FF2B5EF4-FFF2-40B4-BE49-F238E27FC236}">
                <a16:creationId xmlns:a16="http://schemas.microsoft.com/office/drawing/2014/main" id="{B8769893-8DBA-12F2-A8B4-221B8F382110}"/>
              </a:ext>
            </a:extLst>
          </p:cNvPr>
          <p:cNvCxnSpPr>
            <a:cxnSpLocks/>
          </p:cNvCxnSpPr>
          <p:nvPr/>
        </p:nvCxnSpPr>
        <p:spPr>
          <a:xfrm>
            <a:off x="7725505" y="2366975"/>
            <a:ext cx="394367" cy="66608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cxnSp>
        <p:nvCxnSpPr>
          <p:cNvPr id="7" name="直线连接符 6">
            <a:extLst>
              <a:ext uri="{FF2B5EF4-FFF2-40B4-BE49-F238E27FC236}">
                <a16:creationId xmlns:a16="http://schemas.microsoft.com/office/drawing/2014/main" id="{28DA05AD-81EF-4D58-9DCF-A496A5CEB5CB}"/>
              </a:ext>
            </a:extLst>
          </p:cNvPr>
          <p:cNvCxnSpPr>
            <a:cxnSpLocks/>
          </p:cNvCxnSpPr>
          <p:nvPr/>
        </p:nvCxnSpPr>
        <p:spPr>
          <a:xfrm flipH="1">
            <a:off x="8119872" y="3033055"/>
            <a:ext cx="4072128"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F3F0DE4C-EC33-201C-C276-B8387CEC7F85}"/>
              </a:ext>
            </a:extLst>
          </p:cNvPr>
          <p:cNvSpPr txBox="1"/>
          <p:nvPr/>
        </p:nvSpPr>
        <p:spPr>
          <a:xfrm>
            <a:off x="36576" y="4372155"/>
            <a:ext cx="6428198" cy="666080"/>
          </a:xfrm>
          <a:prstGeom prst="rect">
            <a:avLst/>
          </a:prstGeom>
          <a:noFill/>
        </p:spPr>
        <p:txBody>
          <a:bodyPr wrap="square" rtlCol="0">
            <a:spAutoFit/>
          </a:bodyPr>
          <a:lstStyle/>
          <a:p>
            <a:pPr>
              <a:lnSpc>
                <a:spcPct val="150000"/>
              </a:lnSpc>
            </a:pPr>
            <a:r>
              <a:rPr kumimoji="1" lang="zh-CN" altLang="en-US" sz="2800" dirty="0">
                <a:latin typeface="TencentSans W7" panose="020C04030202040F0204" pitchFamily="34" charset="-122"/>
                <a:ea typeface="TencentSans W7" panose="020C04030202040F0204" pitchFamily="34" charset="-122"/>
              </a:rPr>
              <a:t>原理</a:t>
            </a:r>
            <a:r>
              <a:rPr kumimoji="1" lang="en-US" altLang="zh-CN" sz="2800" dirty="0">
                <a:latin typeface="TencentSans W7" panose="020C04030202040F0204" pitchFamily="34" charset="-122"/>
                <a:ea typeface="TencentSans W7" panose="020C04030202040F0204" pitchFamily="34" charset="-122"/>
              </a:rPr>
              <a:t>&amp;</a:t>
            </a:r>
            <a:r>
              <a:rPr kumimoji="1" lang="zh-CN" altLang="en-US" sz="2800" dirty="0">
                <a:latin typeface="TencentSans W7" panose="020C04030202040F0204" pitchFamily="34" charset="-122"/>
                <a:ea typeface="TencentSans W7" panose="020C04030202040F0204" pitchFamily="34" charset="-122"/>
              </a:rPr>
              <a:t>实操全都有</a:t>
            </a:r>
            <a:endParaRPr kumimoji="1" lang="en-US" altLang="zh-CN" sz="2800" dirty="0">
              <a:latin typeface="TencentSans W7" panose="020C04030202040F0204" pitchFamily="34" charset="-122"/>
              <a:ea typeface="TencentSans W7" panose="020C04030202040F0204" pitchFamily="34" charset="-122"/>
            </a:endParaRPr>
          </a:p>
        </p:txBody>
      </p:sp>
      <p:cxnSp>
        <p:nvCxnSpPr>
          <p:cNvPr id="20" name="直线连接符 19">
            <a:extLst>
              <a:ext uri="{FF2B5EF4-FFF2-40B4-BE49-F238E27FC236}">
                <a16:creationId xmlns:a16="http://schemas.microsoft.com/office/drawing/2014/main" id="{2B07A034-2BE3-732C-1E1B-13D7C2FA2E82}"/>
              </a:ext>
            </a:extLst>
          </p:cNvPr>
          <p:cNvCxnSpPr>
            <a:cxnSpLocks/>
          </p:cNvCxnSpPr>
          <p:nvPr/>
        </p:nvCxnSpPr>
        <p:spPr>
          <a:xfrm flipH="1">
            <a:off x="0" y="5083846"/>
            <a:ext cx="4645152"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20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三角形 3">
            <a:extLst>
              <a:ext uri="{FF2B5EF4-FFF2-40B4-BE49-F238E27FC236}">
                <a16:creationId xmlns:a16="http://schemas.microsoft.com/office/drawing/2014/main" id="{0A2A6ECB-66E9-30BB-0749-622C53C26021}"/>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三角形 4">
            <a:extLst>
              <a:ext uri="{FF2B5EF4-FFF2-40B4-BE49-F238E27FC236}">
                <a16:creationId xmlns:a16="http://schemas.microsoft.com/office/drawing/2014/main" id="{2FC87DD8-792E-BB55-C6F1-8064792C7D8D}"/>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三角形 5">
            <a:extLst>
              <a:ext uri="{FF2B5EF4-FFF2-40B4-BE49-F238E27FC236}">
                <a16:creationId xmlns:a16="http://schemas.microsoft.com/office/drawing/2014/main" id="{4C82A267-B8CF-7D9B-1BEE-505F00F3DC4D}"/>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E288BEED-6583-0E36-950F-A37E759BEF02}"/>
              </a:ext>
            </a:extLst>
          </p:cNvPr>
          <p:cNvSpPr txBox="1"/>
          <p:nvPr/>
        </p:nvSpPr>
        <p:spPr>
          <a:xfrm>
            <a:off x="734518" y="491058"/>
            <a:ext cx="4871847"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我使用的第一个小程序</a:t>
            </a:r>
          </a:p>
        </p:txBody>
      </p:sp>
      <p:pic>
        <p:nvPicPr>
          <p:cNvPr id="8" name="Picture 2" descr="图片描述">
            <a:extLst>
              <a:ext uri="{FF2B5EF4-FFF2-40B4-BE49-F238E27FC236}">
                <a16:creationId xmlns:a16="http://schemas.microsoft.com/office/drawing/2014/main" id="{1D687660-9C93-A221-4EC1-22E699C7C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518" y="1448583"/>
            <a:ext cx="10795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8410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7029488"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小程序「学习视频」</a:t>
            </a:r>
            <a:r>
              <a:rPr kumimoji="1" lang="en-US" altLang="zh-CN" sz="3600" b="1" dirty="0">
                <a:solidFill>
                  <a:srgbClr val="1BB458"/>
                </a:solidFill>
                <a:latin typeface="TencentSans W7" panose="020C04030202040F0204" pitchFamily="34" charset="-122"/>
                <a:ea typeface="TencentSans W7" panose="020C04030202040F0204" pitchFamily="34" charset="-122"/>
              </a:rPr>
              <a:t>——</a:t>
            </a:r>
            <a:r>
              <a:rPr kumimoji="1" lang="zh-CN" altLang="en-US" sz="3600" b="1" dirty="0">
                <a:solidFill>
                  <a:srgbClr val="1BB458"/>
                </a:solidFill>
                <a:latin typeface="TencentSans W7" panose="020C04030202040F0204" pitchFamily="34" charset="-122"/>
                <a:ea typeface="TencentSans W7" panose="020C04030202040F0204" pitchFamily="34" charset="-122"/>
              </a:rPr>
              <a:t>微信学堂</a:t>
            </a:r>
          </a:p>
        </p:txBody>
      </p:sp>
      <p:pic>
        <p:nvPicPr>
          <p:cNvPr id="5" name="图片 4">
            <a:extLst>
              <a:ext uri="{FF2B5EF4-FFF2-40B4-BE49-F238E27FC236}">
                <a16:creationId xmlns:a16="http://schemas.microsoft.com/office/drawing/2014/main" id="{98018C31-10B6-EAC5-57C1-08C14847F0F9}"/>
              </a:ext>
            </a:extLst>
          </p:cNvPr>
          <p:cNvPicPr>
            <a:picLocks noChangeAspect="1"/>
          </p:cNvPicPr>
          <p:nvPr/>
        </p:nvPicPr>
        <p:blipFill>
          <a:blip r:embed="rId2"/>
          <a:stretch>
            <a:fillRect/>
          </a:stretch>
        </p:blipFill>
        <p:spPr>
          <a:xfrm>
            <a:off x="2581256" y="1453279"/>
            <a:ext cx="7029488" cy="4350720"/>
          </a:xfrm>
          <a:prstGeom prst="rect">
            <a:avLst/>
          </a:prstGeom>
        </p:spPr>
      </p:pic>
      <p:cxnSp>
        <p:nvCxnSpPr>
          <p:cNvPr id="3" name="直线连接符 2">
            <a:extLst>
              <a:ext uri="{FF2B5EF4-FFF2-40B4-BE49-F238E27FC236}">
                <a16:creationId xmlns:a16="http://schemas.microsoft.com/office/drawing/2014/main" id="{5C8D7FD2-9FA4-CA72-488A-D250316E5820}"/>
              </a:ext>
            </a:extLst>
          </p:cNvPr>
          <p:cNvCxnSpPr>
            <a:cxnSpLocks/>
          </p:cNvCxnSpPr>
          <p:nvPr/>
        </p:nvCxnSpPr>
        <p:spPr>
          <a:xfrm flipH="1">
            <a:off x="189371" y="3435263"/>
            <a:ext cx="3432900"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177B0305-57F8-511F-117C-925AFA286A3B}"/>
              </a:ext>
            </a:extLst>
          </p:cNvPr>
          <p:cNvSpPr txBox="1"/>
          <p:nvPr/>
        </p:nvSpPr>
        <p:spPr>
          <a:xfrm>
            <a:off x="-87682" y="2651123"/>
            <a:ext cx="3750231" cy="584134"/>
          </a:xfrm>
          <a:prstGeom prst="rect">
            <a:avLst/>
          </a:prstGeom>
          <a:noFill/>
        </p:spPr>
        <p:txBody>
          <a:bodyPr wrap="square" rtlCol="0">
            <a:spAutoFit/>
          </a:bodyPr>
          <a:lstStyle/>
          <a:p>
            <a:pPr algn="ctr">
              <a:lnSpc>
                <a:spcPct val="150000"/>
              </a:lnSpc>
            </a:pPr>
            <a:r>
              <a:rPr kumimoji="1" lang="zh-CN" altLang="en-US" sz="2400" b="1" dirty="0">
                <a:latin typeface="TencentSans W7" panose="020C04030202040F0204" pitchFamily="34" charset="-122"/>
                <a:ea typeface="TencentSans W7" panose="020C04030202040F0204" pitchFamily="34" charset="-122"/>
              </a:rPr>
              <a:t>设计开发运营全都有</a:t>
            </a:r>
            <a:endParaRPr kumimoji="1" lang="en-US" altLang="zh-CN" sz="2400" b="1" dirty="0">
              <a:latin typeface="TencentSans W7" panose="020C04030202040F0204" pitchFamily="34" charset="-122"/>
              <a:ea typeface="TencentSans W7" panose="020C04030202040F0204" pitchFamily="34" charset="-122"/>
            </a:endParaRPr>
          </a:p>
        </p:txBody>
      </p:sp>
      <p:sp>
        <p:nvSpPr>
          <p:cNvPr id="7" name="文本框 6">
            <a:extLst>
              <a:ext uri="{FF2B5EF4-FFF2-40B4-BE49-F238E27FC236}">
                <a16:creationId xmlns:a16="http://schemas.microsoft.com/office/drawing/2014/main" id="{5D8924D7-5EEC-6E81-DF86-B9EFC03B72D2}"/>
              </a:ext>
            </a:extLst>
          </p:cNvPr>
          <p:cNvSpPr txBox="1"/>
          <p:nvPr/>
        </p:nvSpPr>
        <p:spPr>
          <a:xfrm>
            <a:off x="3048000" y="6182276"/>
            <a:ext cx="6096000" cy="369332"/>
          </a:xfrm>
          <a:prstGeom prst="rect">
            <a:avLst/>
          </a:prstGeom>
          <a:noFill/>
        </p:spPr>
        <p:txBody>
          <a:bodyPr wrap="square">
            <a:spAutoFit/>
          </a:bodyPr>
          <a:lstStyle/>
          <a:p>
            <a:pPr algn="ctr"/>
            <a:r>
              <a:rPr kumimoji="1" lang="zh-CN" altLang="en-US" sz="1800" dirty="0">
                <a:latin typeface="TencentSans W3" panose="020C04030202040F0204" pitchFamily="34" charset="-122"/>
                <a:ea typeface="TencentSans W3" panose="020C04030202040F0204" pitchFamily="34" charset="-122"/>
                <a:hlinkClick r:id="rId3"/>
              </a:rPr>
              <a:t>学堂链接</a:t>
            </a:r>
            <a:endParaRPr lang="zh-CN" altLang="en-US" dirty="0"/>
          </a:p>
        </p:txBody>
      </p:sp>
      <p:cxnSp>
        <p:nvCxnSpPr>
          <p:cNvPr id="8" name="直线连接符 7">
            <a:extLst>
              <a:ext uri="{FF2B5EF4-FFF2-40B4-BE49-F238E27FC236}">
                <a16:creationId xmlns:a16="http://schemas.microsoft.com/office/drawing/2014/main" id="{91E264F7-90A1-CF2E-41D2-03D98FE7FE9B}"/>
              </a:ext>
            </a:extLst>
          </p:cNvPr>
          <p:cNvCxnSpPr>
            <a:cxnSpLocks/>
          </p:cNvCxnSpPr>
          <p:nvPr/>
        </p:nvCxnSpPr>
        <p:spPr>
          <a:xfrm flipH="1">
            <a:off x="8718822" y="4721519"/>
            <a:ext cx="3432900"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33C592CA-901F-8245-FE90-2ACCB685D9B8}"/>
              </a:ext>
            </a:extLst>
          </p:cNvPr>
          <p:cNvSpPr txBox="1"/>
          <p:nvPr/>
        </p:nvSpPr>
        <p:spPr>
          <a:xfrm>
            <a:off x="8441769" y="3937379"/>
            <a:ext cx="3750231" cy="584134"/>
          </a:xfrm>
          <a:prstGeom prst="rect">
            <a:avLst/>
          </a:prstGeom>
          <a:noFill/>
        </p:spPr>
        <p:txBody>
          <a:bodyPr wrap="square" rtlCol="0">
            <a:spAutoFit/>
          </a:bodyPr>
          <a:lstStyle/>
          <a:p>
            <a:pPr algn="ctr">
              <a:lnSpc>
                <a:spcPct val="150000"/>
              </a:lnSpc>
            </a:pPr>
            <a:r>
              <a:rPr kumimoji="1" lang="zh-CN" altLang="en-US" sz="2400" b="1" dirty="0">
                <a:latin typeface="TencentSans W7" panose="020C04030202040F0204" pitchFamily="34" charset="-122"/>
                <a:ea typeface="TencentSans W7" panose="020C04030202040F0204" pitchFamily="34" charset="-122"/>
              </a:rPr>
              <a:t>覆盖多个应用场景</a:t>
            </a:r>
            <a:endParaRPr kumimoji="1" lang="en-US" altLang="zh-CN" sz="2400" b="1" dirty="0">
              <a:latin typeface="TencentSans W7" panose="020C04030202040F0204" pitchFamily="34" charset="-122"/>
              <a:ea typeface="TencentSans W7" panose="020C04030202040F0204" pitchFamily="34" charset="-122"/>
            </a:endParaRPr>
          </a:p>
        </p:txBody>
      </p:sp>
    </p:spTree>
    <p:extLst>
      <p:ext uri="{BB962C8B-B14F-4D97-AF65-F5344CB8AC3E}">
        <p14:creationId xmlns:p14="http://schemas.microsoft.com/office/powerpoint/2010/main" val="40047003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10599376"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小程序「学习口袋」</a:t>
            </a:r>
            <a:r>
              <a:rPr kumimoji="1" lang="en-US" altLang="zh-CN" sz="3600" b="1" dirty="0">
                <a:solidFill>
                  <a:srgbClr val="1BB458"/>
                </a:solidFill>
                <a:latin typeface="TencentSans W7" panose="020C04030202040F0204" pitchFamily="34" charset="-122"/>
                <a:ea typeface="TencentSans W7" panose="020C04030202040F0204" pitchFamily="34" charset="-122"/>
              </a:rPr>
              <a:t>——</a:t>
            </a:r>
            <a:r>
              <a:rPr kumimoji="1" lang="zh-CN" altLang="en-US" sz="3600" b="1" dirty="0">
                <a:solidFill>
                  <a:srgbClr val="1BB458"/>
                </a:solidFill>
                <a:latin typeface="TencentSans W7" panose="020C04030202040F0204" pitchFamily="34" charset="-122"/>
                <a:ea typeface="TencentSans W7" panose="020C04030202040F0204" pitchFamily="34" charset="-122"/>
              </a:rPr>
              <a:t>微信开发者公众号</a:t>
            </a:r>
            <a:r>
              <a:rPr kumimoji="1" lang="en-US" altLang="zh-CN" sz="3600" b="1" dirty="0">
                <a:solidFill>
                  <a:srgbClr val="1BB458"/>
                </a:solidFill>
                <a:latin typeface="TencentSans W7" panose="020C04030202040F0204" pitchFamily="34" charset="-122"/>
                <a:ea typeface="TencentSans W7" panose="020C04030202040F0204" pitchFamily="34" charset="-122"/>
              </a:rPr>
              <a:t>&amp;</a:t>
            </a:r>
            <a:r>
              <a:rPr kumimoji="1" lang="zh-CN" altLang="en-US" sz="3600" b="1" dirty="0">
                <a:solidFill>
                  <a:srgbClr val="1BB458"/>
                </a:solidFill>
                <a:latin typeface="TencentSans W7" panose="020C04030202040F0204" pitchFamily="34" charset="-122"/>
                <a:ea typeface="TencentSans W7" panose="020C04030202040F0204" pitchFamily="34" charset="-122"/>
              </a:rPr>
              <a:t>视频号</a:t>
            </a:r>
          </a:p>
        </p:txBody>
      </p:sp>
      <p:pic>
        <p:nvPicPr>
          <p:cNvPr id="8" name="图片 7">
            <a:extLst>
              <a:ext uri="{FF2B5EF4-FFF2-40B4-BE49-F238E27FC236}">
                <a16:creationId xmlns:a16="http://schemas.microsoft.com/office/drawing/2014/main" id="{F6A6484B-2BA2-D5F6-1B3E-E4B19C6AC3C3}"/>
              </a:ext>
            </a:extLst>
          </p:cNvPr>
          <p:cNvPicPr>
            <a:picLocks noChangeAspect="1"/>
          </p:cNvPicPr>
          <p:nvPr/>
        </p:nvPicPr>
        <p:blipFill>
          <a:blip r:embed="rId2"/>
          <a:stretch>
            <a:fillRect/>
          </a:stretch>
        </p:blipFill>
        <p:spPr>
          <a:xfrm>
            <a:off x="6096000" y="1423415"/>
            <a:ext cx="2345590" cy="5078985"/>
          </a:xfrm>
          <a:prstGeom prst="rect">
            <a:avLst/>
          </a:prstGeom>
        </p:spPr>
      </p:pic>
      <p:pic>
        <p:nvPicPr>
          <p:cNvPr id="11" name="图片 10">
            <a:extLst>
              <a:ext uri="{FF2B5EF4-FFF2-40B4-BE49-F238E27FC236}">
                <a16:creationId xmlns:a16="http://schemas.microsoft.com/office/drawing/2014/main" id="{6F06042E-3D8F-F411-C57D-5BC2932499F9}"/>
              </a:ext>
            </a:extLst>
          </p:cNvPr>
          <p:cNvPicPr>
            <a:picLocks noChangeAspect="1"/>
          </p:cNvPicPr>
          <p:nvPr/>
        </p:nvPicPr>
        <p:blipFill>
          <a:blip r:embed="rId3"/>
          <a:stretch>
            <a:fillRect/>
          </a:stretch>
        </p:blipFill>
        <p:spPr>
          <a:xfrm>
            <a:off x="3642871" y="1423415"/>
            <a:ext cx="2345590" cy="5078984"/>
          </a:xfrm>
          <a:prstGeom prst="rect">
            <a:avLst/>
          </a:prstGeom>
        </p:spPr>
      </p:pic>
      <p:cxnSp>
        <p:nvCxnSpPr>
          <p:cNvPr id="14" name="直线连接符 13">
            <a:extLst>
              <a:ext uri="{FF2B5EF4-FFF2-40B4-BE49-F238E27FC236}">
                <a16:creationId xmlns:a16="http://schemas.microsoft.com/office/drawing/2014/main" id="{92D2DBBB-09D9-8B4D-F2D9-6CA1E919F229}"/>
              </a:ext>
            </a:extLst>
          </p:cNvPr>
          <p:cNvCxnSpPr>
            <a:cxnSpLocks/>
          </p:cNvCxnSpPr>
          <p:nvPr/>
        </p:nvCxnSpPr>
        <p:spPr>
          <a:xfrm flipH="1">
            <a:off x="252001" y="4501817"/>
            <a:ext cx="3432900"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E034F6C5-00DB-DD3E-C2D7-B5B275260E0D}"/>
              </a:ext>
            </a:extLst>
          </p:cNvPr>
          <p:cNvSpPr txBox="1"/>
          <p:nvPr/>
        </p:nvSpPr>
        <p:spPr>
          <a:xfrm>
            <a:off x="0" y="3549711"/>
            <a:ext cx="3750231" cy="666080"/>
          </a:xfrm>
          <a:prstGeom prst="rect">
            <a:avLst/>
          </a:prstGeom>
          <a:noFill/>
        </p:spPr>
        <p:txBody>
          <a:bodyPr wrap="square" rtlCol="0">
            <a:spAutoFit/>
          </a:bodyPr>
          <a:lstStyle/>
          <a:p>
            <a:pPr algn="ctr">
              <a:lnSpc>
                <a:spcPct val="150000"/>
              </a:lnSpc>
            </a:pPr>
            <a:r>
              <a:rPr kumimoji="1" lang="zh-CN" altLang="en-US" sz="2800" b="1" dirty="0">
                <a:latin typeface="TencentSans W7" panose="020C04030202040F0204" pitchFamily="34" charset="-122"/>
                <a:ea typeface="TencentSans W7" panose="020C04030202040F0204" pitchFamily="34" charset="-122"/>
              </a:rPr>
              <a:t>短视频讲解干货知识</a:t>
            </a:r>
            <a:endParaRPr kumimoji="1" lang="en-US" altLang="zh-CN" sz="2400" b="1" dirty="0">
              <a:latin typeface="TencentSans W7" panose="020C04030202040F0204" pitchFamily="34" charset="-122"/>
              <a:ea typeface="TencentSans W7" panose="020C04030202040F0204" pitchFamily="34" charset="-122"/>
            </a:endParaRPr>
          </a:p>
        </p:txBody>
      </p:sp>
      <p:sp>
        <p:nvSpPr>
          <p:cNvPr id="17" name="文本框 16">
            <a:extLst>
              <a:ext uri="{FF2B5EF4-FFF2-40B4-BE49-F238E27FC236}">
                <a16:creationId xmlns:a16="http://schemas.microsoft.com/office/drawing/2014/main" id="{0B76F195-3DF6-C724-1D7B-984F40A4F89D}"/>
              </a:ext>
            </a:extLst>
          </p:cNvPr>
          <p:cNvSpPr txBox="1"/>
          <p:nvPr/>
        </p:nvSpPr>
        <p:spPr>
          <a:xfrm>
            <a:off x="8348434" y="3835737"/>
            <a:ext cx="3750231" cy="666080"/>
          </a:xfrm>
          <a:prstGeom prst="rect">
            <a:avLst/>
          </a:prstGeom>
          <a:noFill/>
        </p:spPr>
        <p:txBody>
          <a:bodyPr wrap="square" rtlCol="0">
            <a:spAutoFit/>
          </a:bodyPr>
          <a:lstStyle/>
          <a:p>
            <a:pPr algn="ctr">
              <a:lnSpc>
                <a:spcPct val="150000"/>
              </a:lnSpc>
            </a:pPr>
            <a:r>
              <a:rPr kumimoji="1" lang="zh-CN" altLang="en-US" sz="2800" b="1" dirty="0">
                <a:latin typeface="TencentSans W7" panose="020C04030202040F0204" pitchFamily="34" charset="-122"/>
                <a:ea typeface="TencentSans W7" panose="020C04030202040F0204" pitchFamily="34" charset="-122"/>
              </a:rPr>
              <a:t>新能力最佳实践应用</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18" name="直线连接符 17">
            <a:extLst>
              <a:ext uri="{FF2B5EF4-FFF2-40B4-BE49-F238E27FC236}">
                <a16:creationId xmlns:a16="http://schemas.microsoft.com/office/drawing/2014/main" id="{61989769-B8AF-4272-0108-0592FC336D16}"/>
              </a:ext>
            </a:extLst>
          </p:cNvPr>
          <p:cNvCxnSpPr>
            <a:cxnSpLocks/>
          </p:cNvCxnSpPr>
          <p:nvPr/>
        </p:nvCxnSpPr>
        <p:spPr>
          <a:xfrm flipH="1">
            <a:off x="8348434" y="4644830"/>
            <a:ext cx="3538766"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0CAF4937-C468-E7C1-4583-B2B2E734E08A}"/>
              </a:ext>
            </a:extLst>
          </p:cNvPr>
          <p:cNvPicPr>
            <a:picLocks noChangeAspect="1"/>
          </p:cNvPicPr>
          <p:nvPr/>
        </p:nvPicPr>
        <p:blipFill>
          <a:blip r:embed="rId4"/>
          <a:stretch>
            <a:fillRect/>
          </a:stretch>
        </p:blipFill>
        <p:spPr>
          <a:xfrm>
            <a:off x="8802490" y="4844716"/>
            <a:ext cx="1657683" cy="1657683"/>
          </a:xfrm>
          <a:prstGeom prst="rect">
            <a:avLst/>
          </a:prstGeom>
        </p:spPr>
      </p:pic>
      <p:pic>
        <p:nvPicPr>
          <p:cNvPr id="7" name="图片 6">
            <a:extLst>
              <a:ext uri="{FF2B5EF4-FFF2-40B4-BE49-F238E27FC236}">
                <a16:creationId xmlns:a16="http://schemas.microsoft.com/office/drawing/2014/main" id="{0C557773-2EF6-1399-568B-B97D6D31026E}"/>
              </a:ext>
            </a:extLst>
          </p:cNvPr>
          <p:cNvPicPr>
            <a:picLocks noChangeAspect="1"/>
          </p:cNvPicPr>
          <p:nvPr/>
        </p:nvPicPr>
        <p:blipFill rotWithShape="1">
          <a:blip r:embed="rId5"/>
          <a:srcRect l="12072" t="24000" r="11402" b="18667"/>
          <a:stretch/>
        </p:blipFill>
        <p:spPr>
          <a:xfrm>
            <a:off x="1624288" y="4844716"/>
            <a:ext cx="1657683" cy="1737994"/>
          </a:xfrm>
          <a:prstGeom prst="rect">
            <a:avLst/>
          </a:prstGeom>
        </p:spPr>
      </p:pic>
    </p:spTree>
    <p:extLst>
      <p:ext uri="{BB962C8B-B14F-4D97-AF65-F5344CB8AC3E}">
        <p14:creationId xmlns:p14="http://schemas.microsoft.com/office/powerpoint/2010/main" val="33884371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7952818"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小程序「交流社区」</a:t>
            </a:r>
            <a:r>
              <a:rPr kumimoji="1" lang="en-US" altLang="zh-CN" sz="3600" b="1" dirty="0">
                <a:solidFill>
                  <a:srgbClr val="1BB458"/>
                </a:solidFill>
                <a:latin typeface="TencentSans W7" panose="020C04030202040F0204" pitchFamily="34" charset="-122"/>
                <a:ea typeface="TencentSans W7" panose="020C04030202040F0204" pitchFamily="34" charset="-122"/>
              </a:rPr>
              <a:t>——</a:t>
            </a:r>
            <a:r>
              <a:rPr kumimoji="1" lang="zh-CN" altLang="en-US" sz="3600" b="1" dirty="0">
                <a:solidFill>
                  <a:srgbClr val="1BB458"/>
                </a:solidFill>
                <a:latin typeface="TencentSans W7" panose="020C04030202040F0204" pitchFamily="34" charset="-122"/>
                <a:ea typeface="TencentSans W7" panose="020C04030202040F0204" pitchFamily="34" charset="-122"/>
              </a:rPr>
              <a:t>微信开放社区</a:t>
            </a:r>
          </a:p>
        </p:txBody>
      </p:sp>
      <p:pic>
        <p:nvPicPr>
          <p:cNvPr id="3" name="图片 2">
            <a:extLst>
              <a:ext uri="{FF2B5EF4-FFF2-40B4-BE49-F238E27FC236}">
                <a16:creationId xmlns:a16="http://schemas.microsoft.com/office/drawing/2014/main" id="{A65F982B-3549-5662-82E5-24E2CB9F9F7C}"/>
              </a:ext>
            </a:extLst>
          </p:cNvPr>
          <p:cNvPicPr>
            <a:picLocks noChangeAspect="1"/>
          </p:cNvPicPr>
          <p:nvPr/>
        </p:nvPicPr>
        <p:blipFill>
          <a:blip r:embed="rId2"/>
          <a:stretch>
            <a:fillRect/>
          </a:stretch>
        </p:blipFill>
        <p:spPr>
          <a:xfrm>
            <a:off x="2209800" y="1556416"/>
            <a:ext cx="7772400" cy="4810526"/>
          </a:xfrm>
          <a:prstGeom prst="rect">
            <a:avLst/>
          </a:prstGeom>
        </p:spPr>
      </p:pic>
      <p:cxnSp>
        <p:nvCxnSpPr>
          <p:cNvPr id="4" name="直线连接符 3">
            <a:extLst>
              <a:ext uri="{FF2B5EF4-FFF2-40B4-BE49-F238E27FC236}">
                <a16:creationId xmlns:a16="http://schemas.microsoft.com/office/drawing/2014/main" id="{A6EB5D05-4E2F-9579-B427-8CD791441242}"/>
              </a:ext>
            </a:extLst>
          </p:cNvPr>
          <p:cNvCxnSpPr>
            <a:cxnSpLocks/>
          </p:cNvCxnSpPr>
          <p:nvPr/>
        </p:nvCxnSpPr>
        <p:spPr>
          <a:xfrm flipH="1">
            <a:off x="7044269" y="6019193"/>
            <a:ext cx="4842931"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0A46EBE3-D727-238F-3812-F6E05180FE40}"/>
              </a:ext>
            </a:extLst>
          </p:cNvPr>
          <p:cNvSpPr txBox="1"/>
          <p:nvPr/>
        </p:nvSpPr>
        <p:spPr>
          <a:xfrm>
            <a:off x="8687336" y="5233260"/>
            <a:ext cx="3750231" cy="666080"/>
          </a:xfrm>
          <a:prstGeom prst="rect">
            <a:avLst/>
          </a:prstGeom>
          <a:noFill/>
        </p:spPr>
        <p:txBody>
          <a:bodyPr wrap="square" rtlCol="0">
            <a:spAutoFit/>
          </a:bodyPr>
          <a:lstStyle/>
          <a:p>
            <a:pPr algn="ctr">
              <a:lnSpc>
                <a:spcPct val="150000"/>
              </a:lnSpc>
            </a:pPr>
            <a:r>
              <a:rPr kumimoji="1" lang="zh-CN" altLang="en-US" sz="2800" b="1" dirty="0">
                <a:latin typeface="TencentSans W7" panose="020C04030202040F0204" pitchFamily="34" charset="-122"/>
                <a:ea typeface="TencentSans W7" panose="020C04030202040F0204" pitchFamily="34" charset="-122"/>
              </a:rPr>
              <a:t>有问题？来发帖</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14" name="直线连接符 13">
            <a:extLst>
              <a:ext uri="{FF2B5EF4-FFF2-40B4-BE49-F238E27FC236}">
                <a16:creationId xmlns:a16="http://schemas.microsoft.com/office/drawing/2014/main" id="{9FD091C9-2446-E4D9-B1A6-67D3480562BA}"/>
              </a:ext>
            </a:extLst>
          </p:cNvPr>
          <p:cNvCxnSpPr>
            <a:cxnSpLocks/>
          </p:cNvCxnSpPr>
          <p:nvPr/>
        </p:nvCxnSpPr>
        <p:spPr>
          <a:xfrm flipH="1">
            <a:off x="252001" y="5003194"/>
            <a:ext cx="3199864"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DDE3FCAB-E735-4420-40D9-32AA31D7D1CE}"/>
              </a:ext>
            </a:extLst>
          </p:cNvPr>
          <p:cNvSpPr txBox="1"/>
          <p:nvPr/>
        </p:nvSpPr>
        <p:spPr>
          <a:xfrm>
            <a:off x="-93134" y="4251127"/>
            <a:ext cx="3750231" cy="666080"/>
          </a:xfrm>
          <a:prstGeom prst="rect">
            <a:avLst/>
          </a:prstGeom>
          <a:noFill/>
        </p:spPr>
        <p:txBody>
          <a:bodyPr wrap="square" rtlCol="0">
            <a:spAutoFit/>
          </a:bodyPr>
          <a:lstStyle/>
          <a:p>
            <a:pPr algn="ctr">
              <a:lnSpc>
                <a:spcPct val="150000"/>
              </a:lnSpc>
            </a:pPr>
            <a:r>
              <a:rPr kumimoji="1" lang="zh-CN" altLang="en-US" sz="2800" b="1" dirty="0">
                <a:latin typeface="TencentSans W7" panose="020C04030202040F0204" pitchFamily="34" charset="-122"/>
                <a:ea typeface="TencentSans W7" panose="020C04030202040F0204" pitchFamily="34" charset="-122"/>
              </a:rPr>
              <a:t>参与话题 用新功能</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18" name="直线连接符 17">
            <a:extLst>
              <a:ext uri="{FF2B5EF4-FFF2-40B4-BE49-F238E27FC236}">
                <a16:creationId xmlns:a16="http://schemas.microsoft.com/office/drawing/2014/main" id="{A3F2DDDF-D2C5-D57F-8CA8-6BC8EDA52F23}"/>
              </a:ext>
            </a:extLst>
          </p:cNvPr>
          <p:cNvCxnSpPr>
            <a:cxnSpLocks/>
          </p:cNvCxnSpPr>
          <p:nvPr/>
        </p:nvCxnSpPr>
        <p:spPr>
          <a:xfrm flipH="1">
            <a:off x="252001" y="3164084"/>
            <a:ext cx="3028498"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265FF64E-3BBC-9FB9-DCCC-6E88DF0380AD}"/>
              </a:ext>
            </a:extLst>
          </p:cNvPr>
          <p:cNvSpPr txBox="1"/>
          <p:nvPr/>
        </p:nvSpPr>
        <p:spPr>
          <a:xfrm>
            <a:off x="-152401" y="2344581"/>
            <a:ext cx="3750231" cy="666080"/>
          </a:xfrm>
          <a:prstGeom prst="rect">
            <a:avLst/>
          </a:prstGeom>
          <a:noFill/>
        </p:spPr>
        <p:txBody>
          <a:bodyPr wrap="square" rtlCol="0">
            <a:spAutoFit/>
          </a:bodyPr>
          <a:lstStyle/>
          <a:p>
            <a:pPr algn="ctr">
              <a:lnSpc>
                <a:spcPct val="150000"/>
              </a:lnSpc>
            </a:pPr>
            <a:r>
              <a:rPr kumimoji="1" lang="zh-CN" altLang="en-US" sz="2800" b="1" dirty="0">
                <a:latin typeface="TencentSans W7" panose="020C04030202040F0204" pitchFamily="34" charset="-122"/>
                <a:ea typeface="TencentSans W7" panose="020C04030202040F0204" pitchFamily="34" charset="-122"/>
              </a:rPr>
              <a:t>官方消息最新动态</a:t>
            </a:r>
            <a:endParaRPr kumimoji="1" lang="en-US" altLang="zh-CN" sz="2400" b="1" dirty="0">
              <a:latin typeface="TencentSans W7" panose="020C04030202040F0204" pitchFamily="34" charset="-122"/>
              <a:ea typeface="TencentSans W7" panose="020C04030202040F0204" pitchFamily="34" charset="-122"/>
            </a:endParaRPr>
          </a:p>
        </p:txBody>
      </p:sp>
      <p:sp>
        <p:nvSpPr>
          <p:cNvPr id="6" name="文本框 5">
            <a:extLst>
              <a:ext uri="{FF2B5EF4-FFF2-40B4-BE49-F238E27FC236}">
                <a16:creationId xmlns:a16="http://schemas.microsoft.com/office/drawing/2014/main" id="{F8DBEE13-ED51-296F-D1C6-DFC86EA61CE0}"/>
              </a:ext>
            </a:extLst>
          </p:cNvPr>
          <p:cNvSpPr txBox="1"/>
          <p:nvPr/>
        </p:nvSpPr>
        <p:spPr>
          <a:xfrm>
            <a:off x="3048000" y="6366942"/>
            <a:ext cx="6096000" cy="369332"/>
          </a:xfrm>
          <a:prstGeom prst="rect">
            <a:avLst/>
          </a:prstGeom>
          <a:noFill/>
        </p:spPr>
        <p:txBody>
          <a:bodyPr wrap="square">
            <a:spAutoFit/>
          </a:bodyPr>
          <a:lstStyle/>
          <a:p>
            <a:pPr algn="ctr"/>
            <a:r>
              <a:rPr kumimoji="1" lang="zh-CN" altLang="en-US" sz="1800" dirty="0">
                <a:latin typeface="TencentSans W3" panose="020C04030202040F0204" pitchFamily="34" charset="-122"/>
                <a:ea typeface="TencentSans W3" panose="020C04030202040F0204" pitchFamily="34" charset="-122"/>
                <a:hlinkClick r:id="rId3"/>
              </a:rPr>
              <a:t>社区链接</a:t>
            </a:r>
            <a:endParaRPr lang="zh-CN" altLang="en-US" dirty="0"/>
          </a:p>
        </p:txBody>
      </p:sp>
    </p:spTree>
    <p:extLst>
      <p:ext uri="{BB962C8B-B14F-4D97-AF65-F5344CB8AC3E}">
        <p14:creationId xmlns:p14="http://schemas.microsoft.com/office/powerpoint/2010/main" val="42110736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7952818"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小程序「交流社区」</a:t>
            </a:r>
            <a:r>
              <a:rPr kumimoji="1" lang="en-US" altLang="zh-CN" sz="3600" b="1" dirty="0">
                <a:solidFill>
                  <a:srgbClr val="1BB458"/>
                </a:solidFill>
                <a:latin typeface="TencentSans W7" panose="020C04030202040F0204" pitchFamily="34" charset="-122"/>
                <a:ea typeface="TencentSans W7" panose="020C04030202040F0204" pitchFamily="34" charset="-122"/>
              </a:rPr>
              <a:t>——</a:t>
            </a:r>
            <a:r>
              <a:rPr kumimoji="1" lang="zh-CN" altLang="en-US" sz="3600" b="1" dirty="0">
                <a:solidFill>
                  <a:srgbClr val="1BB458"/>
                </a:solidFill>
                <a:latin typeface="TencentSans W7" panose="020C04030202040F0204" pitchFamily="34" charset="-122"/>
                <a:ea typeface="TencentSans W7" panose="020C04030202040F0204" pitchFamily="34" charset="-122"/>
              </a:rPr>
              <a:t>微信开放社区</a:t>
            </a:r>
          </a:p>
        </p:txBody>
      </p:sp>
      <p:pic>
        <p:nvPicPr>
          <p:cNvPr id="3" name="图片 2">
            <a:extLst>
              <a:ext uri="{FF2B5EF4-FFF2-40B4-BE49-F238E27FC236}">
                <a16:creationId xmlns:a16="http://schemas.microsoft.com/office/drawing/2014/main" id="{A65F982B-3549-5662-82E5-24E2CB9F9F7C}"/>
              </a:ext>
            </a:extLst>
          </p:cNvPr>
          <p:cNvPicPr>
            <a:picLocks noChangeAspect="1"/>
          </p:cNvPicPr>
          <p:nvPr/>
        </p:nvPicPr>
        <p:blipFill>
          <a:blip r:embed="rId2"/>
          <a:stretch>
            <a:fillRect/>
          </a:stretch>
        </p:blipFill>
        <p:spPr>
          <a:xfrm>
            <a:off x="2209800" y="1556416"/>
            <a:ext cx="7772400" cy="4810526"/>
          </a:xfrm>
          <a:prstGeom prst="rect">
            <a:avLst/>
          </a:prstGeom>
        </p:spPr>
      </p:pic>
      <p:cxnSp>
        <p:nvCxnSpPr>
          <p:cNvPr id="4" name="直线连接符 3">
            <a:extLst>
              <a:ext uri="{FF2B5EF4-FFF2-40B4-BE49-F238E27FC236}">
                <a16:creationId xmlns:a16="http://schemas.microsoft.com/office/drawing/2014/main" id="{A6EB5D05-4E2F-9579-B427-8CD791441242}"/>
              </a:ext>
            </a:extLst>
          </p:cNvPr>
          <p:cNvCxnSpPr>
            <a:cxnSpLocks/>
          </p:cNvCxnSpPr>
          <p:nvPr/>
        </p:nvCxnSpPr>
        <p:spPr>
          <a:xfrm flipH="1">
            <a:off x="7044269" y="6019193"/>
            <a:ext cx="4842931"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0A46EBE3-D727-238F-3812-F6E05180FE40}"/>
              </a:ext>
            </a:extLst>
          </p:cNvPr>
          <p:cNvSpPr txBox="1"/>
          <p:nvPr/>
        </p:nvSpPr>
        <p:spPr>
          <a:xfrm>
            <a:off x="8687336" y="5233260"/>
            <a:ext cx="3750231" cy="666080"/>
          </a:xfrm>
          <a:prstGeom prst="rect">
            <a:avLst/>
          </a:prstGeom>
          <a:noFill/>
        </p:spPr>
        <p:txBody>
          <a:bodyPr wrap="square" rtlCol="0">
            <a:spAutoFit/>
          </a:bodyPr>
          <a:lstStyle/>
          <a:p>
            <a:pPr algn="ctr">
              <a:lnSpc>
                <a:spcPct val="150000"/>
              </a:lnSpc>
            </a:pPr>
            <a:r>
              <a:rPr kumimoji="1" lang="zh-CN" altLang="en-US" sz="2800" b="1" dirty="0">
                <a:latin typeface="TencentSans W7" panose="020C04030202040F0204" pitchFamily="34" charset="-122"/>
                <a:ea typeface="TencentSans W7" panose="020C04030202040F0204" pitchFamily="34" charset="-122"/>
              </a:rPr>
              <a:t>有问题？来发帖</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14" name="直线连接符 13">
            <a:extLst>
              <a:ext uri="{FF2B5EF4-FFF2-40B4-BE49-F238E27FC236}">
                <a16:creationId xmlns:a16="http://schemas.microsoft.com/office/drawing/2014/main" id="{9FD091C9-2446-E4D9-B1A6-67D3480562BA}"/>
              </a:ext>
            </a:extLst>
          </p:cNvPr>
          <p:cNvCxnSpPr>
            <a:cxnSpLocks/>
          </p:cNvCxnSpPr>
          <p:nvPr/>
        </p:nvCxnSpPr>
        <p:spPr>
          <a:xfrm flipH="1">
            <a:off x="252001" y="5003194"/>
            <a:ext cx="3199864"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DDE3FCAB-E735-4420-40D9-32AA31D7D1CE}"/>
              </a:ext>
            </a:extLst>
          </p:cNvPr>
          <p:cNvSpPr txBox="1"/>
          <p:nvPr/>
        </p:nvSpPr>
        <p:spPr>
          <a:xfrm>
            <a:off x="-93134" y="4251127"/>
            <a:ext cx="3750231" cy="666080"/>
          </a:xfrm>
          <a:prstGeom prst="rect">
            <a:avLst/>
          </a:prstGeom>
          <a:noFill/>
        </p:spPr>
        <p:txBody>
          <a:bodyPr wrap="square" rtlCol="0">
            <a:spAutoFit/>
          </a:bodyPr>
          <a:lstStyle/>
          <a:p>
            <a:pPr algn="ctr">
              <a:lnSpc>
                <a:spcPct val="150000"/>
              </a:lnSpc>
            </a:pPr>
            <a:r>
              <a:rPr kumimoji="1" lang="zh-CN" altLang="en-US" sz="2800" b="1" dirty="0">
                <a:latin typeface="TencentSans W7" panose="020C04030202040F0204" pitchFamily="34" charset="-122"/>
                <a:ea typeface="TencentSans W7" panose="020C04030202040F0204" pitchFamily="34" charset="-122"/>
              </a:rPr>
              <a:t>参与话题 用新功能</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18" name="直线连接符 17">
            <a:extLst>
              <a:ext uri="{FF2B5EF4-FFF2-40B4-BE49-F238E27FC236}">
                <a16:creationId xmlns:a16="http://schemas.microsoft.com/office/drawing/2014/main" id="{A3F2DDDF-D2C5-D57F-8CA8-6BC8EDA52F23}"/>
              </a:ext>
            </a:extLst>
          </p:cNvPr>
          <p:cNvCxnSpPr>
            <a:cxnSpLocks/>
          </p:cNvCxnSpPr>
          <p:nvPr/>
        </p:nvCxnSpPr>
        <p:spPr>
          <a:xfrm flipH="1">
            <a:off x="252001" y="3164084"/>
            <a:ext cx="3028498"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265FF64E-3BBC-9FB9-DCCC-6E88DF0380AD}"/>
              </a:ext>
            </a:extLst>
          </p:cNvPr>
          <p:cNvSpPr txBox="1"/>
          <p:nvPr/>
        </p:nvSpPr>
        <p:spPr>
          <a:xfrm>
            <a:off x="-152401" y="2344581"/>
            <a:ext cx="3750231" cy="666080"/>
          </a:xfrm>
          <a:prstGeom prst="rect">
            <a:avLst/>
          </a:prstGeom>
          <a:noFill/>
        </p:spPr>
        <p:txBody>
          <a:bodyPr wrap="square" rtlCol="0">
            <a:spAutoFit/>
          </a:bodyPr>
          <a:lstStyle/>
          <a:p>
            <a:pPr algn="ctr">
              <a:lnSpc>
                <a:spcPct val="150000"/>
              </a:lnSpc>
            </a:pPr>
            <a:r>
              <a:rPr kumimoji="1" lang="zh-CN" altLang="en-US" sz="2800" b="1" dirty="0">
                <a:latin typeface="TencentSans W7" panose="020C04030202040F0204" pitchFamily="34" charset="-122"/>
                <a:ea typeface="TencentSans W7" panose="020C04030202040F0204" pitchFamily="34" charset="-122"/>
              </a:rPr>
              <a:t>官方消息最新动态</a:t>
            </a:r>
            <a:endParaRPr kumimoji="1" lang="en-US" altLang="zh-CN" sz="2400" b="1" dirty="0">
              <a:latin typeface="TencentSans W7" panose="020C04030202040F0204" pitchFamily="34" charset="-122"/>
              <a:ea typeface="TencentSans W7" panose="020C04030202040F0204" pitchFamily="34" charset="-122"/>
            </a:endParaRPr>
          </a:p>
        </p:txBody>
      </p:sp>
      <p:sp>
        <p:nvSpPr>
          <p:cNvPr id="6" name="文本框 5">
            <a:extLst>
              <a:ext uri="{FF2B5EF4-FFF2-40B4-BE49-F238E27FC236}">
                <a16:creationId xmlns:a16="http://schemas.microsoft.com/office/drawing/2014/main" id="{F8DBEE13-ED51-296F-D1C6-DFC86EA61CE0}"/>
              </a:ext>
            </a:extLst>
          </p:cNvPr>
          <p:cNvSpPr txBox="1"/>
          <p:nvPr/>
        </p:nvSpPr>
        <p:spPr>
          <a:xfrm>
            <a:off x="3048000" y="6366942"/>
            <a:ext cx="6096000" cy="369332"/>
          </a:xfrm>
          <a:prstGeom prst="rect">
            <a:avLst/>
          </a:prstGeom>
          <a:noFill/>
        </p:spPr>
        <p:txBody>
          <a:bodyPr wrap="square">
            <a:spAutoFit/>
          </a:bodyPr>
          <a:lstStyle/>
          <a:p>
            <a:pPr algn="ctr"/>
            <a:r>
              <a:rPr kumimoji="1" lang="zh-CN" altLang="en-US" sz="1800" dirty="0">
                <a:latin typeface="TencentSans W3" panose="020C04030202040F0204" pitchFamily="34" charset="-122"/>
                <a:ea typeface="TencentSans W3" panose="020C04030202040F0204" pitchFamily="34" charset="-122"/>
                <a:hlinkClick r:id="rId3"/>
              </a:rPr>
              <a:t>社区链接</a:t>
            </a:r>
            <a:endParaRPr lang="zh-CN" altLang="en-US" dirty="0"/>
          </a:p>
        </p:txBody>
      </p:sp>
    </p:spTree>
    <p:extLst>
      <p:ext uri="{BB962C8B-B14F-4D97-AF65-F5344CB8AC3E}">
        <p14:creationId xmlns:p14="http://schemas.microsoft.com/office/powerpoint/2010/main" val="17978362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1DB45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6E9172-C000-EB48-9AF4-071775DD181C}"/>
              </a:ext>
            </a:extLst>
          </p:cNvPr>
          <p:cNvSpPr>
            <a:spLocks noGrp="1"/>
          </p:cNvSpPr>
          <p:nvPr>
            <p:ph type="ctrTitle"/>
          </p:nvPr>
        </p:nvSpPr>
        <p:spPr>
          <a:xfrm>
            <a:off x="1524000" y="821412"/>
            <a:ext cx="9144000" cy="3619406"/>
          </a:xfrm>
        </p:spPr>
        <p:txBody>
          <a:bodyPr>
            <a:noAutofit/>
          </a:body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小程序开发之</a:t>
            </a:r>
            <a:br>
              <a:rPr kumimoji="1" lang="en-US" altLang="zh-CN" sz="7200" b="1" dirty="0">
                <a:solidFill>
                  <a:schemeClr val="bg1"/>
                </a:solidFill>
                <a:latin typeface="TencentSans W7" panose="020C04030202040F0204" pitchFamily="34" charset="-122"/>
                <a:ea typeface="TencentSans W7" panose="020C04030202040F0204" pitchFamily="34" charset="-122"/>
              </a:rPr>
            </a:br>
            <a:r>
              <a:rPr kumimoji="1" lang="zh-CN" altLang="en-US" sz="7200" b="1" dirty="0">
                <a:solidFill>
                  <a:schemeClr val="bg1"/>
                </a:solidFill>
                <a:latin typeface="TencentSans W7" panose="020C04030202040F0204" pitchFamily="34" charset="-122"/>
                <a:ea typeface="TencentSans W7" panose="020C04030202040F0204" pitchFamily="34" charset="-122"/>
              </a:rPr>
              <a:t>微信开发者工具介绍</a:t>
            </a:r>
          </a:p>
        </p:txBody>
      </p:sp>
      <p:grpSp>
        <p:nvGrpSpPr>
          <p:cNvPr id="9" name="组合 8">
            <a:extLst>
              <a:ext uri="{FF2B5EF4-FFF2-40B4-BE49-F238E27FC236}">
                <a16:creationId xmlns:a16="http://schemas.microsoft.com/office/drawing/2014/main" id="{6F8E56FA-1172-7946-A505-9FCE5B5B4D26}"/>
              </a:ext>
            </a:extLst>
          </p:cNvPr>
          <p:cNvGrpSpPr/>
          <p:nvPr/>
        </p:nvGrpSpPr>
        <p:grpSpPr>
          <a:xfrm flipV="1">
            <a:off x="0" y="5909733"/>
            <a:ext cx="13749868" cy="1219200"/>
            <a:chOff x="0" y="-491067"/>
            <a:chExt cx="13749868" cy="1219200"/>
          </a:xfrm>
        </p:grpSpPr>
        <p:sp>
          <p:nvSpPr>
            <p:cNvPr id="8" name="文档 7">
              <a:extLst>
                <a:ext uri="{FF2B5EF4-FFF2-40B4-BE49-F238E27FC236}">
                  <a16:creationId xmlns:a16="http://schemas.microsoft.com/office/drawing/2014/main" id="{954E5EF2-A266-C44E-B646-A7D81274B3A9}"/>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档 10">
              <a:extLst>
                <a:ext uri="{FF2B5EF4-FFF2-40B4-BE49-F238E27FC236}">
                  <a16:creationId xmlns:a16="http://schemas.microsoft.com/office/drawing/2014/main" id="{B586410B-A7E1-BF4B-8387-9362875FE9DA}"/>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档 12">
              <a:extLst>
                <a:ext uri="{FF2B5EF4-FFF2-40B4-BE49-F238E27FC236}">
                  <a16:creationId xmlns:a16="http://schemas.microsoft.com/office/drawing/2014/main" id="{49AC0C68-C1DF-1849-B358-4D2336C270C0}"/>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档 13">
              <a:extLst>
                <a:ext uri="{FF2B5EF4-FFF2-40B4-BE49-F238E27FC236}">
                  <a16:creationId xmlns:a16="http://schemas.microsoft.com/office/drawing/2014/main" id="{497C15E6-A274-D941-9725-3D99E5AC8457}"/>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25941498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231CA17A-5526-CD20-DB96-292E58466253}"/>
              </a:ext>
            </a:extLst>
          </p:cNvPr>
          <p:cNvSpPr>
            <a:spLocks noGrp="1"/>
          </p:cNvSpPr>
          <p:nvPr>
            <p:ph type="ctrTitle"/>
          </p:nvPr>
        </p:nvSpPr>
        <p:spPr>
          <a:xfrm>
            <a:off x="1115878" y="1107853"/>
            <a:ext cx="9960244" cy="3619406"/>
          </a:xfrm>
        </p:spPr>
        <p:txBody>
          <a:bodyPr>
            <a:noAutofit/>
          </a:bodyPr>
          <a:lstStyle/>
          <a:p>
            <a:pPr>
              <a:lnSpc>
                <a:spcPct val="150000"/>
              </a:lnSpc>
            </a:pPr>
            <a:r>
              <a:rPr kumimoji="1" lang="zh-CN" altLang="en-US" sz="7200" b="1" dirty="0">
                <a:solidFill>
                  <a:srgbClr val="1BB458"/>
                </a:solidFill>
                <a:latin typeface="TencentSans W7" panose="020C04030202040F0204" pitchFamily="34" charset="-122"/>
                <a:ea typeface="TencentSans W7" panose="020C04030202040F0204" pitchFamily="34" charset="-122"/>
              </a:rPr>
              <a:t>如果你是开发者</a:t>
            </a:r>
            <a:br>
              <a:rPr kumimoji="1" lang="en-US" altLang="zh-CN" sz="7200" b="1" dirty="0">
                <a:solidFill>
                  <a:srgbClr val="1BB458"/>
                </a:solidFill>
                <a:latin typeface="TencentSans W7" panose="020C04030202040F0204" pitchFamily="34" charset="-122"/>
                <a:ea typeface="TencentSans W7" panose="020C04030202040F0204" pitchFamily="34" charset="-122"/>
              </a:rPr>
            </a:br>
            <a:r>
              <a:rPr kumimoji="1" lang="zh-CN" altLang="en-US" sz="7200" b="1" dirty="0">
                <a:solidFill>
                  <a:srgbClr val="1BB458"/>
                </a:solidFill>
                <a:latin typeface="TencentSans W7" panose="020C04030202040F0204" pitchFamily="34" charset="-122"/>
                <a:ea typeface="TencentSans W7" panose="020C04030202040F0204" pitchFamily="34" charset="-122"/>
              </a:rPr>
              <a:t>你希望拥有怎样的工具？</a:t>
            </a:r>
          </a:p>
        </p:txBody>
      </p:sp>
    </p:spTree>
    <p:extLst>
      <p:ext uri="{BB962C8B-B14F-4D97-AF65-F5344CB8AC3E}">
        <p14:creationId xmlns:p14="http://schemas.microsoft.com/office/powerpoint/2010/main" val="15952494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33965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微信开发者工具优势</a:t>
            </a:r>
          </a:p>
        </p:txBody>
      </p:sp>
      <p:grpSp>
        <p:nvGrpSpPr>
          <p:cNvPr id="17" name="组合 16">
            <a:extLst>
              <a:ext uri="{FF2B5EF4-FFF2-40B4-BE49-F238E27FC236}">
                <a16:creationId xmlns:a16="http://schemas.microsoft.com/office/drawing/2014/main" id="{F5A97A3C-E728-82A9-4AF8-7CAA176E1E55}"/>
              </a:ext>
            </a:extLst>
          </p:cNvPr>
          <p:cNvGrpSpPr/>
          <p:nvPr/>
        </p:nvGrpSpPr>
        <p:grpSpPr>
          <a:xfrm>
            <a:off x="734518" y="1610257"/>
            <a:ext cx="3078065" cy="3617736"/>
            <a:chOff x="734518" y="1610257"/>
            <a:chExt cx="3078065" cy="3617736"/>
          </a:xfrm>
        </p:grpSpPr>
        <p:sp>
          <p:nvSpPr>
            <p:cNvPr id="4" name="矩形 3">
              <a:extLst>
                <a:ext uri="{FF2B5EF4-FFF2-40B4-BE49-F238E27FC236}">
                  <a16:creationId xmlns:a16="http://schemas.microsoft.com/office/drawing/2014/main" id="{33A10477-DA97-92B4-C09C-FAB2D97C838C}"/>
                </a:ext>
              </a:extLst>
            </p:cNvPr>
            <p:cNvSpPr/>
            <p:nvPr/>
          </p:nvSpPr>
          <p:spPr>
            <a:xfrm>
              <a:off x="734518" y="1610257"/>
              <a:ext cx="3078065" cy="677333"/>
            </a:xfrm>
            <a:prstGeom prst="rect">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TencentSans W7" panose="020C04030202040F0204" pitchFamily="34" charset="-122"/>
                  <a:ea typeface="TencentSans W7" panose="020C04030202040F0204" pitchFamily="34" charset="-122"/>
                </a:rPr>
                <a:t>专属的开发能力</a:t>
              </a:r>
            </a:p>
          </p:txBody>
        </p:sp>
        <p:sp>
          <p:nvSpPr>
            <p:cNvPr id="6" name="矩形 5">
              <a:extLst>
                <a:ext uri="{FF2B5EF4-FFF2-40B4-BE49-F238E27FC236}">
                  <a16:creationId xmlns:a16="http://schemas.microsoft.com/office/drawing/2014/main" id="{BD0B813F-EA9E-E7A1-1F76-49D3AB10E62B}"/>
                </a:ext>
              </a:extLst>
            </p:cNvPr>
            <p:cNvSpPr/>
            <p:nvPr/>
          </p:nvSpPr>
          <p:spPr>
            <a:xfrm>
              <a:off x="734518" y="2287590"/>
              <a:ext cx="3077357" cy="2940403"/>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083D50C1-6150-48AB-8BFC-3498B0AC50AD}"/>
                </a:ext>
              </a:extLst>
            </p:cNvPr>
            <p:cNvSpPr txBox="1"/>
            <p:nvPr/>
          </p:nvSpPr>
          <p:spPr>
            <a:xfrm>
              <a:off x="890989" y="2335535"/>
              <a:ext cx="2673621" cy="281044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zh-CN" altLang="en-US" sz="2000" dirty="0">
                  <a:latin typeface="TencentSans W3" panose="020C04030202040F0204" pitchFamily="34" charset="-122"/>
                  <a:ea typeface="TencentSans W3" panose="020C04030202040F0204" pitchFamily="34" charset="-122"/>
                </a:rPr>
                <a:t>模拟器：本地查看小程序效果</a:t>
              </a:r>
              <a:endParaRPr kumimoji="1" lang="en-US" altLang="zh-CN" sz="2000" dirty="0">
                <a:latin typeface="TencentSans W3" panose="020C04030202040F0204" pitchFamily="34" charset="-122"/>
                <a:ea typeface="TencentSans W3" panose="020C04030202040F0204" pitchFamily="34" charset="-122"/>
              </a:endParaRPr>
            </a:p>
            <a:p>
              <a:pPr marL="342900" indent="-342900">
                <a:lnSpc>
                  <a:spcPct val="150000"/>
                </a:lnSpc>
                <a:buFont typeface="Arial" panose="020B0604020202020204" pitchFamily="34" charset="0"/>
                <a:buChar char="•"/>
              </a:pPr>
              <a:r>
                <a:rPr kumimoji="1" lang="zh-CN" altLang="en-US" sz="2000" dirty="0">
                  <a:latin typeface="TencentSans W3" panose="020C04030202040F0204" pitchFamily="34" charset="-122"/>
                  <a:ea typeface="TencentSans W3" panose="020C04030202040F0204" pitchFamily="34" charset="-122"/>
                </a:rPr>
                <a:t>编辑器：围绕小程序开发做代码适配</a:t>
              </a:r>
              <a:endParaRPr kumimoji="1" lang="en-US" altLang="zh-CN" sz="2000" dirty="0">
                <a:latin typeface="TencentSans W3" panose="020C04030202040F0204" pitchFamily="34" charset="-122"/>
                <a:ea typeface="TencentSans W3" panose="020C04030202040F0204" pitchFamily="34" charset="-122"/>
              </a:endParaRPr>
            </a:p>
            <a:p>
              <a:pPr marL="342900" indent="-342900">
                <a:lnSpc>
                  <a:spcPct val="150000"/>
                </a:lnSpc>
                <a:buFont typeface="Arial" panose="020B0604020202020204" pitchFamily="34" charset="0"/>
                <a:buChar char="•"/>
              </a:pPr>
              <a:r>
                <a:rPr kumimoji="1" lang="zh-CN" altLang="en-US" sz="2000" dirty="0">
                  <a:latin typeface="TencentSans W3" panose="020C04030202040F0204" pitchFamily="34" charset="-122"/>
                  <a:ea typeface="TencentSans W3" panose="020C04030202040F0204" pitchFamily="34" charset="-122"/>
                </a:rPr>
                <a:t>调试器：小程序的针对性调试工具</a:t>
              </a:r>
            </a:p>
          </p:txBody>
        </p:sp>
      </p:grpSp>
      <p:grpSp>
        <p:nvGrpSpPr>
          <p:cNvPr id="18" name="组合 17">
            <a:extLst>
              <a:ext uri="{FF2B5EF4-FFF2-40B4-BE49-F238E27FC236}">
                <a16:creationId xmlns:a16="http://schemas.microsoft.com/office/drawing/2014/main" id="{B04394C0-72DA-DBD3-340C-E61C5B05485C}"/>
              </a:ext>
            </a:extLst>
          </p:cNvPr>
          <p:cNvGrpSpPr/>
          <p:nvPr/>
        </p:nvGrpSpPr>
        <p:grpSpPr>
          <a:xfrm>
            <a:off x="4556967" y="1610257"/>
            <a:ext cx="3078065" cy="3617736"/>
            <a:chOff x="734518" y="1610257"/>
            <a:chExt cx="3078065" cy="3617736"/>
          </a:xfrm>
        </p:grpSpPr>
        <p:sp>
          <p:nvSpPr>
            <p:cNvPr id="19" name="矩形 18">
              <a:extLst>
                <a:ext uri="{FF2B5EF4-FFF2-40B4-BE49-F238E27FC236}">
                  <a16:creationId xmlns:a16="http://schemas.microsoft.com/office/drawing/2014/main" id="{52AAAFC6-2242-386D-40AA-A1AE51EC4202}"/>
                </a:ext>
              </a:extLst>
            </p:cNvPr>
            <p:cNvSpPr/>
            <p:nvPr/>
          </p:nvSpPr>
          <p:spPr>
            <a:xfrm>
              <a:off x="734518" y="1610257"/>
              <a:ext cx="3078065" cy="677333"/>
            </a:xfrm>
            <a:prstGeom prst="rect">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TencentSans W7" panose="020C04030202040F0204" pitchFamily="34" charset="-122"/>
                  <a:ea typeface="TencentSans W7" panose="020C04030202040F0204" pitchFamily="34" charset="-122"/>
                </a:rPr>
                <a:t>专属的调试能力</a:t>
              </a:r>
            </a:p>
          </p:txBody>
        </p:sp>
        <p:sp>
          <p:nvSpPr>
            <p:cNvPr id="20" name="矩形 19">
              <a:extLst>
                <a:ext uri="{FF2B5EF4-FFF2-40B4-BE49-F238E27FC236}">
                  <a16:creationId xmlns:a16="http://schemas.microsoft.com/office/drawing/2014/main" id="{3B8EA8FE-BDBF-76DA-C017-BAB3032CF245}"/>
                </a:ext>
              </a:extLst>
            </p:cNvPr>
            <p:cNvSpPr/>
            <p:nvPr/>
          </p:nvSpPr>
          <p:spPr>
            <a:xfrm>
              <a:off x="734518" y="2287590"/>
              <a:ext cx="3077357" cy="2940403"/>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a:extLst>
                <a:ext uri="{FF2B5EF4-FFF2-40B4-BE49-F238E27FC236}">
                  <a16:creationId xmlns:a16="http://schemas.microsoft.com/office/drawing/2014/main" id="{62478036-3D1C-9B22-CC60-18D72075C8AA}"/>
                </a:ext>
              </a:extLst>
            </p:cNvPr>
            <p:cNvSpPr txBox="1"/>
            <p:nvPr/>
          </p:nvSpPr>
          <p:spPr>
            <a:xfrm>
              <a:off x="890989" y="2335535"/>
              <a:ext cx="2673621" cy="142545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zh-CN" altLang="en-US" sz="2000" dirty="0">
                  <a:latin typeface="TencentSans W3" panose="020C04030202040F0204" pitchFamily="34" charset="-122"/>
                  <a:ea typeface="TencentSans W3" panose="020C04030202040F0204" pitchFamily="34" charset="-122"/>
                </a:rPr>
                <a:t>预览、真机调试：移动端一键查看小程序的真实表现</a:t>
              </a:r>
            </a:p>
          </p:txBody>
        </p:sp>
      </p:grpSp>
      <p:grpSp>
        <p:nvGrpSpPr>
          <p:cNvPr id="22" name="组合 21">
            <a:extLst>
              <a:ext uri="{FF2B5EF4-FFF2-40B4-BE49-F238E27FC236}">
                <a16:creationId xmlns:a16="http://schemas.microsoft.com/office/drawing/2014/main" id="{13F111B0-FCEE-5EE1-3239-458E6FBCC235}"/>
              </a:ext>
            </a:extLst>
          </p:cNvPr>
          <p:cNvGrpSpPr/>
          <p:nvPr/>
        </p:nvGrpSpPr>
        <p:grpSpPr>
          <a:xfrm>
            <a:off x="8378708" y="1610257"/>
            <a:ext cx="3078065" cy="3617736"/>
            <a:chOff x="734518" y="1610257"/>
            <a:chExt cx="3078065" cy="3617736"/>
          </a:xfrm>
        </p:grpSpPr>
        <p:sp>
          <p:nvSpPr>
            <p:cNvPr id="23" name="矩形 22">
              <a:extLst>
                <a:ext uri="{FF2B5EF4-FFF2-40B4-BE49-F238E27FC236}">
                  <a16:creationId xmlns:a16="http://schemas.microsoft.com/office/drawing/2014/main" id="{0B1B2F85-03F3-3E26-0CA8-3D6A44436CD9}"/>
                </a:ext>
              </a:extLst>
            </p:cNvPr>
            <p:cNvSpPr/>
            <p:nvPr/>
          </p:nvSpPr>
          <p:spPr>
            <a:xfrm>
              <a:off x="734518" y="1610257"/>
              <a:ext cx="3078065" cy="677333"/>
            </a:xfrm>
            <a:prstGeom prst="rect">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TencentSans W7" panose="020C04030202040F0204" pitchFamily="34" charset="-122"/>
                  <a:ea typeface="TencentSans W7" panose="020C04030202040F0204" pitchFamily="34" charset="-122"/>
                </a:rPr>
                <a:t>专属的开发流程</a:t>
              </a:r>
            </a:p>
          </p:txBody>
        </p:sp>
        <p:sp>
          <p:nvSpPr>
            <p:cNvPr id="27" name="矩形 26">
              <a:extLst>
                <a:ext uri="{FF2B5EF4-FFF2-40B4-BE49-F238E27FC236}">
                  <a16:creationId xmlns:a16="http://schemas.microsoft.com/office/drawing/2014/main" id="{7E80A518-A814-75C1-4BD9-D1279F1D2A79}"/>
                </a:ext>
              </a:extLst>
            </p:cNvPr>
            <p:cNvSpPr/>
            <p:nvPr/>
          </p:nvSpPr>
          <p:spPr>
            <a:xfrm>
              <a:off x="734518" y="2287590"/>
              <a:ext cx="3077357" cy="2940403"/>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文本框 27">
              <a:extLst>
                <a:ext uri="{FF2B5EF4-FFF2-40B4-BE49-F238E27FC236}">
                  <a16:creationId xmlns:a16="http://schemas.microsoft.com/office/drawing/2014/main" id="{7124AA37-4C4D-FC8C-DD6E-0CE5E13624CB}"/>
                </a:ext>
              </a:extLst>
            </p:cNvPr>
            <p:cNvSpPr txBox="1"/>
            <p:nvPr/>
          </p:nvSpPr>
          <p:spPr>
            <a:xfrm>
              <a:off x="890989" y="2335535"/>
              <a:ext cx="2673621" cy="188712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zh-CN" altLang="en-US" sz="2000" dirty="0">
                  <a:latin typeface="TencentSans W3" panose="020C04030202040F0204" pitchFamily="34" charset="-122"/>
                  <a:ea typeface="TencentSans W3" panose="020C04030202040F0204" pitchFamily="34" charset="-122"/>
                </a:rPr>
                <a:t>小程序开发全流程覆盖</a:t>
              </a:r>
              <a:r>
                <a:rPr kumimoji="1" lang="en-US" altLang="zh-CN" sz="2000" dirty="0">
                  <a:latin typeface="TencentSans W3" panose="020C04030202040F0204" pitchFamily="34" charset="-122"/>
                  <a:ea typeface="TencentSans W3" panose="020C04030202040F0204" pitchFamily="34" charset="-122"/>
                </a:rPr>
                <a:t>——</a:t>
              </a:r>
              <a:r>
                <a:rPr kumimoji="1" lang="zh-CN" altLang="en-US" sz="2000" dirty="0">
                  <a:latin typeface="TencentSans W3" panose="020C04030202040F0204" pitchFamily="34" charset="-122"/>
                  <a:ea typeface="TencentSans W3" panose="020C04030202040F0204" pitchFamily="34" charset="-122"/>
                </a:rPr>
                <a:t>代码开发、体验调试、上传代码</a:t>
              </a:r>
            </a:p>
          </p:txBody>
        </p:sp>
      </p:grpSp>
      <p:sp>
        <p:nvSpPr>
          <p:cNvPr id="29" name="三角形 28">
            <a:extLst>
              <a:ext uri="{FF2B5EF4-FFF2-40B4-BE49-F238E27FC236}">
                <a16:creationId xmlns:a16="http://schemas.microsoft.com/office/drawing/2014/main" id="{D97E9610-710B-C915-8BE9-ECDB08921505}"/>
              </a:ext>
            </a:extLst>
          </p:cNvPr>
          <p:cNvSpPr/>
          <p:nvPr/>
        </p:nvSpPr>
        <p:spPr>
          <a:xfrm flipH="1" flipV="1">
            <a:off x="2329341" y="5635558"/>
            <a:ext cx="7532608" cy="325936"/>
          </a:xfrm>
          <a:prstGeom prst="triangle">
            <a:avLst>
              <a:gd name="adj" fmla="val 50000"/>
            </a:avLst>
          </a:prstGeom>
          <a:solidFill>
            <a:srgbClr val="1BB458">
              <a:alpha val="2478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2" name="组合 31">
            <a:extLst>
              <a:ext uri="{FF2B5EF4-FFF2-40B4-BE49-F238E27FC236}">
                <a16:creationId xmlns:a16="http://schemas.microsoft.com/office/drawing/2014/main" id="{34C660BA-FE17-B040-7ADD-AA87B332D0BE}"/>
              </a:ext>
            </a:extLst>
          </p:cNvPr>
          <p:cNvGrpSpPr/>
          <p:nvPr/>
        </p:nvGrpSpPr>
        <p:grpSpPr>
          <a:xfrm>
            <a:off x="3146115" y="5961494"/>
            <a:ext cx="6428198" cy="992211"/>
            <a:chOff x="2836149" y="5961494"/>
            <a:chExt cx="6428198" cy="992211"/>
          </a:xfrm>
        </p:grpSpPr>
        <p:sp>
          <p:nvSpPr>
            <p:cNvPr id="3" name="文本框 2">
              <a:extLst>
                <a:ext uri="{FF2B5EF4-FFF2-40B4-BE49-F238E27FC236}">
                  <a16:creationId xmlns:a16="http://schemas.microsoft.com/office/drawing/2014/main" id="{02D00FC3-2A94-9526-4CEC-08633582D323}"/>
                </a:ext>
              </a:extLst>
            </p:cNvPr>
            <p:cNvSpPr txBox="1"/>
            <p:nvPr/>
          </p:nvSpPr>
          <p:spPr>
            <a:xfrm>
              <a:off x="2836149" y="6033902"/>
              <a:ext cx="6428198" cy="666080"/>
            </a:xfrm>
            <a:prstGeom prst="rect">
              <a:avLst/>
            </a:prstGeom>
            <a:noFill/>
          </p:spPr>
          <p:txBody>
            <a:bodyPr wrap="square" rtlCol="0">
              <a:spAutoFit/>
            </a:bodyPr>
            <a:lstStyle/>
            <a:p>
              <a:pPr algn="ctr">
                <a:lnSpc>
                  <a:spcPct val="150000"/>
                </a:lnSpc>
              </a:pPr>
              <a:r>
                <a:rPr kumimoji="1" lang="zh-CN" altLang="en-US" sz="2800" dirty="0">
                  <a:latin typeface="TencentSans W7" panose="020C04030202040F0204" pitchFamily="34" charset="-122"/>
                  <a:ea typeface="TencentSans W7" panose="020C04030202040F0204" pitchFamily="34" charset="-122"/>
                </a:rPr>
                <a:t>为小程序而生的一站式</a:t>
              </a:r>
              <a:r>
                <a:rPr kumimoji="1" lang="en-US" altLang="zh-CN" sz="2800" dirty="0">
                  <a:latin typeface="TencentSans W7" panose="020C04030202040F0204" pitchFamily="34" charset="-122"/>
                  <a:ea typeface="TencentSans W7" panose="020C04030202040F0204" pitchFamily="34" charset="-122"/>
                </a:rPr>
                <a:t>IDE</a:t>
              </a:r>
              <a:endParaRPr kumimoji="1" lang="en-US" altLang="zh-CN" sz="2400" b="1" dirty="0">
                <a:latin typeface="TencentSans W7" panose="020C04030202040F0204" pitchFamily="34" charset="-122"/>
                <a:ea typeface="TencentSans W7" panose="020C04030202040F0204" pitchFamily="34" charset="-122"/>
              </a:endParaRPr>
            </a:p>
          </p:txBody>
        </p:sp>
        <p:pic>
          <p:nvPicPr>
            <p:cNvPr id="31" name="图片 30">
              <a:extLst>
                <a:ext uri="{FF2B5EF4-FFF2-40B4-BE49-F238E27FC236}">
                  <a16:creationId xmlns:a16="http://schemas.microsoft.com/office/drawing/2014/main" id="{E46DD271-4F73-86E3-D1C5-C0128932EF85}"/>
                </a:ext>
              </a:extLst>
            </p:cNvPr>
            <p:cNvPicPr>
              <a:picLocks noChangeAspect="1"/>
            </p:cNvPicPr>
            <p:nvPr/>
          </p:nvPicPr>
          <p:blipFill>
            <a:blip r:embed="rId2"/>
            <a:stretch>
              <a:fillRect/>
            </a:stretch>
          </p:blipFill>
          <p:spPr>
            <a:xfrm>
              <a:off x="2904343" y="5961494"/>
              <a:ext cx="992211" cy="992211"/>
            </a:xfrm>
            <a:prstGeom prst="rect">
              <a:avLst/>
            </a:prstGeom>
          </p:spPr>
        </p:pic>
      </p:grpSp>
    </p:spTree>
    <p:extLst>
      <p:ext uri="{BB962C8B-B14F-4D97-AF65-F5344CB8AC3E}">
        <p14:creationId xmlns:p14="http://schemas.microsoft.com/office/powerpoint/2010/main" val="289128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linds(horizontal)">
                                      <p:cBhvr>
                                        <p:cTn id="19" dur="500"/>
                                        <p:tgtEl>
                                          <p:spTgt spid="29"/>
                                        </p:tgtEl>
                                      </p:cBhvr>
                                    </p:animEffect>
                                  </p:childTnLst>
                                </p:cTn>
                              </p:par>
                              <p:par>
                                <p:cTn id="20" presetID="3" presetClass="entr" presetSubtype="1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linds(horizont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598112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微信开发者工具 </a:t>
            </a:r>
            <a:r>
              <a:rPr kumimoji="1" lang="en-US" altLang="zh-CN" sz="3600" b="1" dirty="0">
                <a:solidFill>
                  <a:srgbClr val="1BB458"/>
                </a:solidFill>
                <a:latin typeface="TencentSans W7" panose="020C04030202040F0204" pitchFamily="34" charset="-122"/>
                <a:ea typeface="TencentSans W7" panose="020C04030202040F0204" pitchFamily="34" charset="-122"/>
              </a:rPr>
              <a:t>VS</a:t>
            </a:r>
            <a:r>
              <a:rPr kumimoji="1" lang="zh-CN" altLang="en-US" sz="3600" b="1" dirty="0">
                <a:solidFill>
                  <a:srgbClr val="1BB458"/>
                </a:solidFill>
                <a:latin typeface="TencentSans W7" panose="020C04030202040F0204" pitchFamily="34" charset="-122"/>
                <a:ea typeface="TencentSans W7" panose="020C04030202040F0204" pitchFamily="34" charset="-122"/>
              </a:rPr>
              <a:t> 其他 </a:t>
            </a:r>
            <a:r>
              <a:rPr kumimoji="1" lang="en-US" altLang="zh-CN" sz="3600" b="1" dirty="0">
                <a:solidFill>
                  <a:srgbClr val="1BB458"/>
                </a:solidFill>
                <a:latin typeface="TencentSans W7" panose="020C04030202040F0204" pitchFamily="34" charset="-122"/>
                <a:ea typeface="TencentSans W7" panose="020C04030202040F0204" pitchFamily="34" charset="-122"/>
              </a:rPr>
              <a:t>IDE</a:t>
            </a:r>
            <a:endParaRPr kumimoji="1" lang="zh-CN" altLang="en-US" sz="3600" b="1" dirty="0">
              <a:solidFill>
                <a:srgbClr val="1BB458"/>
              </a:solidFill>
              <a:latin typeface="TencentSans W7" panose="020C04030202040F0204" pitchFamily="34" charset="-122"/>
              <a:ea typeface="TencentSans W7" panose="020C04030202040F0204" pitchFamily="34" charset="-122"/>
            </a:endParaRPr>
          </a:p>
        </p:txBody>
      </p:sp>
      <p:cxnSp>
        <p:nvCxnSpPr>
          <p:cNvPr id="3" name="直线箭头连接符 2">
            <a:extLst>
              <a:ext uri="{FF2B5EF4-FFF2-40B4-BE49-F238E27FC236}">
                <a16:creationId xmlns:a16="http://schemas.microsoft.com/office/drawing/2014/main" id="{3968C06A-D7ED-ACC3-5065-F4209308A2D5}"/>
              </a:ext>
            </a:extLst>
          </p:cNvPr>
          <p:cNvCxnSpPr>
            <a:cxnSpLocks/>
          </p:cNvCxnSpPr>
          <p:nvPr/>
        </p:nvCxnSpPr>
        <p:spPr>
          <a:xfrm>
            <a:off x="1383532" y="2227809"/>
            <a:ext cx="9392099" cy="0"/>
          </a:xfrm>
          <a:prstGeom prst="straightConnector1">
            <a:avLst/>
          </a:prstGeom>
          <a:ln w="41275">
            <a:solidFill>
              <a:srgbClr val="1BB458"/>
            </a:solidFill>
            <a:tailEnd type="triangle"/>
          </a:ln>
        </p:spPr>
        <p:style>
          <a:lnRef idx="1">
            <a:schemeClr val="accent1"/>
          </a:lnRef>
          <a:fillRef idx="0">
            <a:schemeClr val="accent1"/>
          </a:fillRef>
          <a:effectRef idx="0">
            <a:schemeClr val="accent1"/>
          </a:effectRef>
          <a:fontRef idx="minor">
            <a:schemeClr val="tx1"/>
          </a:fontRef>
        </p:style>
      </p:cxnSp>
      <p:grpSp>
        <p:nvGrpSpPr>
          <p:cNvPr id="24" name="组合 23">
            <a:extLst>
              <a:ext uri="{FF2B5EF4-FFF2-40B4-BE49-F238E27FC236}">
                <a16:creationId xmlns:a16="http://schemas.microsoft.com/office/drawing/2014/main" id="{9E064400-E893-B50B-2A27-EC48F9BA6887}"/>
              </a:ext>
            </a:extLst>
          </p:cNvPr>
          <p:cNvGrpSpPr/>
          <p:nvPr/>
        </p:nvGrpSpPr>
        <p:grpSpPr>
          <a:xfrm>
            <a:off x="1104145" y="1355627"/>
            <a:ext cx="1620950" cy="1007182"/>
            <a:chOff x="795098" y="1836624"/>
            <a:chExt cx="1620950" cy="1007182"/>
          </a:xfrm>
        </p:grpSpPr>
        <p:sp>
          <p:nvSpPr>
            <p:cNvPr id="4" name="椭圆 3">
              <a:extLst>
                <a:ext uri="{FF2B5EF4-FFF2-40B4-BE49-F238E27FC236}">
                  <a16:creationId xmlns:a16="http://schemas.microsoft.com/office/drawing/2014/main" id="{E00D8CAD-37D9-ACB2-EA50-9502D9414D27}"/>
                </a:ext>
              </a:extLst>
            </p:cNvPr>
            <p:cNvSpPr>
              <a:spLocks/>
            </p:cNvSpPr>
            <p:nvPr/>
          </p:nvSpPr>
          <p:spPr>
            <a:xfrm rot="16200000" flipH="1">
              <a:off x="1456902" y="2573806"/>
              <a:ext cx="270000" cy="270000"/>
            </a:xfrm>
            <a:prstGeom prst="ellipse">
              <a:avLst/>
            </a:prstGeom>
            <a:solidFill>
              <a:schemeClr val="bg1"/>
            </a:solidFill>
            <a:ln>
              <a:solidFill>
                <a:srgbClr val="1BB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0804905F-76C8-5721-939A-33B4896D31AD}"/>
                </a:ext>
              </a:extLst>
            </p:cNvPr>
            <p:cNvSpPr txBox="1"/>
            <p:nvPr/>
          </p:nvSpPr>
          <p:spPr>
            <a:xfrm>
              <a:off x="795098" y="1836624"/>
              <a:ext cx="1620950" cy="502125"/>
            </a:xfrm>
            <a:prstGeom prst="rect">
              <a:avLst/>
            </a:prstGeom>
            <a:noFill/>
          </p:spPr>
          <p:txBody>
            <a:bodyPr wrap="square" rtlCol="0">
              <a:spAutoFit/>
            </a:bodyPr>
            <a:lstStyle/>
            <a:p>
              <a:pPr algn="ctr">
                <a:lnSpc>
                  <a:spcPct val="150000"/>
                </a:lnSpc>
              </a:pPr>
              <a:r>
                <a:rPr kumimoji="1" lang="zh-CN" altLang="en-US" sz="2000" dirty="0">
                  <a:latin typeface="TencentSans W3" panose="020C04030202040F0204" pitchFamily="34" charset="-122"/>
                  <a:ea typeface="TencentSans W3" panose="020C04030202040F0204" pitchFamily="34" charset="-122"/>
                </a:rPr>
                <a:t>代码开发</a:t>
              </a:r>
            </a:p>
          </p:txBody>
        </p:sp>
      </p:grpSp>
      <p:grpSp>
        <p:nvGrpSpPr>
          <p:cNvPr id="23" name="组合 22">
            <a:extLst>
              <a:ext uri="{FF2B5EF4-FFF2-40B4-BE49-F238E27FC236}">
                <a16:creationId xmlns:a16="http://schemas.microsoft.com/office/drawing/2014/main" id="{50647A1B-7E4A-5143-CA97-F690EE321815}"/>
              </a:ext>
            </a:extLst>
          </p:cNvPr>
          <p:cNvGrpSpPr/>
          <p:nvPr/>
        </p:nvGrpSpPr>
        <p:grpSpPr>
          <a:xfrm>
            <a:off x="3012464" y="1356792"/>
            <a:ext cx="1620950" cy="1006017"/>
            <a:chOff x="2534660" y="1837789"/>
            <a:chExt cx="1620950" cy="1006017"/>
          </a:xfrm>
        </p:grpSpPr>
        <p:sp>
          <p:nvSpPr>
            <p:cNvPr id="5" name="椭圆 4">
              <a:extLst>
                <a:ext uri="{FF2B5EF4-FFF2-40B4-BE49-F238E27FC236}">
                  <a16:creationId xmlns:a16="http://schemas.microsoft.com/office/drawing/2014/main" id="{E02FDAA2-B9EB-AFAA-D3B7-DF4B6BBDD35E}"/>
                </a:ext>
              </a:extLst>
            </p:cNvPr>
            <p:cNvSpPr>
              <a:spLocks/>
            </p:cNvSpPr>
            <p:nvPr/>
          </p:nvSpPr>
          <p:spPr>
            <a:xfrm rot="16200000" flipH="1">
              <a:off x="3210179" y="2573806"/>
              <a:ext cx="270000" cy="270000"/>
            </a:xfrm>
            <a:prstGeom prst="ellipse">
              <a:avLst/>
            </a:prstGeom>
            <a:solidFill>
              <a:schemeClr val="bg1"/>
            </a:solidFill>
            <a:ln>
              <a:solidFill>
                <a:srgbClr val="1BB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a16="http://schemas.microsoft.com/office/drawing/2014/main" id="{487CB2C4-3C0C-1A50-AE8B-B3954C1C426D}"/>
                </a:ext>
              </a:extLst>
            </p:cNvPr>
            <p:cNvSpPr txBox="1"/>
            <p:nvPr/>
          </p:nvSpPr>
          <p:spPr>
            <a:xfrm>
              <a:off x="2534660" y="1837789"/>
              <a:ext cx="1620950" cy="502125"/>
            </a:xfrm>
            <a:prstGeom prst="rect">
              <a:avLst/>
            </a:prstGeom>
            <a:noFill/>
          </p:spPr>
          <p:txBody>
            <a:bodyPr wrap="square" rtlCol="0">
              <a:spAutoFit/>
            </a:bodyPr>
            <a:lstStyle/>
            <a:p>
              <a:pPr algn="ctr">
                <a:lnSpc>
                  <a:spcPct val="150000"/>
                </a:lnSpc>
              </a:pPr>
              <a:r>
                <a:rPr kumimoji="1" lang="zh-CN" altLang="en-US" sz="2000" dirty="0">
                  <a:latin typeface="TencentSans W3" panose="020C04030202040F0204" pitchFamily="34" charset="-122"/>
                  <a:ea typeface="TencentSans W3" panose="020C04030202040F0204" pitchFamily="34" charset="-122"/>
                </a:rPr>
                <a:t>本地调试</a:t>
              </a:r>
            </a:p>
          </p:txBody>
        </p:sp>
      </p:grpSp>
      <p:grpSp>
        <p:nvGrpSpPr>
          <p:cNvPr id="22" name="组合 21">
            <a:extLst>
              <a:ext uri="{FF2B5EF4-FFF2-40B4-BE49-F238E27FC236}">
                <a16:creationId xmlns:a16="http://schemas.microsoft.com/office/drawing/2014/main" id="{48220AF4-CDE3-64CC-937E-445F50C90945}"/>
              </a:ext>
            </a:extLst>
          </p:cNvPr>
          <p:cNvGrpSpPr/>
          <p:nvPr/>
        </p:nvGrpSpPr>
        <p:grpSpPr>
          <a:xfrm>
            <a:off x="4939709" y="1355627"/>
            <a:ext cx="1620950" cy="1007181"/>
            <a:chOff x="4541956" y="1836624"/>
            <a:chExt cx="1620950" cy="1007181"/>
          </a:xfrm>
        </p:grpSpPr>
        <p:sp>
          <p:nvSpPr>
            <p:cNvPr id="14" name="椭圆 13">
              <a:extLst>
                <a:ext uri="{FF2B5EF4-FFF2-40B4-BE49-F238E27FC236}">
                  <a16:creationId xmlns:a16="http://schemas.microsoft.com/office/drawing/2014/main" id="{5E1B9CD2-1A32-3961-8BC3-05E428411B87}"/>
                </a:ext>
              </a:extLst>
            </p:cNvPr>
            <p:cNvSpPr>
              <a:spLocks/>
            </p:cNvSpPr>
            <p:nvPr/>
          </p:nvSpPr>
          <p:spPr>
            <a:xfrm rot="16200000" flipH="1">
              <a:off x="5217431" y="2573805"/>
              <a:ext cx="270000" cy="270000"/>
            </a:xfrm>
            <a:prstGeom prst="ellipse">
              <a:avLst/>
            </a:prstGeom>
            <a:solidFill>
              <a:schemeClr val="bg1"/>
            </a:solidFill>
            <a:ln>
              <a:solidFill>
                <a:srgbClr val="1BB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9F19FD0E-F37F-41ED-4356-7543B5115A75}"/>
                </a:ext>
              </a:extLst>
            </p:cNvPr>
            <p:cNvSpPr txBox="1"/>
            <p:nvPr/>
          </p:nvSpPr>
          <p:spPr>
            <a:xfrm>
              <a:off x="4541956" y="1836624"/>
              <a:ext cx="1620950" cy="502125"/>
            </a:xfrm>
            <a:prstGeom prst="rect">
              <a:avLst/>
            </a:prstGeom>
            <a:noFill/>
          </p:spPr>
          <p:txBody>
            <a:bodyPr wrap="square" rtlCol="0">
              <a:spAutoFit/>
            </a:bodyPr>
            <a:lstStyle/>
            <a:p>
              <a:pPr algn="ctr">
                <a:lnSpc>
                  <a:spcPct val="150000"/>
                </a:lnSpc>
              </a:pPr>
              <a:r>
                <a:rPr kumimoji="1" lang="zh-CN" altLang="en-US" sz="2000" b="1" dirty="0">
                  <a:solidFill>
                    <a:srgbClr val="1BB458"/>
                  </a:solidFill>
                  <a:latin typeface="TencentSans W7" panose="020C04030202040F0204" pitchFamily="34" charset="-122"/>
                  <a:ea typeface="TencentSans W7" panose="020C04030202040F0204" pitchFamily="34" charset="-122"/>
                </a:rPr>
                <a:t>真机调试</a:t>
              </a:r>
            </a:p>
          </p:txBody>
        </p:sp>
      </p:grpSp>
      <p:grpSp>
        <p:nvGrpSpPr>
          <p:cNvPr id="21" name="组合 20">
            <a:extLst>
              <a:ext uri="{FF2B5EF4-FFF2-40B4-BE49-F238E27FC236}">
                <a16:creationId xmlns:a16="http://schemas.microsoft.com/office/drawing/2014/main" id="{882916B8-9146-9527-59BA-298F37FB08BF}"/>
              </a:ext>
            </a:extLst>
          </p:cNvPr>
          <p:cNvGrpSpPr/>
          <p:nvPr/>
        </p:nvGrpSpPr>
        <p:grpSpPr>
          <a:xfrm>
            <a:off x="6866909" y="1355626"/>
            <a:ext cx="1620950" cy="1007182"/>
            <a:chOff x="6581009" y="1836623"/>
            <a:chExt cx="1620950" cy="1007182"/>
          </a:xfrm>
        </p:grpSpPr>
        <p:sp>
          <p:nvSpPr>
            <p:cNvPr id="16" name="椭圆 15">
              <a:extLst>
                <a:ext uri="{FF2B5EF4-FFF2-40B4-BE49-F238E27FC236}">
                  <a16:creationId xmlns:a16="http://schemas.microsoft.com/office/drawing/2014/main" id="{D5186FF3-7AC1-53CF-E9D7-0E7A22EBB20A}"/>
                </a:ext>
              </a:extLst>
            </p:cNvPr>
            <p:cNvSpPr>
              <a:spLocks/>
            </p:cNvSpPr>
            <p:nvPr/>
          </p:nvSpPr>
          <p:spPr>
            <a:xfrm rot="16200000" flipH="1">
              <a:off x="7256484" y="2573805"/>
              <a:ext cx="270000" cy="270000"/>
            </a:xfrm>
            <a:prstGeom prst="ellipse">
              <a:avLst/>
            </a:prstGeom>
            <a:solidFill>
              <a:schemeClr val="bg1"/>
            </a:solidFill>
            <a:ln>
              <a:solidFill>
                <a:srgbClr val="1BB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a:extLst>
                <a:ext uri="{FF2B5EF4-FFF2-40B4-BE49-F238E27FC236}">
                  <a16:creationId xmlns:a16="http://schemas.microsoft.com/office/drawing/2014/main" id="{87D85034-339F-FFFB-6EEF-59D065C6C952}"/>
                </a:ext>
              </a:extLst>
            </p:cNvPr>
            <p:cNvSpPr txBox="1"/>
            <p:nvPr/>
          </p:nvSpPr>
          <p:spPr>
            <a:xfrm>
              <a:off x="6581009" y="1836623"/>
              <a:ext cx="1620950" cy="502125"/>
            </a:xfrm>
            <a:prstGeom prst="rect">
              <a:avLst/>
            </a:prstGeom>
            <a:noFill/>
          </p:spPr>
          <p:txBody>
            <a:bodyPr wrap="square" rtlCol="0">
              <a:spAutoFit/>
            </a:bodyPr>
            <a:lstStyle/>
            <a:p>
              <a:pPr algn="ctr">
                <a:lnSpc>
                  <a:spcPct val="150000"/>
                </a:lnSpc>
              </a:pPr>
              <a:r>
                <a:rPr kumimoji="1" lang="zh-CN" altLang="en-US" sz="2000" dirty="0">
                  <a:latin typeface="TencentSans W3" panose="020C04030202040F0204" pitchFamily="34" charset="-122"/>
                  <a:ea typeface="TencentSans W3" panose="020C04030202040F0204" pitchFamily="34" charset="-122"/>
                </a:rPr>
                <a:t>构建</a:t>
              </a:r>
            </a:p>
          </p:txBody>
        </p:sp>
      </p:grpSp>
      <p:grpSp>
        <p:nvGrpSpPr>
          <p:cNvPr id="20" name="组合 19">
            <a:extLst>
              <a:ext uri="{FF2B5EF4-FFF2-40B4-BE49-F238E27FC236}">
                <a16:creationId xmlns:a16="http://schemas.microsoft.com/office/drawing/2014/main" id="{CCD64EB2-282E-625F-236E-E13185E21B5A}"/>
              </a:ext>
            </a:extLst>
          </p:cNvPr>
          <p:cNvGrpSpPr/>
          <p:nvPr/>
        </p:nvGrpSpPr>
        <p:grpSpPr>
          <a:xfrm>
            <a:off x="8775228" y="1356791"/>
            <a:ext cx="1620950" cy="1006016"/>
            <a:chOff x="8466181" y="1837788"/>
            <a:chExt cx="1620950" cy="1006016"/>
          </a:xfrm>
        </p:grpSpPr>
        <p:sp>
          <p:nvSpPr>
            <p:cNvPr id="18" name="椭圆 17">
              <a:extLst>
                <a:ext uri="{FF2B5EF4-FFF2-40B4-BE49-F238E27FC236}">
                  <a16:creationId xmlns:a16="http://schemas.microsoft.com/office/drawing/2014/main" id="{33BF2CDF-6414-9DFD-1824-D0EB065B4217}"/>
                </a:ext>
              </a:extLst>
            </p:cNvPr>
            <p:cNvSpPr>
              <a:spLocks/>
            </p:cNvSpPr>
            <p:nvPr/>
          </p:nvSpPr>
          <p:spPr>
            <a:xfrm rot="16200000" flipH="1">
              <a:off x="9160537" y="2573804"/>
              <a:ext cx="270000" cy="270000"/>
            </a:xfrm>
            <a:prstGeom prst="ellipse">
              <a:avLst/>
            </a:prstGeom>
            <a:solidFill>
              <a:schemeClr val="bg1"/>
            </a:solidFill>
            <a:ln>
              <a:solidFill>
                <a:srgbClr val="1BB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文本框 18">
              <a:extLst>
                <a:ext uri="{FF2B5EF4-FFF2-40B4-BE49-F238E27FC236}">
                  <a16:creationId xmlns:a16="http://schemas.microsoft.com/office/drawing/2014/main" id="{E92C4386-0005-CE35-14E9-A49D4F2ACB4A}"/>
                </a:ext>
              </a:extLst>
            </p:cNvPr>
            <p:cNvSpPr txBox="1"/>
            <p:nvPr/>
          </p:nvSpPr>
          <p:spPr>
            <a:xfrm>
              <a:off x="8466181" y="1837788"/>
              <a:ext cx="1620950" cy="502125"/>
            </a:xfrm>
            <a:prstGeom prst="rect">
              <a:avLst/>
            </a:prstGeom>
            <a:noFill/>
          </p:spPr>
          <p:txBody>
            <a:bodyPr wrap="square" rtlCol="0">
              <a:spAutoFit/>
            </a:bodyPr>
            <a:lstStyle/>
            <a:p>
              <a:pPr algn="ctr">
                <a:lnSpc>
                  <a:spcPct val="150000"/>
                </a:lnSpc>
              </a:pPr>
              <a:r>
                <a:rPr kumimoji="1" lang="zh-CN" altLang="en-US" sz="2000" b="1" dirty="0">
                  <a:solidFill>
                    <a:srgbClr val="1BB458"/>
                  </a:solidFill>
                  <a:latin typeface="TencentSans W7" panose="020C04030202040F0204" pitchFamily="34" charset="-122"/>
                  <a:ea typeface="TencentSans W7" panose="020C04030202040F0204" pitchFamily="34" charset="-122"/>
                </a:rPr>
                <a:t>代码上传</a:t>
              </a:r>
            </a:p>
          </p:txBody>
        </p:sp>
      </p:grpSp>
      <p:pic>
        <p:nvPicPr>
          <p:cNvPr id="9218" name="Picture 2" descr="Visual Studio Code - 维基百科，自由的百科全书">
            <a:extLst>
              <a:ext uri="{FF2B5EF4-FFF2-40B4-BE49-F238E27FC236}">
                <a16:creationId xmlns:a16="http://schemas.microsoft.com/office/drawing/2014/main" id="{0F35F5EB-D5DD-4D66-793A-1A7B8A0F5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490" y="4881990"/>
            <a:ext cx="532260" cy="5322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DB647F6F-07EE-2553-F302-DEEC3EE40FBD}"/>
              </a:ext>
            </a:extLst>
          </p:cNvPr>
          <p:cNvPicPr>
            <a:picLocks noChangeAspect="1" noChangeArrowheads="1"/>
          </p:cNvPicPr>
          <p:nvPr/>
        </p:nvPicPr>
        <p:blipFill>
          <a:blip r:embed="rId3"/>
          <a:srcRect/>
          <a:stretch/>
        </p:blipFill>
        <p:spPr bwMode="auto">
          <a:xfrm>
            <a:off x="1648490" y="4078413"/>
            <a:ext cx="532260" cy="532260"/>
          </a:xfrm>
          <a:prstGeom prst="rect">
            <a:avLst/>
          </a:prstGeom>
          <a:noFill/>
          <a:extLst>
            <a:ext uri="{909E8E84-426E-40DD-AFC4-6F175D3DCCD1}">
              <a14:hiddenFill xmlns:a14="http://schemas.microsoft.com/office/drawing/2010/main">
                <a:solidFill>
                  <a:srgbClr val="FFFFFF"/>
                </a:solidFill>
              </a14:hiddenFill>
            </a:ext>
          </a:extLst>
        </p:spPr>
      </p:pic>
      <p:pic>
        <p:nvPicPr>
          <p:cNvPr id="26" name="图片 25">
            <a:extLst>
              <a:ext uri="{FF2B5EF4-FFF2-40B4-BE49-F238E27FC236}">
                <a16:creationId xmlns:a16="http://schemas.microsoft.com/office/drawing/2014/main" id="{927CBBC3-3DD2-28C4-4B2F-C3E793ABDAE4}"/>
              </a:ext>
            </a:extLst>
          </p:cNvPr>
          <p:cNvPicPr>
            <a:picLocks noChangeAspect="1"/>
          </p:cNvPicPr>
          <p:nvPr/>
        </p:nvPicPr>
        <p:blipFill>
          <a:blip r:embed="rId4"/>
          <a:stretch>
            <a:fillRect/>
          </a:stretch>
        </p:blipFill>
        <p:spPr>
          <a:xfrm>
            <a:off x="1476521" y="3144563"/>
            <a:ext cx="792428" cy="792428"/>
          </a:xfrm>
          <a:prstGeom prst="rect">
            <a:avLst/>
          </a:prstGeom>
        </p:spPr>
      </p:pic>
      <p:pic>
        <p:nvPicPr>
          <p:cNvPr id="27" name="Picture 2" descr="Visual Studio Code - 维基百科，自由的百科全书">
            <a:extLst>
              <a:ext uri="{FF2B5EF4-FFF2-40B4-BE49-F238E27FC236}">
                <a16:creationId xmlns:a16="http://schemas.microsoft.com/office/drawing/2014/main" id="{30E56506-AF69-D797-5374-D7E65874D4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8694" y="4880808"/>
            <a:ext cx="532260" cy="5322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5AB837C6-4AB3-F55F-8F64-4478CD602041}"/>
              </a:ext>
            </a:extLst>
          </p:cNvPr>
          <p:cNvPicPr>
            <a:picLocks noChangeAspect="1" noChangeArrowheads="1"/>
          </p:cNvPicPr>
          <p:nvPr/>
        </p:nvPicPr>
        <p:blipFill>
          <a:blip r:embed="rId3"/>
          <a:srcRect/>
          <a:stretch/>
        </p:blipFill>
        <p:spPr bwMode="auto">
          <a:xfrm>
            <a:off x="3598694" y="4077231"/>
            <a:ext cx="532260" cy="532260"/>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8">
            <a:extLst>
              <a:ext uri="{FF2B5EF4-FFF2-40B4-BE49-F238E27FC236}">
                <a16:creationId xmlns:a16="http://schemas.microsoft.com/office/drawing/2014/main" id="{5F084069-3C29-7292-37F0-0F8A9B5E2B4F}"/>
              </a:ext>
            </a:extLst>
          </p:cNvPr>
          <p:cNvPicPr>
            <a:picLocks noChangeAspect="1"/>
          </p:cNvPicPr>
          <p:nvPr/>
        </p:nvPicPr>
        <p:blipFill>
          <a:blip r:embed="rId4"/>
          <a:stretch>
            <a:fillRect/>
          </a:stretch>
        </p:blipFill>
        <p:spPr>
          <a:xfrm>
            <a:off x="3426725" y="3143381"/>
            <a:ext cx="792428" cy="792428"/>
          </a:xfrm>
          <a:prstGeom prst="rect">
            <a:avLst/>
          </a:prstGeom>
        </p:spPr>
      </p:pic>
      <p:pic>
        <p:nvPicPr>
          <p:cNvPr id="30" name="Picture 2" descr="Visual Studio Code - 维基百科，自由的百科全书">
            <a:extLst>
              <a:ext uri="{FF2B5EF4-FFF2-40B4-BE49-F238E27FC236}">
                <a16:creationId xmlns:a16="http://schemas.microsoft.com/office/drawing/2014/main" id="{97F6E273-903C-BBF5-D320-8275B5A80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3269" y="4880808"/>
            <a:ext cx="532260" cy="5322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F8242CDF-DD57-C08C-29B6-4BC465D3DE3C}"/>
              </a:ext>
            </a:extLst>
          </p:cNvPr>
          <p:cNvPicPr>
            <a:picLocks noChangeAspect="1" noChangeArrowheads="1"/>
          </p:cNvPicPr>
          <p:nvPr/>
        </p:nvPicPr>
        <p:blipFill>
          <a:blip r:embed="rId3"/>
          <a:srcRect/>
          <a:stretch/>
        </p:blipFill>
        <p:spPr bwMode="auto">
          <a:xfrm>
            <a:off x="7473269" y="4077231"/>
            <a:ext cx="532260" cy="532260"/>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a:extLst>
              <a:ext uri="{FF2B5EF4-FFF2-40B4-BE49-F238E27FC236}">
                <a16:creationId xmlns:a16="http://schemas.microsoft.com/office/drawing/2014/main" id="{006AFD1F-85A3-6A99-4A99-05DD151426C7}"/>
              </a:ext>
            </a:extLst>
          </p:cNvPr>
          <p:cNvPicPr>
            <a:picLocks noChangeAspect="1"/>
          </p:cNvPicPr>
          <p:nvPr/>
        </p:nvPicPr>
        <p:blipFill>
          <a:blip r:embed="rId4"/>
          <a:stretch>
            <a:fillRect/>
          </a:stretch>
        </p:blipFill>
        <p:spPr>
          <a:xfrm>
            <a:off x="7301300" y="3143381"/>
            <a:ext cx="792428" cy="792428"/>
          </a:xfrm>
          <a:prstGeom prst="rect">
            <a:avLst/>
          </a:prstGeom>
        </p:spPr>
      </p:pic>
      <p:pic>
        <p:nvPicPr>
          <p:cNvPr id="33" name="图片 32">
            <a:extLst>
              <a:ext uri="{FF2B5EF4-FFF2-40B4-BE49-F238E27FC236}">
                <a16:creationId xmlns:a16="http://schemas.microsoft.com/office/drawing/2014/main" id="{CE61D2AB-CDCA-4E6A-BCAA-6283B026A127}"/>
              </a:ext>
            </a:extLst>
          </p:cNvPr>
          <p:cNvPicPr>
            <a:picLocks noChangeAspect="1"/>
          </p:cNvPicPr>
          <p:nvPr/>
        </p:nvPicPr>
        <p:blipFill>
          <a:blip r:embed="rId4"/>
          <a:stretch>
            <a:fillRect/>
          </a:stretch>
        </p:blipFill>
        <p:spPr>
          <a:xfrm>
            <a:off x="5376929" y="3142774"/>
            <a:ext cx="792428" cy="792428"/>
          </a:xfrm>
          <a:prstGeom prst="rect">
            <a:avLst/>
          </a:prstGeom>
        </p:spPr>
      </p:pic>
      <p:pic>
        <p:nvPicPr>
          <p:cNvPr id="34" name="图片 33">
            <a:extLst>
              <a:ext uri="{FF2B5EF4-FFF2-40B4-BE49-F238E27FC236}">
                <a16:creationId xmlns:a16="http://schemas.microsoft.com/office/drawing/2014/main" id="{BCE27A18-6AF9-F3EA-94FF-F07AF696C286}"/>
              </a:ext>
            </a:extLst>
          </p:cNvPr>
          <p:cNvPicPr>
            <a:picLocks noChangeAspect="1"/>
          </p:cNvPicPr>
          <p:nvPr/>
        </p:nvPicPr>
        <p:blipFill>
          <a:blip r:embed="rId4"/>
          <a:stretch>
            <a:fillRect/>
          </a:stretch>
        </p:blipFill>
        <p:spPr>
          <a:xfrm>
            <a:off x="9225671" y="3142774"/>
            <a:ext cx="792428" cy="792428"/>
          </a:xfrm>
          <a:prstGeom prst="rect">
            <a:avLst/>
          </a:prstGeom>
        </p:spPr>
      </p:pic>
      <p:grpSp>
        <p:nvGrpSpPr>
          <p:cNvPr id="36" name="组合 35">
            <a:extLst>
              <a:ext uri="{FF2B5EF4-FFF2-40B4-BE49-F238E27FC236}">
                <a16:creationId xmlns:a16="http://schemas.microsoft.com/office/drawing/2014/main" id="{34F23D4F-67C0-B70D-0547-F99110F86996}"/>
              </a:ext>
            </a:extLst>
          </p:cNvPr>
          <p:cNvGrpSpPr/>
          <p:nvPr/>
        </p:nvGrpSpPr>
        <p:grpSpPr>
          <a:xfrm>
            <a:off x="3500251" y="6010321"/>
            <a:ext cx="6428198" cy="992211"/>
            <a:chOff x="2836149" y="5961494"/>
            <a:chExt cx="6428198" cy="992211"/>
          </a:xfrm>
        </p:grpSpPr>
        <p:sp>
          <p:nvSpPr>
            <p:cNvPr id="37" name="文本框 36">
              <a:extLst>
                <a:ext uri="{FF2B5EF4-FFF2-40B4-BE49-F238E27FC236}">
                  <a16:creationId xmlns:a16="http://schemas.microsoft.com/office/drawing/2014/main" id="{9195A167-39B6-41C4-DA32-6A6EA5DB1149}"/>
                </a:ext>
              </a:extLst>
            </p:cNvPr>
            <p:cNvSpPr txBox="1"/>
            <p:nvPr/>
          </p:nvSpPr>
          <p:spPr>
            <a:xfrm>
              <a:off x="2836149" y="6033902"/>
              <a:ext cx="6428198" cy="666080"/>
            </a:xfrm>
            <a:prstGeom prst="rect">
              <a:avLst/>
            </a:prstGeom>
            <a:noFill/>
          </p:spPr>
          <p:txBody>
            <a:bodyPr wrap="square" rtlCol="0">
              <a:spAutoFit/>
            </a:bodyPr>
            <a:lstStyle/>
            <a:p>
              <a:pPr algn="ctr">
                <a:lnSpc>
                  <a:spcPct val="150000"/>
                </a:lnSpc>
              </a:pPr>
              <a:r>
                <a:rPr kumimoji="1" lang="zh-CN" altLang="en-US" sz="2800" dirty="0">
                  <a:latin typeface="TencentSans W7" panose="020C04030202040F0204" pitchFamily="34" charset="-122"/>
                  <a:ea typeface="TencentSans W7" panose="020C04030202040F0204" pitchFamily="34" charset="-122"/>
                </a:rPr>
                <a:t>为小程序而生的一站式</a:t>
              </a:r>
              <a:r>
                <a:rPr kumimoji="1" lang="en-US" altLang="zh-CN" sz="2800" dirty="0">
                  <a:latin typeface="TencentSans W7" panose="020C04030202040F0204" pitchFamily="34" charset="-122"/>
                  <a:ea typeface="TencentSans W7" panose="020C04030202040F0204" pitchFamily="34" charset="-122"/>
                </a:rPr>
                <a:t>IDE</a:t>
              </a:r>
              <a:endParaRPr kumimoji="1" lang="en-US" altLang="zh-CN" sz="2400" b="1" dirty="0">
                <a:latin typeface="TencentSans W7" panose="020C04030202040F0204" pitchFamily="34" charset="-122"/>
                <a:ea typeface="TencentSans W7" panose="020C04030202040F0204" pitchFamily="34" charset="-122"/>
              </a:endParaRPr>
            </a:p>
          </p:txBody>
        </p:sp>
        <p:pic>
          <p:nvPicPr>
            <p:cNvPr id="38" name="图片 37">
              <a:extLst>
                <a:ext uri="{FF2B5EF4-FFF2-40B4-BE49-F238E27FC236}">
                  <a16:creationId xmlns:a16="http://schemas.microsoft.com/office/drawing/2014/main" id="{6934DEE2-4027-0DE9-32A7-4BA87E837C72}"/>
                </a:ext>
              </a:extLst>
            </p:cNvPr>
            <p:cNvPicPr>
              <a:picLocks noChangeAspect="1"/>
            </p:cNvPicPr>
            <p:nvPr/>
          </p:nvPicPr>
          <p:blipFill>
            <a:blip r:embed="rId4"/>
            <a:stretch>
              <a:fillRect/>
            </a:stretch>
          </p:blipFill>
          <p:spPr>
            <a:xfrm>
              <a:off x="2904343" y="5961494"/>
              <a:ext cx="992211" cy="992211"/>
            </a:xfrm>
            <a:prstGeom prst="rect">
              <a:avLst/>
            </a:prstGeom>
          </p:spPr>
        </p:pic>
      </p:grpSp>
      <p:sp>
        <p:nvSpPr>
          <p:cNvPr id="40" name="左大括号 39">
            <a:extLst>
              <a:ext uri="{FF2B5EF4-FFF2-40B4-BE49-F238E27FC236}">
                <a16:creationId xmlns:a16="http://schemas.microsoft.com/office/drawing/2014/main" id="{39BC387D-5A7A-C906-B1D1-C25485002992}"/>
              </a:ext>
            </a:extLst>
          </p:cNvPr>
          <p:cNvSpPr/>
          <p:nvPr/>
        </p:nvSpPr>
        <p:spPr>
          <a:xfrm rot="16200000">
            <a:off x="5970440" y="1453024"/>
            <a:ext cx="370344" cy="9014244"/>
          </a:xfrm>
          <a:prstGeom prst="leftBrace">
            <a:avLst/>
          </a:prstGeom>
          <a:ln>
            <a:solidFill>
              <a:srgbClr val="1BB4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extLst>
      <p:ext uri="{BB962C8B-B14F-4D97-AF65-F5344CB8AC3E}">
        <p14:creationId xmlns:p14="http://schemas.microsoft.com/office/powerpoint/2010/main" val="75661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par>
                                <p:cTn id="14" presetID="3"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par>
                                <p:cTn id="17" presetID="3" presetClass="entr" presetSubtype="10" fill="hold" nodeType="with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blinds(horizontal)">
                                      <p:cBhvr>
                                        <p:cTn id="19" dur="500"/>
                                        <p:tgtEl>
                                          <p:spTgt spid="921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linds(horizontal)">
                                      <p:cBhvr>
                                        <p:cTn id="24" dur="500"/>
                                        <p:tgtEl>
                                          <p:spTgt spid="23"/>
                                        </p:tgtEl>
                                      </p:cBhvr>
                                    </p:animEffect>
                                  </p:childTnLst>
                                </p:cTn>
                              </p:par>
                              <p:par>
                                <p:cTn id="25" presetID="3" presetClass="entr" presetSubtype="1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par>
                                <p:cTn id="28" presetID="3" presetClass="entr" presetSubtype="1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linds(horizontal)">
                                      <p:cBhvr>
                                        <p:cTn id="30" dur="500"/>
                                        <p:tgtEl>
                                          <p:spTgt spid="28"/>
                                        </p:tgtEl>
                                      </p:cBhvr>
                                    </p:animEffect>
                                  </p:childTnLst>
                                </p:cTn>
                              </p:par>
                              <p:par>
                                <p:cTn id="31" presetID="3" presetClass="entr" presetSubtype="1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linds(horizont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linds(horizontal)">
                                      <p:cBhvr>
                                        <p:cTn id="38" dur="500"/>
                                        <p:tgtEl>
                                          <p:spTgt spid="22"/>
                                        </p:tgtEl>
                                      </p:cBhvr>
                                    </p:animEffect>
                                  </p:childTnLst>
                                </p:cTn>
                              </p:par>
                              <p:par>
                                <p:cTn id="39" presetID="3" presetClass="entr" presetSubtype="1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linds(horizontal)">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linds(horizontal)">
                                      <p:cBhvr>
                                        <p:cTn id="46" dur="500"/>
                                        <p:tgtEl>
                                          <p:spTgt spid="21"/>
                                        </p:tgtEl>
                                      </p:cBhvr>
                                    </p:animEffect>
                                  </p:childTnLst>
                                </p:cTn>
                              </p:par>
                              <p:par>
                                <p:cTn id="47" presetID="3" presetClass="entr" presetSubtype="1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linds(horizontal)">
                                      <p:cBhvr>
                                        <p:cTn id="49" dur="500"/>
                                        <p:tgtEl>
                                          <p:spTgt spid="32"/>
                                        </p:tgtEl>
                                      </p:cBhvr>
                                    </p:animEffect>
                                  </p:childTnLst>
                                </p:cTn>
                              </p:par>
                              <p:par>
                                <p:cTn id="50" presetID="3" presetClass="entr" presetSubtype="1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linds(horizontal)">
                                      <p:cBhvr>
                                        <p:cTn id="52" dur="500"/>
                                        <p:tgtEl>
                                          <p:spTgt spid="31"/>
                                        </p:tgtEl>
                                      </p:cBhvr>
                                    </p:animEffect>
                                  </p:childTnLst>
                                </p:cTn>
                              </p:par>
                              <p:par>
                                <p:cTn id="53" presetID="3" presetClass="entr" presetSubtype="1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linds(horizontal)">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linds(horizontal)">
                                      <p:cBhvr>
                                        <p:cTn id="60" dur="500"/>
                                        <p:tgtEl>
                                          <p:spTgt spid="20"/>
                                        </p:tgtEl>
                                      </p:cBhvr>
                                    </p:animEffect>
                                  </p:childTnLst>
                                </p:cTn>
                              </p:par>
                              <p:par>
                                <p:cTn id="61" presetID="3" presetClass="entr" presetSubtype="1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blinds(horizontal)">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blinds(horizontal)">
                                      <p:cBhvr>
                                        <p:cTn id="68" dur="500"/>
                                        <p:tgtEl>
                                          <p:spTgt spid="40"/>
                                        </p:tgtEl>
                                      </p:cBhvr>
                                    </p:animEffect>
                                  </p:childTnLst>
                                </p:cTn>
                              </p:par>
                              <p:par>
                                <p:cTn id="69" presetID="3" presetClass="entr" presetSubtype="10"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blinds(horizontal)">
                                      <p:cBhvr>
                                        <p:cTn id="7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538320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微信开发者工具核心功能</a:t>
            </a:r>
          </a:p>
        </p:txBody>
      </p:sp>
      <p:pic>
        <p:nvPicPr>
          <p:cNvPr id="3" name="图片 2">
            <a:extLst>
              <a:ext uri="{FF2B5EF4-FFF2-40B4-BE49-F238E27FC236}">
                <a16:creationId xmlns:a16="http://schemas.microsoft.com/office/drawing/2014/main" id="{292F7BD9-36B8-3D64-EBA7-16722F6D4A73}"/>
              </a:ext>
            </a:extLst>
          </p:cNvPr>
          <p:cNvPicPr>
            <a:picLocks noChangeAspect="1"/>
          </p:cNvPicPr>
          <p:nvPr/>
        </p:nvPicPr>
        <p:blipFill>
          <a:blip r:embed="rId2"/>
          <a:stretch>
            <a:fillRect/>
          </a:stretch>
        </p:blipFill>
        <p:spPr>
          <a:xfrm>
            <a:off x="1559285" y="1489333"/>
            <a:ext cx="9116875" cy="4877609"/>
          </a:xfrm>
          <a:prstGeom prst="rect">
            <a:avLst/>
          </a:prstGeom>
        </p:spPr>
      </p:pic>
      <p:sp>
        <p:nvSpPr>
          <p:cNvPr id="4" name="矩形 3">
            <a:extLst>
              <a:ext uri="{FF2B5EF4-FFF2-40B4-BE49-F238E27FC236}">
                <a16:creationId xmlns:a16="http://schemas.microsoft.com/office/drawing/2014/main" id="{3868F27E-3B0E-2E4E-6C99-46E52592A877}"/>
              </a:ext>
            </a:extLst>
          </p:cNvPr>
          <p:cNvSpPr/>
          <p:nvPr/>
        </p:nvSpPr>
        <p:spPr>
          <a:xfrm>
            <a:off x="1456839" y="1912304"/>
            <a:ext cx="2929181" cy="4408144"/>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9A53FBBF-B3F8-502A-2AA8-160C4077EBA6}"/>
              </a:ext>
            </a:extLst>
          </p:cNvPr>
          <p:cNvSpPr txBox="1"/>
          <p:nvPr/>
        </p:nvSpPr>
        <p:spPr>
          <a:xfrm>
            <a:off x="-2415937" y="3371296"/>
            <a:ext cx="6428198" cy="666080"/>
          </a:xfrm>
          <a:prstGeom prst="rect">
            <a:avLst/>
          </a:prstGeom>
          <a:noFill/>
        </p:spPr>
        <p:txBody>
          <a:bodyPr wrap="square" rtlCol="0">
            <a:spAutoFit/>
          </a:bodyPr>
          <a:lstStyle/>
          <a:p>
            <a:pPr algn="ctr">
              <a:lnSpc>
                <a:spcPct val="150000"/>
              </a:lnSpc>
            </a:pPr>
            <a:r>
              <a:rPr kumimoji="1" lang="zh-CN" altLang="en-US" sz="2800" dirty="0">
                <a:latin typeface="TencentSans W7" panose="020C04030202040F0204" pitchFamily="34" charset="-122"/>
                <a:ea typeface="TencentSans W7" panose="020C04030202040F0204" pitchFamily="34" charset="-122"/>
              </a:rPr>
              <a:t>模拟器</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15" name="直线连接符 14">
            <a:extLst>
              <a:ext uri="{FF2B5EF4-FFF2-40B4-BE49-F238E27FC236}">
                <a16:creationId xmlns:a16="http://schemas.microsoft.com/office/drawing/2014/main" id="{6BEF7B34-C78B-A4DB-8590-AF8A21B19D17}"/>
              </a:ext>
            </a:extLst>
          </p:cNvPr>
          <p:cNvCxnSpPr>
            <a:stCxn id="4" idx="1"/>
          </p:cNvCxnSpPr>
          <p:nvPr/>
        </p:nvCxnSpPr>
        <p:spPr>
          <a:xfrm flipH="1">
            <a:off x="108488" y="4116376"/>
            <a:ext cx="1348351"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71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7491153"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微信开发者工具核心功能</a:t>
            </a:r>
            <a:r>
              <a:rPr kumimoji="1" lang="en-US" altLang="zh-CN" sz="3600" b="1" dirty="0">
                <a:solidFill>
                  <a:srgbClr val="1BB458"/>
                </a:solidFill>
                <a:latin typeface="TencentSans W7" panose="020C04030202040F0204" pitchFamily="34" charset="-122"/>
                <a:ea typeface="TencentSans W7" panose="020C04030202040F0204" pitchFamily="34" charset="-122"/>
              </a:rPr>
              <a:t>——</a:t>
            </a:r>
            <a:r>
              <a:rPr kumimoji="1" lang="zh-CN" altLang="en-US" sz="3600" b="1" dirty="0">
                <a:solidFill>
                  <a:srgbClr val="1BB458"/>
                </a:solidFill>
                <a:latin typeface="TencentSans W7" panose="020C04030202040F0204" pitchFamily="34" charset="-122"/>
                <a:ea typeface="TencentSans W7" panose="020C04030202040F0204" pitchFamily="34" charset="-122"/>
              </a:rPr>
              <a:t>模拟器</a:t>
            </a:r>
          </a:p>
        </p:txBody>
      </p:sp>
      <p:pic>
        <p:nvPicPr>
          <p:cNvPr id="10" name="图片 9">
            <a:extLst>
              <a:ext uri="{FF2B5EF4-FFF2-40B4-BE49-F238E27FC236}">
                <a16:creationId xmlns:a16="http://schemas.microsoft.com/office/drawing/2014/main" id="{CDEA36B1-0608-B5C2-4138-89FF8ECF1D92}"/>
              </a:ext>
            </a:extLst>
          </p:cNvPr>
          <p:cNvPicPr>
            <a:picLocks noChangeAspect="1"/>
          </p:cNvPicPr>
          <p:nvPr/>
        </p:nvPicPr>
        <p:blipFill>
          <a:blip r:embed="rId2"/>
          <a:stretch>
            <a:fillRect/>
          </a:stretch>
        </p:blipFill>
        <p:spPr>
          <a:xfrm>
            <a:off x="4794268" y="1273629"/>
            <a:ext cx="2603464" cy="5317871"/>
          </a:xfrm>
          <a:prstGeom prst="rect">
            <a:avLst/>
          </a:prstGeom>
        </p:spPr>
      </p:pic>
      <p:cxnSp>
        <p:nvCxnSpPr>
          <p:cNvPr id="14" name="直线连接符 13">
            <a:extLst>
              <a:ext uri="{FF2B5EF4-FFF2-40B4-BE49-F238E27FC236}">
                <a16:creationId xmlns:a16="http://schemas.microsoft.com/office/drawing/2014/main" id="{15663970-5F1E-1F56-0468-7035A32F549C}"/>
              </a:ext>
            </a:extLst>
          </p:cNvPr>
          <p:cNvCxnSpPr>
            <a:cxnSpLocks/>
          </p:cNvCxnSpPr>
          <p:nvPr/>
        </p:nvCxnSpPr>
        <p:spPr>
          <a:xfrm flipH="1">
            <a:off x="7028016" y="4536121"/>
            <a:ext cx="4874682"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1B69DC91-D402-14B1-2508-B1A93DF02C95}"/>
              </a:ext>
            </a:extLst>
          </p:cNvPr>
          <p:cNvSpPr txBox="1"/>
          <p:nvPr/>
        </p:nvSpPr>
        <p:spPr>
          <a:xfrm>
            <a:off x="6514455" y="3733801"/>
            <a:ext cx="6428198" cy="666080"/>
          </a:xfrm>
          <a:prstGeom prst="rect">
            <a:avLst/>
          </a:prstGeom>
          <a:noFill/>
        </p:spPr>
        <p:txBody>
          <a:bodyPr wrap="square" rtlCol="0">
            <a:spAutoFit/>
          </a:bodyPr>
          <a:lstStyle/>
          <a:p>
            <a:pPr algn="ctr">
              <a:lnSpc>
                <a:spcPct val="150000"/>
              </a:lnSpc>
            </a:pPr>
            <a:r>
              <a:rPr kumimoji="1" lang="zh-CN" altLang="en-US" sz="2800" dirty="0">
                <a:latin typeface="TencentSans W7" panose="020C04030202040F0204" pitchFamily="34" charset="-122"/>
                <a:ea typeface="TencentSans W7" panose="020C04030202040F0204" pitchFamily="34" charset="-122"/>
              </a:rPr>
              <a:t>直观显示小程序的真实效果</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25" name="直线连接符 24">
            <a:extLst>
              <a:ext uri="{FF2B5EF4-FFF2-40B4-BE49-F238E27FC236}">
                <a16:creationId xmlns:a16="http://schemas.microsoft.com/office/drawing/2014/main" id="{8114D72D-D684-840E-4F27-5E8AFB10CD22}"/>
              </a:ext>
            </a:extLst>
          </p:cNvPr>
          <p:cNvCxnSpPr>
            <a:cxnSpLocks/>
          </p:cNvCxnSpPr>
          <p:nvPr/>
        </p:nvCxnSpPr>
        <p:spPr>
          <a:xfrm flipH="1">
            <a:off x="4324027" y="1371885"/>
            <a:ext cx="501237" cy="1247329"/>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9AE62A48-8E5F-6A99-3B19-2D447474FC5E}"/>
              </a:ext>
            </a:extLst>
          </p:cNvPr>
          <p:cNvSpPr txBox="1"/>
          <p:nvPr/>
        </p:nvSpPr>
        <p:spPr>
          <a:xfrm>
            <a:off x="-455401" y="1391761"/>
            <a:ext cx="6428198" cy="1138132"/>
          </a:xfrm>
          <a:prstGeom prst="rect">
            <a:avLst/>
          </a:prstGeom>
          <a:noFill/>
        </p:spPr>
        <p:txBody>
          <a:bodyPr wrap="square" rtlCol="0">
            <a:spAutoFit/>
          </a:bodyPr>
          <a:lstStyle/>
          <a:p>
            <a:pPr algn="ctr">
              <a:lnSpc>
                <a:spcPct val="150000"/>
              </a:lnSpc>
            </a:pPr>
            <a:r>
              <a:rPr kumimoji="1" lang="zh-CN" altLang="en-US" sz="2400" b="1" dirty="0">
                <a:latin typeface="TencentSans W7" panose="020C04030202040F0204" pitchFamily="34" charset="-122"/>
                <a:ea typeface="TencentSans W7" panose="020C04030202040F0204" pitchFamily="34" charset="-122"/>
              </a:rPr>
              <a:t>可调整机型大小</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zh-CN" altLang="en-US" sz="2400" b="1" dirty="0">
                <a:latin typeface="TencentSans W7" panose="020C04030202040F0204" pitchFamily="34" charset="-122"/>
                <a:ea typeface="TencentSans W7" panose="020C04030202040F0204" pitchFamily="34" charset="-122"/>
              </a:rPr>
              <a:t>兼容多种机型</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29" name="直线连接符 28">
            <a:extLst>
              <a:ext uri="{FF2B5EF4-FFF2-40B4-BE49-F238E27FC236}">
                <a16:creationId xmlns:a16="http://schemas.microsoft.com/office/drawing/2014/main" id="{698554BD-F18E-3A7F-2D04-1B70F80C637B}"/>
              </a:ext>
            </a:extLst>
          </p:cNvPr>
          <p:cNvCxnSpPr>
            <a:cxnSpLocks/>
          </p:cNvCxnSpPr>
          <p:nvPr/>
        </p:nvCxnSpPr>
        <p:spPr>
          <a:xfrm flipH="1">
            <a:off x="1193369" y="2619214"/>
            <a:ext cx="3130658"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852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三角形 1">
            <a:extLst>
              <a:ext uri="{FF2B5EF4-FFF2-40B4-BE49-F238E27FC236}">
                <a16:creationId xmlns:a16="http://schemas.microsoft.com/office/drawing/2014/main" id="{3F4D4A2A-49FB-BC77-3E74-8F29A568D5B8}"/>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三角形 2">
            <a:extLst>
              <a:ext uri="{FF2B5EF4-FFF2-40B4-BE49-F238E27FC236}">
                <a16:creationId xmlns:a16="http://schemas.microsoft.com/office/drawing/2014/main" id="{039EF1E9-9883-5F77-D291-43FB10BF5CB9}"/>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三角形 5">
            <a:extLst>
              <a:ext uri="{FF2B5EF4-FFF2-40B4-BE49-F238E27FC236}">
                <a16:creationId xmlns:a16="http://schemas.microsoft.com/office/drawing/2014/main" id="{F6BF23E5-0782-8AFD-288B-BCD7714A2BA4}"/>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77B87BAD-F4E5-734F-E63E-ECA81EA43EAF}"/>
              </a:ext>
            </a:extLst>
          </p:cNvPr>
          <p:cNvSpPr txBox="1"/>
          <p:nvPr/>
        </p:nvSpPr>
        <p:spPr>
          <a:xfrm>
            <a:off x="734518" y="491058"/>
            <a:ext cx="433965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为什么会有小程序？</a:t>
            </a:r>
          </a:p>
        </p:txBody>
      </p:sp>
      <p:cxnSp>
        <p:nvCxnSpPr>
          <p:cNvPr id="8" name="直线箭头连接符 7">
            <a:extLst>
              <a:ext uri="{FF2B5EF4-FFF2-40B4-BE49-F238E27FC236}">
                <a16:creationId xmlns:a16="http://schemas.microsoft.com/office/drawing/2014/main" id="{80194089-0DF7-E860-F7C0-82B8B754EADF}"/>
              </a:ext>
            </a:extLst>
          </p:cNvPr>
          <p:cNvCxnSpPr>
            <a:cxnSpLocks/>
          </p:cNvCxnSpPr>
          <p:nvPr/>
        </p:nvCxnSpPr>
        <p:spPr>
          <a:xfrm>
            <a:off x="1399950" y="2297047"/>
            <a:ext cx="9392099" cy="0"/>
          </a:xfrm>
          <a:prstGeom prst="straightConnector1">
            <a:avLst/>
          </a:prstGeom>
          <a:ln w="41275">
            <a:solidFill>
              <a:srgbClr val="1BB458"/>
            </a:solidFill>
            <a:tailEnd type="triangle"/>
          </a:ln>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925A4C3C-2321-E915-B4D4-7807BEEB590D}"/>
              </a:ext>
            </a:extLst>
          </p:cNvPr>
          <p:cNvSpPr>
            <a:spLocks/>
          </p:cNvSpPr>
          <p:nvPr/>
        </p:nvSpPr>
        <p:spPr>
          <a:xfrm rot="16200000" flipH="1">
            <a:off x="9546977" y="2169791"/>
            <a:ext cx="270000" cy="270000"/>
          </a:xfrm>
          <a:prstGeom prst="ellipse">
            <a:avLst/>
          </a:prstGeom>
          <a:solidFill>
            <a:schemeClr val="bg1"/>
          </a:solidFill>
          <a:ln>
            <a:solidFill>
              <a:srgbClr val="1BB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a:extLst>
              <a:ext uri="{FF2B5EF4-FFF2-40B4-BE49-F238E27FC236}">
                <a16:creationId xmlns:a16="http://schemas.microsoft.com/office/drawing/2014/main" id="{ECBC5046-6FD0-36F2-2900-226BA21FE833}"/>
              </a:ext>
            </a:extLst>
          </p:cNvPr>
          <p:cNvSpPr txBox="1"/>
          <p:nvPr/>
        </p:nvSpPr>
        <p:spPr>
          <a:xfrm>
            <a:off x="8871502" y="1432622"/>
            <a:ext cx="1620950" cy="502125"/>
          </a:xfrm>
          <a:prstGeom prst="rect">
            <a:avLst/>
          </a:prstGeom>
          <a:noFill/>
        </p:spPr>
        <p:txBody>
          <a:bodyPr wrap="square" rtlCol="0">
            <a:spAutoFit/>
          </a:bodyPr>
          <a:lstStyle/>
          <a:p>
            <a:pPr algn="ctr">
              <a:lnSpc>
                <a:spcPct val="150000"/>
              </a:lnSpc>
            </a:pPr>
            <a:r>
              <a:rPr kumimoji="1" lang="en-US" altLang="zh-CN" sz="2000" dirty="0">
                <a:latin typeface="TencentSans W3" panose="020C04030202040F0204" pitchFamily="34" charset="-122"/>
                <a:ea typeface="TencentSans W3" panose="020C04030202040F0204" pitchFamily="34" charset="-122"/>
              </a:rPr>
              <a:t>2017.1.9</a:t>
            </a:r>
            <a:endParaRPr kumimoji="1" lang="zh-CN" altLang="en-US" sz="2000" dirty="0">
              <a:latin typeface="TencentSans W3" panose="020C04030202040F0204" pitchFamily="34" charset="-122"/>
              <a:ea typeface="TencentSans W3" panose="020C04030202040F0204" pitchFamily="34" charset="-122"/>
            </a:endParaRPr>
          </a:p>
        </p:txBody>
      </p:sp>
      <p:sp>
        <p:nvSpPr>
          <p:cNvPr id="11" name="文本框 10">
            <a:extLst>
              <a:ext uri="{FF2B5EF4-FFF2-40B4-BE49-F238E27FC236}">
                <a16:creationId xmlns:a16="http://schemas.microsoft.com/office/drawing/2014/main" id="{82A2CBF4-B9E3-82EC-96FC-C558D12308FC}"/>
              </a:ext>
            </a:extLst>
          </p:cNvPr>
          <p:cNvSpPr txBox="1"/>
          <p:nvPr/>
        </p:nvSpPr>
        <p:spPr>
          <a:xfrm>
            <a:off x="8871502" y="2567047"/>
            <a:ext cx="1620950" cy="963790"/>
          </a:xfrm>
          <a:prstGeom prst="rect">
            <a:avLst/>
          </a:prstGeom>
          <a:noFill/>
        </p:spPr>
        <p:txBody>
          <a:bodyPr wrap="square" rtlCol="0">
            <a:spAutoFit/>
          </a:bodyPr>
          <a:lstStyle/>
          <a:p>
            <a:pPr algn="ctr">
              <a:lnSpc>
                <a:spcPct val="150000"/>
              </a:lnSpc>
            </a:pPr>
            <a:r>
              <a:rPr kumimoji="1" lang="zh-CN" altLang="en-US" sz="2000" b="1" dirty="0">
                <a:solidFill>
                  <a:srgbClr val="1BB458"/>
                </a:solidFill>
                <a:latin typeface="TencentSans W7" panose="020C04030202040F0204" pitchFamily="34" charset="-122"/>
                <a:ea typeface="TencentSans W7" panose="020C04030202040F0204" pitchFamily="34" charset="-122"/>
              </a:rPr>
              <a:t>小程序</a:t>
            </a:r>
            <a:endParaRPr kumimoji="1" lang="en-US" altLang="zh-CN" sz="2000" b="1" dirty="0">
              <a:solidFill>
                <a:srgbClr val="1BB458"/>
              </a:solidFill>
              <a:latin typeface="TencentSans W7" panose="020C04030202040F0204" pitchFamily="34" charset="-122"/>
              <a:ea typeface="TencentSans W7" panose="020C04030202040F0204" pitchFamily="34" charset="-122"/>
            </a:endParaRPr>
          </a:p>
          <a:p>
            <a:pPr algn="ctr">
              <a:lnSpc>
                <a:spcPct val="150000"/>
              </a:lnSpc>
            </a:pPr>
            <a:r>
              <a:rPr kumimoji="1" lang="zh-CN" altLang="en-US" sz="2000" b="1" dirty="0">
                <a:solidFill>
                  <a:srgbClr val="1BB458"/>
                </a:solidFill>
                <a:latin typeface="TencentSans W7" panose="020C04030202040F0204" pitchFamily="34" charset="-122"/>
                <a:ea typeface="TencentSans W7" panose="020C04030202040F0204" pitchFamily="34" charset="-122"/>
              </a:rPr>
              <a:t>正式上线</a:t>
            </a:r>
          </a:p>
        </p:txBody>
      </p:sp>
      <p:sp>
        <p:nvSpPr>
          <p:cNvPr id="24" name="文本框 23">
            <a:extLst>
              <a:ext uri="{FF2B5EF4-FFF2-40B4-BE49-F238E27FC236}">
                <a16:creationId xmlns:a16="http://schemas.microsoft.com/office/drawing/2014/main" id="{CFE12F7D-8B57-D256-C59F-10220ABC1DA5}"/>
              </a:ext>
            </a:extLst>
          </p:cNvPr>
          <p:cNvSpPr txBox="1"/>
          <p:nvPr/>
        </p:nvSpPr>
        <p:spPr>
          <a:xfrm>
            <a:off x="-52270" y="3069172"/>
            <a:ext cx="5124586" cy="963790"/>
          </a:xfrm>
          <a:prstGeom prst="rect">
            <a:avLst/>
          </a:prstGeom>
          <a:noFill/>
        </p:spPr>
        <p:txBody>
          <a:bodyPr wrap="square" rtlCol="0">
            <a:spAutoFit/>
          </a:bodyPr>
          <a:lstStyle/>
          <a:p>
            <a:pPr algn="ctr">
              <a:lnSpc>
                <a:spcPct val="150000"/>
              </a:lnSpc>
            </a:pPr>
            <a:r>
              <a:rPr kumimoji="1" lang="zh-CN" altLang="en-US" sz="2000" dirty="0">
                <a:latin typeface="TencentSans W3" panose="020C04030202040F0204" pitchFamily="34" charset="-122"/>
                <a:ea typeface="TencentSans W3" panose="020C04030202040F0204" pitchFamily="34" charset="-122"/>
              </a:rPr>
              <a:t>满足微信上网页的需求</a:t>
            </a:r>
            <a:endParaRPr kumimoji="1" lang="en-US" altLang="zh-CN" sz="2000" dirty="0">
              <a:latin typeface="TencentSans W3" panose="020C04030202040F0204" pitchFamily="34" charset="-122"/>
              <a:ea typeface="TencentSans W3" panose="020C04030202040F0204" pitchFamily="34" charset="-122"/>
            </a:endParaRPr>
          </a:p>
          <a:p>
            <a:pPr algn="ctr">
              <a:lnSpc>
                <a:spcPct val="150000"/>
              </a:lnSpc>
            </a:pPr>
            <a:r>
              <a:rPr kumimoji="1" lang="zh-CN" altLang="en-US" sz="2000" dirty="0">
                <a:latin typeface="TencentSans W3" panose="020C04030202040F0204" pitchFamily="34" charset="-122"/>
                <a:ea typeface="TencentSans W3" panose="020C04030202040F0204" pitchFamily="34" charset="-122"/>
              </a:rPr>
              <a:t>仅供内部团队使用</a:t>
            </a:r>
            <a:endParaRPr kumimoji="1" lang="en-US" altLang="zh-CN" sz="2000" dirty="0">
              <a:latin typeface="TencentSans W3" panose="020C04030202040F0204" pitchFamily="34" charset="-122"/>
              <a:ea typeface="TencentSans W3" panose="020C04030202040F0204" pitchFamily="34" charset="-122"/>
            </a:endParaRPr>
          </a:p>
        </p:txBody>
      </p:sp>
      <p:sp>
        <p:nvSpPr>
          <p:cNvPr id="25" name="椭圆 24">
            <a:extLst>
              <a:ext uri="{FF2B5EF4-FFF2-40B4-BE49-F238E27FC236}">
                <a16:creationId xmlns:a16="http://schemas.microsoft.com/office/drawing/2014/main" id="{BB36A3CE-C357-B78C-6CC4-3FE74EA96A70}"/>
              </a:ext>
            </a:extLst>
          </p:cNvPr>
          <p:cNvSpPr>
            <a:spLocks/>
          </p:cNvSpPr>
          <p:nvPr/>
        </p:nvSpPr>
        <p:spPr>
          <a:xfrm rot="16200000" flipH="1">
            <a:off x="2375023" y="2169791"/>
            <a:ext cx="270000" cy="270000"/>
          </a:xfrm>
          <a:prstGeom prst="ellipse">
            <a:avLst/>
          </a:prstGeom>
          <a:solidFill>
            <a:schemeClr val="bg1"/>
          </a:solidFill>
          <a:ln>
            <a:solidFill>
              <a:srgbClr val="1BB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文本框 25">
            <a:extLst>
              <a:ext uri="{FF2B5EF4-FFF2-40B4-BE49-F238E27FC236}">
                <a16:creationId xmlns:a16="http://schemas.microsoft.com/office/drawing/2014/main" id="{EDD8C314-F995-1793-66F7-62AD0AA1C579}"/>
              </a:ext>
            </a:extLst>
          </p:cNvPr>
          <p:cNvSpPr txBox="1"/>
          <p:nvPr/>
        </p:nvSpPr>
        <p:spPr>
          <a:xfrm>
            <a:off x="1699548" y="2567047"/>
            <a:ext cx="1620950" cy="502125"/>
          </a:xfrm>
          <a:prstGeom prst="rect">
            <a:avLst/>
          </a:prstGeom>
          <a:noFill/>
        </p:spPr>
        <p:txBody>
          <a:bodyPr wrap="square" rtlCol="0">
            <a:spAutoFit/>
          </a:bodyPr>
          <a:lstStyle/>
          <a:p>
            <a:pPr algn="ctr">
              <a:lnSpc>
                <a:spcPct val="150000"/>
              </a:lnSpc>
            </a:pPr>
            <a:r>
              <a:rPr kumimoji="1" lang="en-US" altLang="zh-CN" sz="2000" b="1" dirty="0">
                <a:solidFill>
                  <a:srgbClr val="1BB458"/>
                </a:solidFill>
                <a:latin typeface="TencentSans W7" panose="020C04030202040F0204" pitchFamily="34" charset="-122"/>
                <a:ea typeface="TencentSans W7" panose="020C04030202040F0204" pitchFamily="34" charset="-122"/>
              </a:rPr>
              <a:t>JS-API</a:t>
            </a:r>
            <a:endParaRPr kumimoji="1" lang="zh-CN" altLang="en-US" sz="2000" b="1" dirty="0">
              <a:solidFill>
                <a:srgbClr val="1BB458"/>
              </a:solidFill>
              <a:latin typeface="TencentSans W7" panose="020C04030202040F0204" pitchFamily="34" charset="-122"/>
              <a:ea typeface="TencentSans W7" panose="020C04030202040F0204" pitchFamily="34" charset="-122"/>
            </a:endParaRPr>
          </a:p>
        </p:txBody>
      </p:sp>
      <p:sp>
        <p:nvSpPr>
          <p:cNvPr id="27" name="文本框 26">
            <a:extLst>
              <a:ext uri="{FF2B5EF4-FFF2-40B4-BE49-F238E27FC236}">
                <a16:creationId xmlns:a16="http://schemas.microsoft.com/office/drawing/2014/main" id="{9D301564-5A23-67A4-DD3C-37A7483D6A12}"/>
              </a:ext>
            </a:extLst>
          </p:cNvPr>
          <p:cNvSpPr txBox="1"/>
          <p:nvPr/>
        </p:nvSpPr>
        <p:spPr>
          <a:xfrm>
            <a:off x="3746916" y="3069172"/>
            <a:ext cx="5124586" cy="1425455"/>
          </a:xfrm>
          <a:prstGeom prst="rect">
            <a:avLst/>
          </a:prstGeom>
          <a:noFill/>
        </p:spPr>
        <p:txBody>
          <a:bodyPr wrap="square" rtlCol="0">
            <a:spAutoFit/>
          </a:bodyPr>
          <a:lstStyle/>
          <a:p>
            <a:pPr algn="ctr">
              <a:lnSpc>
                <a:spcPct val="150000"/>
              </a:lnSpc>
            </a:pPr>
            <a:r>
              <a:rPr kumimoji="1" lang="zh-CN" altLang="en-US" sz="2000" dirty="0">
                <a:latin typeface="TencentSans W3" panose="020C04030202040F0204" pitchFamily="34" charset="-122"/>
                <a:ea typeface="TencentSans W3" panose="020C04030202040F0204" pitchFamily="34" charset="-122"/>
              </a:rPr>
              <a:t>开放拍摄、录音等</a:t>
            </a:r>
            <a:r>
              <a:rPr kumimoji="1" lang="en-US" altLang="zh-CN" sz="2000" dirty="0">
                <a:latin typeface="TencentSans W3" panose="020C04030202040F0204" pitchFamily="34" charset="-122"/>
                <a:ea typeface="TencentSans W3" panose="020C04030202040F0204" pitchFamily="34" charset="-122"/>
              </a:rPr>
              <a:t>20+</a:t>
            </a:r>
            <a:r>
              <a:rPr kumimoji="1" lang="zh-CN" altLang="en-US" sz="2000" dirty="0">
                <a:latin typeface="TencentSans W3" panose="020C04030202040F0204" pitchFamily="34" charset="-122"/>
                <a:ea typeface="TencentSans W3" panose="020C04030202040F0204" pitchFamily="34" charset="-122"/>
              </a:rPr>
              <a:t> </a:t>
            </a:r>
            <a:r>
              <a:rPr kumimoji="1" lang="en-US" altLang="zh-CN" sz="2000" dirty="0">
                <a:latin typeface="TencentSans W3" panose="020C04030202040F0204" pitchFamily="34" charset="-122"/>
                <a:ea typeface="TencentSans W3" panose="020C04030202040F0204" pitchFamily="34" charset="-122"/>
              </a:rPr>
              <a:t>API</a:t>
            </a:r>
          </a:p>
          <a:p>
            <a:pPr algn="ctr">
              <a:lnSpc>
                <a:spcPct val="150000"/>
              </a:lnSpc>
            </a:pPr>
            <a:r>
              <a:rPr kumimoji="1" lang="zh-CN" altLang="en-US" sz="2000" dirty="0">
                <a:latin typeface="TencentSans W3" panose="020C04030202040F0204" pitchFamily="34" charset="-122"/>
                <a:ea typeface="TencentSans W3" panose="020C04030202040F0204" pitchFamily="34" charset="-122"/>
              </a:rPr>
              <a:t>解决移动网页能力不足</a:t>
            </a:r>
            <a:endParaRPr kumimoji="1" lang="en-US" altLang="zh-CN" sz="2000" dirty="0">
              <a:latin typeface="TencentSans W3" panose="020C04030202040F0204" pitchFamily="34" charset="-122"/>
              <a:ea typeface="TencentSans W3" panose="020C04030202040F0204" pitchFamily="34" charset="-122"/>
            </a:endParaRPr>
          </a:p>
          <a:p>
            <a:pPr algn="ctr">
              <a:lnSpc>
                <a:spcPct val="150000"/>
              </a:lnSpc>
            </a:pPr>
            <a:r>
              <a:rPr kumimoji="1" lang="zh-CN" altLang="en-US" sz="2000" dirty="0">
                <a:latin typeface="TencentSans W3" panose="020C04030202040F0204" pitchFamily="34" charset="-122"/>
                <a:ea typeface="TencentSans W3" panose="020C04030202040F0204" pitchFamily="34" charset="-122"/>
              </a:rPr>
              <a:t>始终无法解决网页体验不良</a:t>
            </a:r>
            <a:endParaRPr kumimoji="1" lang="en-US" altLang="zh-CN" sz="2000" dirty="0">
              <a:latin typeface="TencentSans W3" panose="020C04030202040F0204" pitchFamily="34" charset="-122"/>
              <a:ea typeface="TencentSans W3" panose="020C04030202040F0204" pitchFamily="34" charset="-122"/>
            </a:endParaRPr>
          </a:p>
        </p:txBody>
      </p:sp>
      <p:sp>
        <p:nvSpPr>
          <p:cNvPr id="28" name="椭圆 27">
            <a:extLst>
              <a:ext uri="{FF2B5EF4-FFF2-40B4-BE49-F238E27FC236}">
                <a16:creationId xmlns:a16="http://schemas.microsoft.com/office/drawing/2014/main" id="{8C1FF24C-3385-080C-A99A-F6508D8A97D7}"/>
              </a:ext>
            </a:extLst>
          </p:cNvPr>
          <p:cNvSpPr>
            <a:spLocks/>
          </p:cNvSpPr>
          <p:nvPr/>
        </p:nvSpPr>
        <p:spPr>
          <a:xfrm rot="16200000" flipH="1">
            <a:off x="6174209" y="2169791"/>
            <a:ext cx="270000" cy="270000"/>
          </a:xfrm>
          <a:prstGeom prst="ellipse">
            <a:avLst/>
          </a:prstGeom>
          <a:solidFill>
            <a:schemeClr val="bg1"/>
          </a:solidFill>
          <a:ln>
            <a:solidFill>
              <a:srgbClr val="1BB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文本框 28">
            <a:extLst>
              <a:ext uri="{FF2B5EF4-FFF2-40B4-BE49-F238E27FC236}">
                <a16:creationId xmlns:a16="http://schemas.microsoft.com/office/drawing/2014/main" id="{ECDE6BDF-DB4F-4553-FA9A-E17A232F11DE}"/>
              </a:ext>
            </a:extLst>
          </p:cNvPr>
          <p:cNvSpPr txBox="1"/>
          <p:nvPr/>
        </p:nvSpPr>
        <p:spPr>
          <a:xfrm>
            <a:off x="5498734" y="2567047"/>
            <a:ext cx="1620950" cy="502125"/>
          </a:xfrm>
          <a:prstGeom prst="rect">
            <a:avLst/>
          </a:prstGeom>
          <a:noFill/>
        </p:spPr>
        <p:txBody>
          <a:bodyPr wrap="square" rtlCol="0">
            <a:spAutoFit/>
          </a:bodyPr>
          <a:lstStyle/>
          <a:p>
            <a:pPr algn="ctr">
              <a:lnSpc>
                <a:spcPct val="150000"/>
              </a:lnSpc>
            </a:pPr>
            <a:r>
              <a:rPr kumimoji="1" lang="en-US" altLang="zh-CN" sz="2000" b="1" dirty="0">
                <a:solidFill>
                  <a:srgbClr val="1BB458"/>
                </a:solidFill>
                <a:latin typeface="TencentSans W7" panose="020C04030202040F0204" pitchFamily="34" charset="-122"/>
                <a:ea typeface="TencentSans W7" panose="020C04030202040F0204" pitchFamily="34" charset="-122"/>
              </a:rPr>
              <a:t>JS-SDK</a:t>
            </a:r>
            <a:endParaRPr kumimoji="1" lang="zh-CN" altLang="en-US" sz="2000" b="1" dirty="0">
              <a:solidFill>
                <a:srgbClr val="1BB458"/>
              </a:solidFill>
              <a:latin typeface="TencentSans W7" panose="020C04030202040F0204" pitchFamily="34" charset="-122"/>
              <a:ea typeface="TencentSans W7" panose="020C04030202040F0204" pitchFamily="34" charset="-122"/>
            </a:endParaRPr>
          </a:p>
        </p:txBody>
      </p:sp>
      <p:sp>
        <p:nvSpPr>
          <p:cNvPr id="30" name="文本框 29">
            <a:extLst>
              <a:ext uri="{FF2B5EF4-FFF2-40B4-BE49-F238E27FC236}">
                <a16:creationId xmlns:a16="http://schemas.microsoft.com/office/drawing/2014/main" id="{7E0B32E1-70FE-9A0F-F6EA-4BB059BCC3DE}"/>
              </a:ext>
            </a:extLst>
          </p:cNvPr>
          <p:cNvSpPr txBox="1"/>
          <p:nvPr/>
        </p:nvSpPr>
        <p:spPr>
          <a:xfrm>
            <a:off x="5498734" y="1432622"/>
            <a:ext cx="1620950" cy="502125"/>
          </a:xfrm>
          <a:prstGeom prst="rect">
            <a:avLst/>
          </a:prstGeom>
          <a:noFill/>
        </p:spPr>
        <p:txBody>
          <a:bodyPr wrap="square" rtlCol="0">
            <a:spAutoFit/>
          </a:bodyPr>
          <a:lstStyle/>
          <a:p>
            <a:pPr algn="ctr">
              <a:lnSpc>
                <a:spcPct val="150000"/>
              </a:lnSpc>
            </a:pPr>
            <a:r>
              <a:rPr kumimoji="1" lang="en-US" altLang="zh-CN" sz="2000" dirty="0">
                <a:latin typeface="TencentSans W3" panose="020C04030202040F0204" pitchFamily="34" charset="-122"/>
                <a:ea typeface="TencentSans W3" panose="020C04030202040F0204" pitchFamily="34" charset="-122"/>
              </a:rPr>
              <a:t>2015</a:t>
            </a:r>
            <a:r>
              <a:rPr kumimoji="1" lang="zh-CN" altLang="en-US" sz="2000" dirty="0">
                <a:latin typeface="TencentSans W3" panose="020C04030202040F0204" pitchFamily="34" charset="-122"/>
                <a:ea typeface="TencentSans W3" panose="020C04030202040F0204" pitchFamily="34" charset="-122"/>
              </a:rPr>
              <a:t>年初</a:t>
            </a:r>
          </a:p>
        </p:txBody>
      </p:sp>
    </p:spTree>
    <p:extLst>
      <p:ext uri="{BB962C8B-B14F-4D97-AF65-F5344CB8AC3E}">
        <p14:creationId xmlns:p14="http://schemas.microsoft.com/office/powerpoint/2010/main" val="347162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24" grpId="0"/>
      <p:bldP spid="25" grpId="0" animBg="1"/>
      <p:bldP spid="26" grpId="0"/>
      <p:bldP spid="27" grpId="0"/>
      <p:bldP spid="28" grpId="0" animBg="1"/>
      <p:bldP spid="29" grpId="0"/>
      <p:bldP spid="3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538320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微信开发者工具核心功能</a:t>
            </a:r>
          </a:p>
        </p:txBody>
      </p:sp>
      <p:pic>
        <p:nvPicPr>
          <p:cNvPr id="3" name="图片 2">
            <a:extLst>
              <a:ext uri="{FF2B5EF4-FFF2-40B4-BE49-F238E27FC236}">
                <a16:creationId xmlns:a16="http://schemas.microsoft.com/office/drawing/2014/main" id="{292F7BD9-36B8-3D64-EBA7-16722F6D4A73}"/>
              </a:ext>
            </a:extLst>
          </p:cNvPr>
          <p:cNvPicPr>
            <a:picLocks noChangeAspect="1"/>
          </p:cNvPicPr>
          <p:nvPr/>
        </p:nvPicPr>
        <p:blipFill>
          <a:blip r:embed="rId2"/>
          <a:stretch>
            <a:fillRect/>
          </a:stretch>
        </p:blipFill>
        <p:spPr>
          <a:xfrm>
            <a:off x="1559285" y="1489333"/>
            <a:ext cx="9116875" cy="4877609"/>
          </a:xfrm>
          <a:prstGeom prst="rect">
            <a:avLst/>
          </a:prstGeom>
        </p:spPr>
      </p:pic>
      <p:sp>
        <p:nvSpPr>
          <p:cNvPr id="4" name="矩形 3">
            <a:extLst>
              <a:ext uri="{FF2B5EF4-FFF2-40B4-BE49-F238E27FC236}">
                <a16:creationId xmlns:a16="http://schemas.microsoft.com/office/drawing/2014/main" id="{3868F27E-3B0E-2E4E-6C99-46E52592A877}"/>
              </a:ext>
            </a:extLst>
          </p:cNvPr>
          <p:cNvSpPr/>
          <p:nvPr/>
        </p:nvSpPr>
        <p:spPr>
          <a:xfrm>
            <a:off x="1456839" y="1912304"/>
            <a:ext cx="2929181" cy="4408144"/>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9A53FBBF-B3F8-502A-2AA8-160C4077EBA6}"/>
              </a:ext>
            </a:extLst>
          </p:cNvPr>
          <p:cNvSpPr txBox="1"/>
          <p:nvPr/>
        </p:nvSpPr>
        <p:spPr>
          <a:xfrm>
            <a:off x="-2415937" y="3371296"/>
            <a:ext cx="6428198" cy="666080"/>
          </a:xfrm>
          <a:prstGeom prst="rect">
            <a:avLst/>
          </a:prstGeom>
          <a:noFill/>
        </p:spPr>
        <p:txBody>
          <a:bodyPr wrap="square" rtlCol="0">
            <a:spAutoFit/>
          </a:bodyPr>
          <a:lstStyle/>
          <a:p>
            <a:pPr algn="ctr">
              <a:lnSpc>
                <a:spcPct val="150000"/>
              </a:lnSpc>
            </a:pPr>
            <a:r>
              <a:rPr kumimoji="1" lang="zh-CN" altLang="en-US" sz="2800" dirty="0">
                <a:latin typeface="TencentSans W7" panose="020C04030202040F0204" pitchFamily="34" charset="-122"/>
                <a:ea typeface="TencentSans W7" panose="020C04030202040F0204" pitchFamily="34" charset="-122"/>
              </a:rPr>
              <a:t>模拟器</a:t>
            </a:r>
            <a:endParaRPr kumimoji="1" lang="en-US" altLang="zh-CN" sz="2400" b="1" dirty="0">
              <a:latin typeface="TencentSans W7" panose="020C04030202040F0204" pitchFamily="34" charset="-122"/>
              <a:ea typeface="TencentSans W7" panose="020C04030202040F0204" pitchFamily="34" charset="-122"/>
            </a:endParaRPr>
          </a:p>
        </p:txBody>
      </p:sp>
      <p:sp>
        <p:nvSpPr>
          <p:cNvPr id="8" name="矩形 7">
            <a:extLst>
              <a:ext uri="{FF2B5EF4-FFF2-40B4-BE49-F238E27FC236}">
                <a16:creationId xmlns:a16="http://schemas.microsoft.com/office/drawing/2014/main" id="{2D9727AE-789C-ABAA-CE22-94D581DF4817}"/>
              </a:ext>
            </a:extLst>
          </p:cNvPr>
          <p:cNvSpPr/>
          <p:nvPr/>
        </p:nvSpPr>
        <p:spPr>
          <a:xfrm>
            <a:off x="5703374" y="1912303"/>
            <a:ext cx="5075232" cy="2427222"/>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a16="http://schemas.microsoft.com/office/drawing/2014/main" id="{0A6C7045-8CD8-6044-D56E-6078656D3072}"/>
              </a:ext>
            </a:extLst>
          </p:cNvPr>
          <p:cNvSpPr txBox="1"/>
          <p:nvPr/>
        </p:nvSpPr>
        <p:spPr>
          <a:xfrm>
            <a:off x="8223184" y="2359964"/>
            <a:ext cx="6428198" cy="666080"/>
          </a:xfrm>
          <a:prstGeom prst="rect">
            <a:avLst/>
          </a:prstGeom>
          <a:noFill/>
        </p:spPr>
        <p:txBody>
          <a:bodyPr wrap="square" rtlCol="0">
            <a:spAutoFit/>
          </a:bodyPr>
          <a:lstStyle/>
          <a:p>
            <a:pPr algn="ctr">
              <a:lnSpc>
                <a:spcPct val="150000"/>
              </a:lnSpc>
            </a:pPr>
            <a:r>
              <a:rPr kumimoji="1" lang="zh-CN" altLang="en-US" sz="2800" dirty="0">
                <a:latin typeface="TencentSans W7" panose="020C04030202040F0204" pitchFamily="34" charset="-122"/>
                <a:ea typeface="TencentSans W7" panose="020C04030202040F0204" pitchFamily="34" charset="-122"/>
              </a:rPr>
              <a:t>编辑器</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15" name="直线连接符 14">
            <a:extLst>
              <a:ext uri="{FF2B5EF4-FFF2-40B4-BE49-F238E27FC236}">
                <a16:creationId xmlns:a16="http://schemas.microsoft.com/office/drawing/2014/main" id="{6BEF7B34-C78B-A4DB-8590-AF8A21B19D17}"/>
              </a:ext>
            </a:extLst>
          </p:cNvPr>
          <p:cNvCxnSpPr>
            <a:stCxn id="4" idx="1"/>
          </p:cNvCxnSpPr>
          <p:nvPr/>
        </p:nvCxnSpPr>
        <p:spPr>
          <a:xfrm flipH="1">
            <a:off x="108488" y="4116376"/>
            <a:ext cx="1348351"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cxnSp>
        <p:nvCxnSpPr>
          <p:cNvPr id="16" name="直线连接符 15">
            <a:extLst>
              <a:ext uri="{FF2B5EF4-FFF2-40B4-BE49-F238E27FC236}">
                <a16:creationId xmlns:a16="http://schemas.microsoft.com/office/drawing/2014/main" id="{45836A76-749A-185B-A376-F9379B89E71C}"/>
              </a:ext>
            </a:extLst>
          </p:cNvPr>
          <p:cNvCxnSpPr/>
          <p:nvPr/>
        </p:nvCxnSpPr>
        <p:spPr>
          <a:xfrm flipH="1">
            <a:off x="10778606" y="3048284"/>
            <a:ext cx="1348351"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42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1B9032D7-9710-952E-91F6-BD36E5970AAE}"/>
              </a:ext>
            </a:extLst>
          </p:cNvPr>
          <p:cNvPicPr>
            <a:picLocks noChangeAspect="1"/>
          </p:cNvPicPr>
          <p:nvPr/>
        </p:nvPicPr>
        <p:blipFill>
          <a:blip r:embed="rId2"/>
          <a:stretch>
            <a:fillRect/>
          </a:stretch>
        </p:blipFill>
        <p:spPr>
          <a:xfrm>
            <a:off x="4079275" y="1298495"/>
            <a:ext cx="4033450" cy="5368260"/>
          </a:xfrm>
          <a:prstGeom prst="rect">
            <a:avLst/>
          </a:prstGeom>
        </p:spPr>
      </p:pic>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7491153"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微信开发者工具核心功能</a:t>
            </a:r>
            <a:r>
              <a:rPr kumimoji="1" lang="en-US" altLang="zh-CN" sz="3600" b="1" dirty="0">
                <a:solidFill>
                  <a:srgbClr val="1BB458"/>
                </a:solidFill>
                <a:latin typeface="TencentSans W7" panose="020C04030202040F0204" pitchFamily="34" charset="-122"/>
                <a:ea typeface="TencentSans W7" panose="020C04030202040F0204" pitchFamily="34" charset="-122"/>
              </a:rPr>
              <a:t>——</a:t>
            </a:r>
            <a:r>
              <a:rPr kumimoji="1" lang="zh-CN" altLang="en-US" sz="3600" b="1" dirty="0">
                <a:solidFill>
                  <a:srgbClr val="1BB458"/>
                </a:solidFill>
                <a:latin typeface="TencentSans W7" panose="020C04030202040F0204" pitchFamily="34" charset="-122"/>
                <a:ea typeface="TencentSans W7" panose="020C04030202040F0204" pitchFamily="34" charset="-122"/>
              </a:rPr>
              <a:t>编辑器</a:t>
            </a:r>
          </a:p>
        </p:txBody>
      </p:sp>
      <p:cxnSp>
        <p:nvCxnSpPr>
          <p:cNvPr id="18" name="直线连接符 17">
            <a:extLst>
              <a:ext uri="{FF2B5EF4-FFF2-40B4-BE49-F238E27FC236}">
                <a16:creationId xmlns:a16="http://schemas.microsoft.com/office/drawing/2014/main" id="{7BDB0EF6-BF19-BEE0-86AE-9CE98BF129C1}"/>
              </a:ext>
            </a:extLst>
          </p:cNvPr>
          <p:cNvCxnSpPr>
            <a:cxnSpLocks/>
          </p:cNvCxnSpPr>
          <p:nvPr/>
        </p:nvCxnSpPr>
        <p:spPr>
          <a:xfrm flipH="1">
            <a:off x="4246956" y="4312176"/>
            <a:ext cx="501237" cy="1247329"/>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4AC73606-827C-8514-4113-26AD361AC1C9}"/>
              </a:ext>
            </a:extLst>
          </p:cNvPr>
          <p:cNvSpPr txBox="1"/>
          <p:nvPr/>
        </p:nvSpPr>
        <p:spPr>
          <a:xfrm>
            <a:off x="-823891" y="4287310"/>
            <a:ext cx="6428198" cy="1138132"/>
          </a:xfrm>
          <a:prstGeom prst="rect">
            <a:avLst/>
          </a:prstGeom>
          <a:noFill/>
        </p:spPr>
        <p:txBody>
          <a:bodyPr wrap="square" rtlCol="0">
            <a:spAutoFit/>
          </a:bodyPr>
          <a:lstStyle/>
          <a:p>
            <a:pPr algn="ctr">
              <a:lnSpc>
                <a:spcPct val="150000"/>
              </a:lnSpc>
            </a:pPr>
            <a:r>
              <a:rPr kumimoji="1" lang="zh-CN" altLang="en-US" sz="2400" b="1" dirty="0">
                <a:latin typeface="TencentSans W7" panose="020C04030202040F0204" pitchFamily="34" charset="-122"/>
                <a:ea typeface="TencentSans W7" panose="020C04030202040F0204" pitchFamily="34" charset="-122"/>
              </a:rPr>
              <a:t>代码自动补全提醒</a:t>
            </a:r>
            <a:endParaRPr kumimoji="1" lang="en-US" altLang="zh-CN" sz="2400" b="1" dirty="0">
              <a:latin typeface="TencentSans W7" panose="020C04030202040F0204" pitchFamily="34" charset="-122"/>
              <a:ea typeface="TencentSans W7" panose="020C04030202040F0204" pitchFamily="34" charset="-122"/>
            </a:endParaRPr>
          </a:p>
          <a:p>
            <a:pPr algn="ctr">
              <a:lnSpc>
                <a:spcPct val="150000"/>
              </a:lnSpc>
            </a:pPr>
            <a:r>
              <a:rPr kumimoji="1" lang="zh-CN" altLang="en-US" sz="2400" b="1" dirty="0">
                <a:latin typeface="TencentSans W7" panose="020C04030202040F0204" pitchFamily="34" charset="-122"/>
                <a:ea typeface="TencentSans W7" panose="020C04030202040F0204" pitchFamily="34" charset="-122"/>
              </a:rPr>
              <a:t>代码编写更方便</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20" name="直线连接符 19">
            <a:extLst>
              <a:ext uri="{FF2B5EF4-FFF2-40B4-BE49-F238E27FC236}">
                <a16:creationId xmlns:a16="http://schemas.microsoft.com/office/drawing/2014/main" id="{2240F3CA-AD0E-6288-2CA4-088394ACA022}"/>
              </a:ext>
            </a:extLst>
          </p:cNvPr>
          <p:cNvCxnSpPr>
            <a:cxnSpLocks/>
          </p:cNvCxnSpPr>
          <p:nvPr/>
        </p:nvCxnSpPr>
        <p:spPr>
          <a:xfrm flipH="1">
            <a:off x="812431" y="5559505"/>
            <a:ext cx="3434525"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cxnSp>
        <p:nvCxnSpPr>
          <p:cNvPr id="25" name="直线连接符 24">
            <a:extLst>
              <a:ext uri="{FF2B5EF4-FFF2-40B4-BE49-F238E27FC236}">
                <a16:creationId xmlns:a16="http://schemas.microsoft.com/office/drawing/2014/main" id="{9E5AC8FE-1D52-DBE0-F425-DF9A67916FF8}"/>
              </a:ext>
            </a:extLst>
          </p:cNvPr>
          <p:cNvCxnSpPr>
            <a:cxnSpLocks/>
          </p:cNvCxnSpPr>
          <p:nvPr/>
        </p:nvCxnSpPr>
        <p:spPr>
          <a:xfrm flipH="1">
            <a:off x="7945045" y="3907779"/>
            <a:ext cx="3434525"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A75844F8-5B85-AE2C-BFE4-26FF49F973D1}"/>
              </a:ext>
            </a:extLst>
          </p:cNvPr>
          <p:cNvSpPr txBox="1"/>
          <p:nvPr/>
        </p:nvSpPr>
        <p:spPr>
          <a:xfrm>
            <a:off x="6448208" y="3136933"/>
            <a:ext cx="6428198" cy="584134"/>
          </a:xfrm>
          <a:prstGeom prst="rect">
            <a:avLst/>
          </a:prstGeom>
          <a:noFill/>
        </p:spPr>
        <p:txBody>
          <a:bodyPr wrap="square" rtlCol="0">
            <a:spAutoFit/>
          </a:bodyPr>
          <a:lstStyle/>
          <a:p>
            <a:pPr algn="ctr">
              <a:lnSpc>
                <a:spcPct val="150000"/>
              </a:lnSpc>
            </a:pPr>
            <a:r>
              <a:rPr kumimoji="1" lang="zh-CN" altLang="en-US" sz="2400" b="1" dirty="0">
                <a:latin typeface="TencentSans W7" panose="020C04030202040F0204" pitchFamily="34" charset="-122"/>
                <a:ea typeface="TencentSans W7" panose="020C04030202040F0204" pitchFamily="34" charset="-122"/>
              </a:rPr>
              <a:t>支持代码增删改查</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27" name="直线连接符 26">
            <a:extLst>
              <a:ext uri="{FF2B5EF4-FFF2-40B4-BE49-F238E27FC236}">
                <a16:creationId xmlns:a16="http://schemas.microsoft.com/office/drawing/2014/main" id="{436712FB-F8D0-EBE3-9B93-BAAA3A3DC7CA}"/>
              </a:ext>
            </a:extLst>
          </p:cNvPr>
          <p:cNvCxnSpPr>
            <a:cxnSpLocks/>
          </p:cNvCxnSpPr>
          <p:nvPr/>
        </p:nvCxnSpPr>
        <p:spPr>
          <a:xfrm flipH="1">
            <a:off x="7082725" y="2411521"/>
            <a:ext cx="4296845"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DAB4AB96-DA52-FC38-F4E9-BCC7039AFB68}"/>
              </a:ext>
            </a:extLst>
          </p:cNvPr>
          <p:cNvSpPr txBox="1"/>
          <p:nvPr/>
        </p:nvSpPr>
        <p:spPr>
          <a:xfrm>
            <a:off x="6649686" y="1686109"/>
            <a:ext cx="6428198" cy="584134"/>
          </a:xfrm>
          <a:prstGeom prst="rect">
            <a:avLst/>
          </a:prstGeom>
          <a:noFill/>
        </p:spPr>
        <p:txBody>
          <a:bodyPr wrap="square" rtlCol="0">
            <a:spAutoFit/>
          </a:bodyPr>
          <a:lstStyle/>
          <a:p>
            <a:pPr algn="ctr">
              <a:lnSpc>
                <a:spcPct val="150000"/>
              </a:lnSpc>
            </a:pPr>
            <a:r>
              <a:rPr kumimoji="1" lang="zh-CN" altLang="en-US" sz="2400" b="1" dirty="0">
                <a:latin typeface="TencentSans W7" panose="020C04030202040F0204" pitchFamily="34" charset="-122"/>
                <a:ea typeface="TencentSans W7" panose="020C04030202040F0204" pitchFamily="34" charset="-122"/>
              </a:rPr>
              <a:t>适应小程序开发语法</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29" name="直线连接符 28">
            <a:extLst>
              <a:ext uri="{FF2B5EF4-FFF2-40B4-BE49-F238E27FC236}">
                <a16:creationId xmlns:a16="http://schemas.microsoft.com/office/drawing/2014/main" id="{839C71E3-8715-428F-003E-ADA16BDEBA73}"/>
              </a:ext>
            </a:extLst>
          </p:cNvPr>
          <p:cNvCxnSpPr>
            <a:cxnSpLocks/>
          </p:cNvCxnSpPr>
          <p:nvPr/>
        </p:nvCxnSpPr>
        <p:spPr>
          <a:xfrm flipH="1" flipV="1">
            <a:off x="6508408" y="1432558"/>
            <a:ext cx="574317" cy="978963"/>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08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538320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微信开发者工具核心功能</a:t>
            </a:r>
          </a:p>
        </p:txBody>
      </p:sp>
      <p:pic>
        <p:nvPicPr>
          <p:cNvPr id="3" name="图片 2">
            <a:extLst>
              <a:ext uri="{FF2B5EF4-FFF2-40B4-BE49-F238E27FC236}">
                <a16:creationId xmlns:a16="http://schemas.microsoft.com/office/drawing/2014/main" id="{292F7BD9-36B8-3D64-EBA7-16722F6D4A73}"/>
              </a:ext>
            </a:extLst>
          </p:cNvPr>
          <p:cNvPicPr>
            <a:picLocks noChangeAspect="1"/>
          </p:cNvPicPr>
          <p:nvPr/>
        </p:nvPicPr>
        <p:blipFill>
          <a:blip r:embed="rId2"/>
          <a:stretch>
            <a:fillRect/>
          </a:stretch>
        </p:blipFill>
        <p:spPr>
          <a:xfrm>
            <a:off x="1559285" y="1489333"/>
            <a:ext cx="9116875" cy="4877609"/>
          </a:xfrm>
          <a:prstGeom prst="rect">
            <a:avLst/>
          </a:prstGeom>
        </p:spPr>
      </p:pic>
      <p:sp>
        <p:nvSpPr>
          <p:cNvPr id="4" name="矩形 3">
            <a:extLst>
              <a:ext uri="{FF2B5EF4-FFF2-40B4-BE49-F238E27FC236}">
                <a16:creationId xmlns:a16="http://schemas.microsoft.com/office/drawing/2014/main" id="{3868F27E-3B0E-2E4E-6C99-46E52592A877}"/>
              </a:ext>
            </a:extLst>
          </p:cNvPr>
          <p:cNvSpPr/>
          <p:nvPr/>
        </p:nvSpPr>
        <p:spPr>
          <a:xfrm>
            <a:off x="1456839" y="1912304"/>
            <a:ext cx="2929181" cy="4408144"/>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9A53FBBF-B3F8-502A-2AA8-160C4077EBA6}"/>
              </a:ext>
            </a:extLst>
          </p:cNvPr>
          <p:cNvSpPr txBox="1"/>
          <p:nvPr/>
        </p:nvSpPr>
        <p:spPr>
          <a:xfrm>
            <a:off x="-2412889" y="3308187"/>
            <a:ext cx="6428198" cy="666080"/>
          </a:xfrm>
          <a:prstGeom prst="rect">
            <a:avLst/>
          </a:prstGeom>
          <a:noFill/>
        </p:spPr>
        <p:txBody>
          <a:bodyPr wrap="square" rtlCol="0">
            <a:spAutoFit/>
          </a:bodyPr>
          <a:lstStyle/>
          <a:p>
            <a:pPr algn="ctr">
              <a:lnSpc>
                <a:spcPct val="150000"/>
              </a:lnSpc>
            </a:pPr>
            <a:r>
              <a:rPr kumimoji="1" lang="zh-CN" altLang="en-US" sz="2800" dirty="0">
                <a:latin typeface="TencentSans W7" panose="020C04030202040F0204" pitchFamily="34" charset="-122"/>
                <a:ea typeface="TencentSans W7" panose="020C04030202040F0204" pitchFamily="34" charset="-122"/>
              </a:rPr>
              <a:t>模拟器</a:t>
            </a:r>
            <a:endParaRPr kumimoji="1" lang="en-US" altLang="zh-CN" sz="2400" b="1" dirty="0">
              <a:latin typeface="TencentSans W7" panose="020C04030202040F0204" pitchFamily="34" charset="-122"/>
              <a:ea typeface="TencentSans W7" panose="020C04030202040F0204" pitchFamily="34" charset="-122"/>
            </a:endParaRPr>
          </a:p>
        </p:txBody>
      </p:sp>
      <p:sp>
        <p:nvSpPr>
          <p:cNvPr id="8" name="矩形 7">
            <a:extLst>
              <a:ext uri="{FF2B5EF4-FFF2-40B4-BE49-F238E27FC236}">
                <a16:creationId xmlns:a16="http://schemas.microsoft.com/office/drawing/2014/main" id="{2D9727AE-789C-ABAA-CE22-94D581DF4817}"/>
              </a:ext>
            </a:extLst>
          </p:cNvPr>
          <p:cNvSpPr/>
          <p:nvPr/>
        </p:nvSpPr>
        <p:spPr>
          <a:xfrm>
            <a:off x="5703374" y="1912303"/>
            <a:ext cx="5075232" cy="2427222"/>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a16="http://schemas.microsoft.com/office/drawing/2014/main" id="{0A6C7045-8CD8-6044-D56E-6078656D3072}"/>
              </a:ext>
            </a:extLst>
          </p:cNvPr>
          <p:cNvSpPr txBox="1"/>
          <p:nvPr/>
        </p:nvSpPr>
        <p:spPr>
          <a:xfrm>
            <a:off x="8347170" y="2382204"/>
            <a:ext cx="6428198" cy="666080"/>
          </a:xfrm>
          <a:prstGeom prst="rect">
            <a:avLst/>
          </a:prstGeom>
          <a:noFill/>
        </p:spPr>
        <p:txBody>
          <a:bodyPr wrap="square" rtlCol="0">
            <a:spAutoFit/>
          </a:bodyPr>
          <a:lstStyle/>
          <a:p>
            <a:pPr algn="ctr">
              <a:lnSpc>
                <a:spcPct val="150000"/>
              </a:lnSpc>
            </a:pPr>
            <a:r>
              <a:rPr kumimoji="1" lang="zh-CN" altLang="en-US" sz="2800" dirty="0">
                <a:latin typeface="TencentSans W7" panose="020C04030202040F0204" pitchFamily="34" charset="-122"/>
                <a:ea typeface="TencentSans W7" panose="020C04030202040F0204" pitchFamily="34" charset="-122"/>
              </a:rPr>
              <a:t>编辑器</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15" name="直线连接符 14">
            <a:extLst>
              <a:ext uri="{FF2B5EF4-FFF2-40B4-BE49-F238E27FC236}">
                <a16:creationId xmlns:a16="http://schemas.microsoft.com/office/drawing/2014/main" id="{6BEF7B34-C78B-A4DB-8590-AF8A21B19D17}"/>
              </a:ext>
            </a:extLst>
          </p:cNvPr>
          <p:cNvCxnSpPr>
            <a:stCxn id="4" idx="1"/>
          </p:cNvCxnSpPr>
          <p:nvPr/>
        </p:nvCxnSpPr>
        <p:spPr>
          <a:xfrm flipH="1">
            <a:off x="108488" y="4116376"/>
            <a:ext cx="1348351"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cxnSp>
        <p:nvCxnSpPr>
          <p:cNvPr id="16" name="直线连接符 15">
            <a:extLst>
              <a:ext uri="{FF2B5EF4-FFF2-40B4-BE49-F238E27FC236}">
                <a16:creationId xmlns:a16="http://schemas.microsoft.com/office/drawing/2014/main" id="{45836A76-749A-185B-A376-F9379B89E71C}"/>
              </a:ext>
            </a:extLst>
          </p:cNvPr>
          <p:cNvCxnSpPr/>
          <p:nvPr/>
        </p:nvCxnSpPr>
        <p:spPr>
          <a:xfrm flipH="1">
            <a:off x="10778606" y="3048284"/>
            <a:ext cx="1348351"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171F66F9-6921-6555-F61C-78E59575380F}"/>
              </a:ext>
            </a:extLst>
          </p:cNvPr>
          <p:cNvSpPr/>
          <p:nvPr/>
        </p:nvSpPr>
        <p:spPr>
          <a:xfrm>
            <a:off x="5703374" y="4430778"/>
            <a:ext cx="5075232" cy="1889670"/>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a:extLst>
              <a:ext uri="{FF2B5EF4-FFF2-40B4-BE49-F238E27FC236}">
                <a16:creationId xmlns:a16="http://schemas.microsoft.com/office/drawing/2014/main" id="{4CA32E81-E5E0-149A-362A-A20E163AD56E}"/>
              </a:ext>
            </a:extLst>
          </p:cNvPr>
          <p:cNvSpPr txBox="1"/>
          <p:nvPr/>
        </p:nvSpPr>
        <p:spPr>
          <a:xfrm>
            <a:off x="8351786" y="4674345"/>
            <a:ext cx="6428198" cy="666080"/>
          </a:xfrm>
          <a:prstGeom prst="rect">
            <a:avLst/>
          </a:prstGeom>
          <a:noFill/>
        </p:spPr>
        <p:txBody>
          <a:bodyPr wrap="square" rtlCol="0">
            <a:spAutoFit/>
          </a:bodyPr>
          <a:lstStyle/>
          <a:p>
            <a:pPr algn="ctr">
              <a:lnSpc>
                <a:spcPct val="150000"/>
              </a:lnSpc>
            </a:pPr>
            <a:r>
              <a:rPr kumimoji="1" lang="zh-CN" altLang="en-US" sz="2800" dirty="0">
                <a:latin typeface="TencentSans W7" panose="020C04030202040F0204" pitchFamily="34" charset="-122"/>
                <a:ea typeface="TencentSans W7" panose="020C04030202040F0204" pitchFamily="34" charset="-122"/>
              </a:rPr>
              <a:t>调试器</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19" name="直线连接符 18">
            <a:extLst>
              <a:ext uri="{FF2B5EF4-FFF2-40B4-BE49-F238E27FC236}">
                <a16:creationId xmlns:a16="http://schemas.microsoft.com/office/drawing/2014/main" id="{E13B8BD7-FD34-ADCD-18BE-54BE7279F4DB}"/>
              </a:ext>
            </a:extLst>
          </p:cNvPr>
          <p:cNvCxnSpPr/>
          <p:nvPr/>
        </p:nvCxnSpPr>
        <p:spPr>
          <a:xfrm flipH="1">
            <a:off x="10783222" y="5340425"/>
            <a:ext cx="1348351"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43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7491153"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微信开发者工具核心功能</a:t>
            </a:r>
            <a:r>
              <a:rPr kumimoji="1" lang="en-US" altLang="zh-CN" sz="3600" b="1" dirty="0">
                <a:solidFill>
                  <a:srgbClr val="1BB458"/>
                </a:solidFill>
                <a:latin typeface="TencentSans W7" panose="020C04030202040F0204" pitchFamily="34" charset="-122"/>
                <a:ea typeface="TencentSans W7" panose="020C04030202040F0204" pitchFamily="34" charset="-122"/>
              </a:rPr>
              <a:t>——</a:t>
            </a:r>
            <a:r>
              <a:rPr kumimoji="1" lang="zh-CN" altLang="en-US" sz="3600" b="1" dirty="0">
                <a:solidFill>
                  <a:srgbClr val="1BB458"/>
                </a:solidFill>
                <a:latin typeface="TencentSans W7" panose="020C04030202040F0204" pitchFamily="34" charset="-122"/>
                <a:ea typeface="TencentSans W7" panose="020C04030202040F0204" pitchFamily="34" charset="-122"/>
              </a:rPr>
              <a:t>调试器</a:t>
            </a:r>
          </a:p>
        </p:txBody>
      </p:sp>
      <p:pic>
        <p:nvPicPr>
          <p:cNvPr id="3" name="图片 2">
            <a:extLst>
              <a:ext uri="{FF2B5EF4-FFF2-40B4-BE49-F238E27FC236}">
                <a16:creationId xmlns:a16="http://schemas.microsoft.com/office/drawing/2014/main" id="{F0514608-44B1-E66A-EA28-661205220210}"/>
              </a:ext>
            </a:extLst>
          </p:cNvPr>
          <p:cNvPicPr>
            <a:picLocks noChangeAspect="1"/>
          </p:cNvPicPr>
          <p:nvPr/>
        </p:nvPicPr>
        <p:blipFill>
          <a:blip r:embed="rId2"/>
          <a:stretch>
            <a:fillRect/>
          </a:stretch>
        </p:blipFill>
        <p:spPr>
          <a:xfrm>
            <a:off x="1551768" y="1412130"/>
            <a:ext cx="9088464" cy="2687023"/>
          </a:xfrm>
          <a:prstGeom prst="rect">
            <a:avLst/>
          </a:prstGeom>
        </p:spPr>
      </p:pic>
      <p:graphicFrame>
        <p:nvGraphicFramePr>
          <p:cNvPr id="4" name="表格 4">
            <a:extLst>
              <a:ext uri="{FF2B5EF4-FFF2-40B4-BE49-F238E27FC236}">
                <a16:creationId xmlns:a16="http://schemas.microsoft.com/office/drawing/2014/main" id="{7ED8D8CE-C019-B78F-8BF1-0E32B5314265}"/>
              </a:ext>
            </a:extLst>
          </p:cNvPr>
          <p:cNvGraphicFramePr>
            <a:graphicFrameLocks noGrp="1"/>
          </p:cNvGraphicFramePr>
          <p:nvPr/>
        </p:nvGraphicFramePr>
        <p:xfrm>
          <a:off x="1551767" y="4333350"/>
          <a:ext cx="9088463" cy="2225040"/>
        </p:xfrm>
        <a:graphic>
          <a:graphicData uri="http://schemas.openxmlformats.org/drawingml/2006/table">
            <a:tbl>
              <a:tblPr firstRow="1" bandRow="1">
                <a:tableStyleId>{93296810-A885-4BE3-A3E7-6D5BEEA58F35}</a:tableStyleId>
              </a:tblPr>
              <a:tblGrid>
                <a:gridCol w="2632189">
                  <a:extLst>
                    <a:ext uri="{9D8B030D-6E8A-4147-A177-3AD203B41FA5}">
                      <a16:colId xmlns:a16="http://schemas.microsoft.com/office/drawing/2014/main" val="660271054"/>
                    </a:ext>
                  </a:extLst>
                </a:gridCol>
                <a:gridCol w="6456274">
                  <a:extLst>
                    <a:ext uri="{9D8B030D-6E8A-4147-A177-3AD203B41FA5}">
                      <a16:colId xmlns:a16="http://schemas.microsoft.com/office/drawing/2014/main" val="3332486588"/>
                    </a:ext>
                  </a:extLst>
                </a:gridCol>
              </a:tblGrid>
              <a:tr h="370840">
                <a:tc>
                  <a:txBody>
                    <a:bodyPr/>
                    <a:lstStyle/>
                    <a:p>
                      <a:pPr algn="ctr"/>
                      <a:r>
                        <a:rPr lang="zh-CN" altLang="en-US" b="1" i="0" dirty="0">
                          <a:latin typeface="TencentSans W7" panose="020C04030202040F0204" pitchFamily="34" charset="-122"/>
                          <a:ea typeface="TencentSans W7" panose="020C04030202040F0204" pitchFamily="34" charset="-122"/>
                        </a:rPr>
                        <a:t>重要部分</a:t>
                      </a:r>
                    </a:p>
                  </a:txBody>
                  <a:tcPr>
                    <a:solidFill>
                      <a:srgbClr val="1BB458"/>
                    </a:solidFill>
                  </a:tcPr>
                </a:tc>
                <a:tc>
                  <a:txBody>
                    <a:bodyPr/>
                    <a:lstStyle/>
                    <a:p>
                      <a:pPr algn="ctr"/>
                      <a:r>
                        <a:rPr lang="zh-CN" altLang="en-US" b="1" i="0" dirty="0">
                          <a:latin typeface="TencentSans W7" panose="020C04030202040F0204" pitchFamily="34" charset="-122"/>
                          <a:ea typeface="TencentSans W7" panose="020C04030202040F0204" pitchFamily="34" charset="-122"/>
                        </a:rPr>
                        <a:t>作用</a:t>
                      </a:r>
                    </a:p>
                  </a:txBody>
                  <a:tcPr>
                    <a:solidFill>
                      <a:srgbClr val="1BB458"/>
                    </a:solidFill>
                  </a:tcPr>
                </a:tc>
                <a:extLst>
                  <a:ext uri="{0D108BD9-81ED-4DB2-BD59-A6C34878D82A}">
                    <a16:rowId xmlns:a16="http://schemas.microsoft.com/office/drawing/2014/main" val="2133649520"/>
                  </a:ext>
                </a:extLst>
              </a:tr>
              <a:tr h="370840">
                <a:tc>
                  <a:txBody>
                    <a:bodyPr/>
                    <a:lstStyle/>
                    <a:p>
                      <a:pPr algn="ctr"/>
                      <a:r>
                        <a:rPr lang="en-US" altLang="zh-CN" b="1" i="0" dirty="0" err="1">
                          <a:latin typeface="TencentSans W7" panose="020C04030202040F0204" pitchFamily="34" charset="-122"/>
                          <a:ea typeface="TencentSans W7" panose="020C04030202040F0204" pitchFamily="34" charset="-122"/>
                        </a:rPr>
                        <a:t>Wxml</a:t>
                      </a:r>
                      <a:endParaRPr lang="zh-CN" altLang="en-US" b="1" i="0" dirty="0">
                        <a:latin typeface="TencentSans W7" panose="020C04030202040F0204" pitchFamily="34" charset="-122"/>
                        <a:ea typeface="TencentSans W7" panose="020C04030202040F0204" pitchFamily="34" charset="-122"/>
                      </a:endParaRPr>
                    </a:p>
                  </a:txBody>
                  <a:tcPr>
                    <a:solidFill>
                      <a:srgbClr val="1BB458">
                        <a:alpha val="10980"/>
                      </a:srgbClr>
                    </a:solidFill>
                  </a:tcPr>
                </a:tc>
                <a:tc>
                  <a:txBody>
                    <a:bodyPr/>
                    <a:lstStyle/>
                    <a:p>
                      <a:pPr algn="ctr"/>
                      <a:r>
                        <a:rPr lang="zh-CN" altLang="en-US" b="1" i="0" dirty="0">
                          <a:latin typeface="TencentSans W7" panose="020C04030202040F0204" pitchFamily="34" charset="-122"/>
                          <a:ea typeface="TencentSans W7" panose="020C04030202040F0204" pitchFamily="34" charset="-122"/>
                        </a:rPr>
                        <a:t>查看界面整体的节点树、调试样式</a:t>
                      </a:r>
                    </a:p>
                  </a:txBody>
                  <a:tcPr>
                    <a:solidFill>
                      <a:srgbClr val="1BB458">
                        <a:alpha val="10980"/>
                      </a:srgbClr>
                    </a:solidFill>
                  </a:tcPr>
                </a:tc>
                <a:extLst>
                  <a:ext uri="{0D108BD9-81ED-4DB2-BD59-A6C34878D82A}">
                    <a16:rowId xmlns:a16="http://schemas.microsoft.com/office/drawing/2014/main" val="4218409568"/>
                  </a:ext>
                </a:extLst>
              </a:tr>
              <a:tr h="370840">
                <a:tc>
                  <a:txBody>
                    <a:bodyPr/>
                    <a:lstStyle/>
                    <a:p>
                      <a:pPr algn="ctr"/>
                      <a:r>
                        <a:rPr lang="en-US" altLang="zh-CN" b="1" i="0" dirty="0">
                          <a:latin typeface="TencentSans W7" panose="020C04030202040F0204" pitchFamily="34" charset="-122"/>
                          <a:ea typeface="TencentSans W7" panose="020C04030202040F0204" pitchFamily="34" charset="-122"/>
                        </a:rPr>
                        <a:t>Console</a:t>
                      </a:r>
                      <a:endParaRPr lang="zh-CN" altLang="en-US" b="1" i="0" dirty="0">
                        <a:latin typeface="TencentSans W7" panose="020C04030202040F0204" pitchFamily="34" charset="-122"/>
                        <a:ea typeface="TencentSans W7" panose="020C04030202040F0204" pitchFamily="34" charset="-122"/>
                      </a:endParaRPr>
                    </a:p>
                  </a:txBody>
                  <a:tcPr>
                    <a:solidFill>
                      <a:srgbClr val="1BB458">
                        <a:alpha val="10980"/>
                      </a:srgbClr>
                    </a:solidFill>
                  </a:tcPr>
                </a:tc>
                <a:tc>
                  <a:txBody>
                    <a:bodyPr/>
                    <a:lstStyle/>
                    <a:p>
                      <a:pPr algn="ctr"/>
                      <a:r>
                        <a:rPr lang="zh-CN" altLang="en-US" b="1" i="0" dirty="0">
                          <a:latin typeface="TencentSans W7" panose="020C04030202040F0204" pitchFamily="34" charset="-122"/>
                          <a:ea typeface="TencentSans W7" panose="020C04030202040F0204" pitchFamily="34" charset="-122"/>
                        </a:rPr>
                        <a:t>查看代码运行时的日志、报错信息</a:t>
                      </a:r>
                    </a:p>
                  </a:txBody>
                  <a:tcPr>
                    <a:solidFill>
                      <a:srgbClr val="1BB458">
                        <a:alpha val="10980"/>
                      </a:srgbClr>
                    </a:solidFill>
                  </a:tcPr>
                </a:tc>
                <a:extLst>
                  <a:ext uri="{0D108BD9-81ED-4DB2-BD59-A6C34878D82A}">
                    <a16:rowId xmlns:a16="http://schemas.microsoft.com/office/drawing/2014/main" val="2275869023"/>
                  </a:ext>
                </a:extLst>
              </a:tr>
              <a:tr h="370840">
                <a:tc>
                  <a:txBody>
                    <a:bodyPr/>
                    <a:lstStyle/>
                    <a:p>
                      <a:pPr algn="ctr"/>
                      <a:r>
                        <a:rPr lang="en-US" altLang="zh-CN" b="1" i="0" dirty="0">
                          <a:latin typeface="TencentSans W7" panose="020C04030202040F0204" pitchFamily="34" charset="-122"/>
                          <a:ea typeface="TencentSans W7" panose="020C04030202040F0204" pitchFamily="34" charset="-122"/>
                        </a:rPr>
                        <a:t>Storage</a:t>
                      </a:r>
                      <a:endParaRPr lang="zh-CN" altLang="en-US" b="1" i="0" dirty="0">
                        <a:latin typeface="TencentSans W7" panose="020C04030202040F0204" pitchFamily="34" charset="-122"/>
                        <a:ea typeface="TencentSans W7" panose="020C04030202040F0204" pitchFamily="34" charset="-122"/>
                      </a:endParaRPr>
                    </a:p>
                  </a:txBody>
                  <a:tcPr>
                    <a:solidFill>
                      <a:srgbClr val="1BB458">
                        <a:alpha val="10980"/>
                      </a:srgbClr>
                    </a:solidFill>
                  </a:tcPr>
                </a:tc>
                <a:tc>
                  <a:txBody>
                    <a:bodyPr/>
                    <a:lstStyle/>
                    <a:p>
                      <a:pPr algn="ctr"/>
                      <a:r>
                        <a:rPr lang="zh-CN" altLang="en-US" b="1" i="0" dirty="0">
                          <a:latin typeface="TencentSans W7" panose="020C04030202040F0204" pitchFamily="34" charset="-122"/>
                          <a:ea typeface="TencentSans W7" panose="020C04030202040F0204" pitchFamily="34" charset="-122"/>
                        </a:rPr>
                        <a:t>查看自带 </a:t>
                      </a:r>
                      <a:r>
                        <a:rPr lang="en" altLang="zh-CN" b="1" i="0" dirty="0">
                          <a:latin typeface="TencentSans W7" panose="020C04030202040F0204" pitchFamily="34" charset="-122"/>
                          <a:ea typeface="TencentSans W7" panose="020C04030202040F0204" pitchFamily="34" charset="-122"/>
                        </a:rPr>
                        <a:t>Storage </a:t>
                      </a:r>
                      <a:r>
                        <a:rPr lang="zh-CN" altLang="en-US" b="1" i="0" dirty="0">
                          <a:latin typeface="TencentSans W7" panose="020C04030202040F0204" pitchFamily="34" charset="-122"/>
                          <a:ea typeface="TencentSans W7" panose="020C04030202040F0204" pitchFamily="34" charset="-122"/>
                        </a:rPr>
                        <a:t>存储的信息</a:t>
                      </a:r>
                    </a:p>
                  </a:txBody>
                  <a:tcPr>
                    <a:solidFill>
                      <a:srgbClr val="1BB458">
                        <a:alpha val="10980"/>
                      </a:srgbClr>
                    </a:solidFill>
                  </a:tcPr>
                </a:tc>
                <a:extLst>
                  <a:ext uri="{0D108BD9-81ED-4DB2-BD59-A6C34878D82A}">
                    <a16:rowId xmlns:a16="http://schemas.microsoft.com/office/drawing/2014/main" val="2697108414"/>
                  </a:ext>
                </a:extLst>
              </a:tr>
              <a:tr h="370840">
                <a:tc>
                  <a:txBody>
                    <a:bodyPr/>
                    <a:lstStyle/>
                    <a:p>
                      <a:pPr algn="ctr"/>
                      <a:r>
                        <a:rPr lang="en-US" altLang="zh-CN" b="1" i="0" dirty="0">
                          <a:latin typeface="TencentSans W7" panose="020C04030202040F0204" pitchFamily="34" charset="-122"/>
                          <a:ea typeface="TencentSans W7" panose="020C04030202040F0204" pitchFamily="34" charset="-122"/>
                        </a:rPr>
                        <a:t>Network</a:t>
                      </a:r>
                      <a:endParaRPr lang="zh-CN" altLang="en-US" b="1" i="0" dirty="0">
                        <a:latin typeface="TencentSans W7" panose="020C04030202040F0204" pitchFamily="34" charset="-122"/>
                        <a:ea typeface="TencentSans W7" panose="020C04030202040F0204" pitchFamily="34" charset="-122"/>
                      </a:endParaRPr>
                    </a:p>
                  </a:txBody>
                  <a:tcPr>
                    <a:solidFill>
                      <a:srgbClr val="1BB458">
                        <a:alpha val="10980"/>
                      </a:srgbClr>
                    </a:solidFill>
                  </a:tcPr>
                </a:tc>
                <a:tc>
                  <a:txBody>
                    <a:bodyPr/>
                    <a:lstStyle/>
                    <a:p>
                      <a:pPr algn="ctr"/>
                      <a:r>
                        <a:rPr lang="zh-CN" altLang="en-US" b="1" i="0" dirty="0">
                          <a:latin typeface="TencentSans W7" panose="020C04030202040F0204" pitchFamily="34" charset="-122"/>
                          <a:ea typeface="TencentSans W7" panose="020C04030202040F0204" pitchFamily="34" charset="-122"/>
                        </a:rPr>
                        <a:t>查看网络请求相关的信息</a:t>
                      </a:r>
                    </a:p>
                  </a:txBody>
                  <a:tcPr>
                    <a:solidFill>
                      <a:srgbClr val="1BB458">
                        <a:alpha val="10980"/>
                      </a:srgbClr>
                    </a:solidFill>
                  </a:tcPr>
                </a:tc>
                <a:extLst>
                  <a:ext uri="{0D108BD9-81ED-4DB2-BD59-A6C34878D82A}">
                    <a16:rowId xmlns:a16="http://schemas.microsoft.com/office/drawing/2014/main" val="381114076"/>
                  </a:ext>
                </a:extLst>
              </a:tr>
              <a:tr h="370840">
                <a:tc>
                  <a:txBody>
                    <a:bodyPr/>
                    <a:lstStyle/>
                    <a:p>
                      <a:pPr algn="ctr"/>
                      <a:r>
                        <a:rPr lang="en-US" altLang="zh-CN" b="1" i="0" dirty="0" err="1">
                          <a:latin typeface="TencentSans W7" panose="020C04030202040F0204" pitchFamily="34" charset="-122"/>
                          <a:ea typeface="TencentSans W7" panose="020C04030202040F0204" pitchFamily="34" charset="-122"/>
                        </a:rPr>
                        <a:t>AppData</a:t>
                      </a:r>
                      <a:endParaRPr lang="zh-CN" altLang="en-US" b="1" i="0" dirty="0">
                        <a:latin typeface="TencentSans W7" panose="020C04030202040F0204" pitchFamily="34" charset="-122"/>
                        <a:ea typeface="TencentSans W7" panose="020C04030202040F0204" pitchFamily="34" charset="-122"/>
                      </a:endParaRPr>
                    </a:p>
                  </a:txBody>
                  <a:tcPr>
                    <a:solidFill>
                      <a:srgbClr val="1BB458">
                        <a:alpha val="10980"/>
                      </a:srgbClr>
                    </a:solidFill>
                  </a:tcPr>
                </a:tc>
                <a:tc>
                  <a:txBody>
                    <a:bodyPr/>
                    <a:lstStyle/>
                    <a:p>
                      <a:pPr algn="ctr"/>
                      <a:r>
                        <a:rPr lang="zh-CN" altLang="en-US" b="1" i="0" dirty="0">
                          <a:latin typeface="TencentSans W7" panose="020C04030202040F0204" pitchFamily="34" charset="-122"/>
                          <a:ea typeface="TencentSans W7" panose="020C04030202040F0204" pitchFamily="34" charset="-122"/>
                        </a:rPr>
                        <a:t>查看当前页面的 </a:t>
                      </a:r>
                      <a:r>
                        <a:rPr lang="en" altLang="zh-CN" b="1" i="0" dirty="0">
                          <a:latin typeface="TencentSans W7" panose="020C04030202040F0204" pitchFamily="34" charset="-122"/>
                          <a:ea typeface="TencentSans W7" panose="020C04030202040F0204" pitchFamily="34" charset="-122"/>
                        </a:rPr>
                        <a:t>data</a:t>
                      </a:r>
                      <a:r>
                        <a:rPr lang="zh-CN" altLang="en-US" b="1" i="0" dirty="0">
                          <a:latin typeface="TencentSans W7" panose="020C04030202040F0204" pitchFamily="34" charset="-122"/>
                          <a:ea typeface="TencentSans W7" panose="020C04030202040F0204" pitchFamily="34" charset="-122"/>
                        </a:rPr>
                        <a:t> 数据</a:t>
                      </a:r>
                    </a:p>
                  </a:txBody>
                  <a:tcPr>
                    <a:solidFill>
                      <a:srgbClr val="1BB458">
                        <a:alpha val="10980"/>
                      </a:srgbClr>
                    </a:solidFill>
                  </a:tcPr>
                </a:tc>
                <a:extLst>
                  <a:ext uri="{0D108BD9-81ED-4DB2-BD59-A6C34878D82A}">
                    <a16:rowId xmlns:a16="http://schemas.microsoft.com/office/drawing/2014/main" val="3974238973"/>
                  </a:ext>
                </a:extLst>
              </a:tr>
            </a:tbl>
          </a:graphicData>
        </a:graphic>
      </p:graphicFrame>
    </p:spTree>
    <p:extLst>
      <p:ext uri="{BB962C8B-B14F-4D97-AF65-F5344CB8AC3E}">
        <p14:creationId xmlns:p14="http://schemas.microsoft.com/office/powerpoint/2010/main" val="19341310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1DB45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6E9172-C000-EB48-9AF4-071775DD181C}"/>
              </a:ext>
            </a:extLst>
          </p:cNvPr>
          <p:cNvSpPr>
            <a:spLocks noGrp="1"/>
          </p:cNvSpPr>
          <p:nvPr>
            <p:ph type="ctrTitle"/>
          </p:nvPr>
        </p:nvSpPr>
        <p:spPr>
          <a:xfrm>
            <a:off x="1524000" y="821412"/>
            <a:ext cx="9144000" cy="3619406"/>
          </a:xfrm>
        </p:spPr>
        <p:txBody>
          <a:bodyPr>
            <a:noAutofit/>
          </a:body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小程序开发之</a:t>
            </a:r>
            <a:br>
              <a:rPr kumimoji="1" lang="en-US" altLang="zh-CN" sz="7200" b="1" dirty="0">
                <a:solidFill>
                  <a:schemeClr val="bg1"/>
                </a:solidFill>
                <a:latin typeface="TencentSans W7" panose="020C04030202040F0204" pitchFamily="34" charset="-122"/>
                <a:ea typeface="TencentSans W7" panose="020C04030202040F0204" pitchFamily="34" charset="-122"/>
              </a:rPr>
            </a:br>
            <a:r>
              <a:rPr kumimoji="1" lang="zh-CN" altLang="en-US" sz="7200" b="1" dirty="0">
                <a:solidFill>
                  <a:schemeClr val="bg1"/>
                </a:solidFill>
                <a:latin typeface="TencentSans W7" panose="020C04030202040F0204" pitchFamily="34" charset="-122"/>
                <a:ea typeface="TencentSans W7" panose="020C04030202040F0204" pitchFamily="34" charset="-122"/>
              </a:rPr>
              <a:t>班级卡片小程序实操</a:t>
            </a:r>
          </a:p>
        </p:txBody>
      </p:sp>
      <p:grpSp>
        <p:nvGrpSpPr>
          <p:cNvPr id="9" name="组合 8">
            <a:extLst>
              <a:ext uri="{FF2B5EF4-FFF2-40B4-BE49-F238E27FC236}">
                <a16:creationId xmlns:a16="http://schemas.microsoft.com/office/drawing/2014/main" id="{6F8E56FA-1172-7946-A505-9FCE5B5B4D26}"/>
              </a:ext>
            </a:extLst>
          </p:cNvPr>
          <p:cNvGrpSpPr/>
          <p:nvPr/>
        </p:nvGrpSpPr>
        <p:grpSpPr>
          <a:xfrm flipV="1">
            <a:off x="0" y="5909733"/>
            <a:ext cx="13749868" cy="1219200"/>
            <a:chOff x="0" y="-491067"/>
            <a:chExt cx="13749868" cy="1219200"/>
          </a:xfrm>
        </p:grpSpPr>
        <p:sp>
          <p:nvSpPr>
            <p:cNvPr id="8" name="文档 7">
              <a:extLst>
                <a:ext uri="{FF2B5EF4-FFF2-40B4-BE49-F238E27FC236}">
                  <a16:creationId xmlns:a16="http://schemas.microsoft.com/office/drawing/2014/main" id="{954E5EF2-A266-C44E-B646-A7D81274B3A9}"/>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档 10">
              <a:extLst>
                <a:ext uri="{FF2B5EF4-FFF2-40B4-BE49-F238E27FC236}">
                  <a16:creationId xmlns:a16="http://schemas.microsoft.com/office/drawing/2014/main" id="{B586410B-A7E1-BF4B-8387-9362875FE9DA}"/>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档 12">
              <a:extLst>
                <a:ext uri="{FF2B5EF4-FFF2-40B4-BE49-F238E27FC236}">
                  <a16:creationId xmlns:a16="http://schemas.microsoft.com/office/drawing/2014/main" id="{49AC0C68-C1DF-1849-B358-4D2336C270C0}"/>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档 13">
              <a:extLst>
                <a:ext uri="{FF2B5EF4-FFF2-40B4-BE49-F238E27FC236}">
                  <a16:creationId xmlns:a16="http://schemas.microsoft.com/office/drawing/2014/main" id="{497C15E6-A274-D941-9725-3D99E5AC8457}"/>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28318544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33965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班级卡片小程序开发</a:t>
            </a:r>
          </a:p>
        </p:txBody>
      </p:sp>
      <p:sp>
        <p:nvSpPr>
          <p:cNvPr id="8" name="文本框 7">
            <a:extLst>
              <a:ext uri="{FF2B5EF4-FFF2-40B4-BE49-F238E27FC236}">
                <a16:creationId xmlns:a16="http://schemas.microsoft.com/office/drawing/2014/main" id="{BA4B51AA-DF81-E34E-AA65-A11442C26068}"/>
              </a:ext>
            </a:extLst>
          </p:cNvPr>
          <p:cNvSpPr txBox="1"/>
          <p:nvPr/>
        </p:nvSpPr>
        <p:spPr>
          <a:xfrm>
            <a:off x="4113677" y="2772794"/>
            <a:ext cx="7194877" cy="1312411"/>
          </a:xfrm>
          <a:prstGeom prst="rect">
            <a:avLst/>
          </a:prstGeom>
          <a:noFill/>
        </p:spPr>
        <p:txBody>
          <a:bodyPr wrap="square" rtlCol="0">
            <a:spAutoFit/>
          </a:bodyPr>
          <a:lstStyle/>
          <a:p>
            <a:pPr>
              <a:lnSpc>
                <a:spcPct val="150000"/>
              </a:lnSpc>
            </a:pPr>
            <a:r>
              <a:rPr kumimoji="1" lang="zh-CN" altLang="en-US" sz="2800" dirty="0">
                <a:latin typeface="TencentSans W7" panose="020C04030202040F0204" pitchFamily="34" charset="-122"/>
                <a:ea typeface="TencentSans W7" panose="020C04030202040F0204" pitchFamily="34" charset="-122"/>
              </a:rPr>
              <a:t>这个小程序有哪些功能点呢？</a:t>
            </a:r>
            <a:endParaRPr kumimoji="1" lang="en-US" altLang="zh-CN" sz="2800" dirty="0">
              <a:latin typeface="TencentSans W7" panose="020C04030202040F0204" pitchFamily="34" charset="-122"/>
              <a:ea typeface="TencentSans W7" panose="020C04030202040F0204" pitchFamily="34" charset="-122"/>
            </a:endParaRPr>
          </a:p>
          <a:p>
            <a:pPr>
              <a:lnSpc>
                <a:spcPct val="150000"/>
              </a:lnSpc>
            </a:pPr>
            <a:r>
              <a:rPr kumimoji="1" lang="zh-CN" altLang="en-US" sz="2800" b="1" dirty="0">
                <a:latin typeface="TencentSans W7" panose="020C04030202040F0204" pitchFamily="34" charset="-122"/>
                <a:ea typeface="TencentSans W7" panose="020C04030202040F0204" pitchFamily="34" charset="-122"/>
              </a:rPr>
              <a:t>我们可以使用微信开发者工具哪些能力呢？</a:t>
            </a:r>
            <a:endParaRPr kumimoji="1" lang="en-US" altLang="zh-CN" sz="2400" b="1" dirty="0">
              <a:latin typeface="TencentSans W7" panose="020C04030202040F0204" pitchFamily="34" charset="-122"/>
              <a:ea typeface="TencentSans W7" panose="020C04030202040F0204" pitchFamily="34" charset="-122"/>
            </a:endParaRPr>
          </a:p>
        </p:txBody>
      </p:sp>
      <p:pic>
        <p:nvPicPr>
          <p:cNvPr id="3" name="图片 2">
            <a:extLst>
              <a:ext uri="{FF2B5EF4-FFF2-40B4-BE49-F238E27FC236}">
                <a16:creationId xmlns:a16="http://schemas.microsoft.com/office/drawing/2014/main" id="{AEF5AC7B-C056-BD63-7E80-2EA185EAFD30}"/>
              </a:ext>
            </a:extLst>
          </p:cNvPr>
          <p:cNvPicPr>
            <a:picLocks noChangeAspect="1"/>
          </p:cNvPicPr>
          <p:nvPr/>
        </p:nvPicPr>
        <p:blipFill>
          <a:blip r:embed="rId2"/>
          <a:stretch>
            <a:fillRect/>
          </a:stretch>
        </p:blipFill>
        <p:spPr>
          <a:xfrm>
            <a:off x="883446" y="1432215"/>
            <a:ext cx="2464187" cy="5037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39523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1DB45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6E9172-C000-EB48-9AF4-071775DD181C}"/>
              </a:ext>
            </a:extLst>
          </p:cNvPr>
          <p:cNvSpPr>
            <a:spLocks noGrp="1"/>
          </p:cNvSpPr>
          <p:nvPr>
            <p:ph type="ctrTitle"/>
          </p:nvPr>
        </p:nvSpPr>
        <p:spPr>
          <a:xfrm>
            <a:off x="1524000" y="821412"/>
            <a:ext cx="9144000" cy="3619406"/>
          </a:xfrm>
        </p:spPr>
        <p:txBody>
          <a:bodyPr>
            <a:noAutofit/>
          </a:body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小程序开发之</a:t>
            </a:r>
            <a:br>
              <a:rPr kumimoji="1" lang="en-US" altLang="zh-CN" sz="7200" b="1" dirty="0">
                <a:solidFill>
                  <a:schemeClr val="bg1"/>
                </a:solidFill>
                <a:latin typeface="TencentSans W7" panose="020C04030202040F0204" pitchFamily="34" charset="-122"/>
                <a:ea typeface="TencentSans W7" panose="020C04030202040F0204" pitchFamily="34" charset="-122"/>
              </a:rPr>
            </a:br>
            <a:r>
              <a:rPr kumimoji="1" lang="zh-CN" altLang="en-US" sz="7200" b="1" dirty="0">
                <a:solidFill>
                  <a:schemeClr val="bg1"/>
                </a:solidFill>
                <a:latin typeface="TencentSans W7" panose="020C04030202040F0204" pitchFamily="34" charset="-122"/>
                <a:ea typeface="TencentSans W7" panose="020C04030202040F0204" pitchFamily="34" charset="-122"/>
              </a:rPr>
              <a:t>小程序测试发布流程</a:t>
            </a:r>
          </a:p>
        </p:txBody>
      </p:sp>
      <p:grpSp>
        <p:nvGrpSpPr>
          <p:cNvPr id="9" name="组合 8">
            <a:extLst>
              <a:ext uri="{FF2B5EF4-FFF2-40B4-BE49-F238E27FC236}">
                <a16:creationId xmlns:a16="http://schemas.microsoft.com/office/drawing/2014/main" id="{6F8E56FA-1172-7946-A505-9FCE5B5B4D26}"/>
              </a:ext>
            </a:extLst>
          </p:cNvPr>
          <p:cNvGrpSpPr/>
          <p:nvPr/>
        </p:nvGrpSpPr>
        <p:grpSpPr>
          <a:xfrm flipV="1">
            <a:off x="0" y="5909733"/>
            <a:ext cx="13749868" cy="1219200"/>
            <a:chOff x="0" y="-491067"/>
            <a:chExt cx="13749868" cy="1219200"/>
          </a:xfrm>
        </p:grpSpPr>
        <p:sp>
          <p:nvSpPr>
            <p:cNvPr id="8" name="文档 7">
              <a:extLst>
                <a:ext uri="{FF2B5EF4-FFF2-40B4-BE49-F238E27FC236}">
                  <a16:creationId xmlns:a16="http://schemas.microsoft.com/office/drawing/2014/main" id="{954E5EF2-A266-C44E-B646-A7D81274B3A9}"/>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档 10">
              <a:extLst>
                <a:ext uri="{FF2B5EF4-FFF2-40B4-BE49-F238E27FC236}">
                  <a16:creationId xmlns:a16="http://schemas.microsoft.com/office/drawing/2014/main" id="{B586410B-A7E1-BF4B-8387-9362875FE9DA}"/>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档 12">
              <a:extLst>
                <a:ext uri="{FF2B5EF4-FFF2-40B4-BE49-F238E27FC236}">
                  <a16:creationId xmlns:a16="http://schemas.microsoft.com/office/drawing/2014/main" id="{49AC0C68-C1DF-1849-B358-4D2336C270C0}"/>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档 13">
              <a:extLst>
                <a:ext uri="{FF2B5EF4-FFF2-40B4-BE49-F238E27FC236}">
                  <a16:creationId xmlns:a16="http://schemas.microsoft.com/office/drawing/2014/main" id="{497C15E6-A274-D941-9725-3D99E5AC8457}"/>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4984078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295465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本地测试阶段</a:t>
            </a:r>
          </a:p>
        </p:txBody>
      </p:sp>
      <p:pic>
        <p:nvPicPr>
          <p:cNvPr id="3" name="图片 2">
            <a:extLst>
              <a:ext uri="{FF2B5EF4-FFF2-40B4-BE49-F238E27FC236}">
                <a16:creationId xmlns:a16="http://schemas.microsoft.com/office/drawing/2014/main" id="{2856CEE5-3188-F607-A987-D0388CF2AF3A}"/>
              </a:ext>
            </a:extLst>
          </p:cNvPr>
          <p:cNvPicPr>
            <a:picLocks noChangeAspect="1"/>
          </p:cNvPicPr>
          <p:nvPr/>
        </p:nvPicPr>
        <p:blipFill rotWithShape="1">
          <a:blip r:embed="rId2"/>
          <a:srcRect b="81062"/>
          <a:stretch/>
        </p:blipFill>
        <p:spPr>
          <a:xfrm>
            <a:off x="843004" y="1365154"/>
            <a:ext cx="10296035" cy="1200139"/>
          </a:xfrm>
          <a:prstGeom prst="rect">
            <a:avLst/>
          </a:prstGeom>
        </p:spPr>
      </p:pic>
      <p:sp>
        <p:nvSpPr>
          <p:cNvPr id="4" name="矩形 3">
            <a:extLst>
              <a:ext uri="{FF2B5EF4-FFF2-40B4-BE49-F238E27FC236}">
                <a16:creationId xmlns:a16="http://schemas.microsoft.com/office/drawing/2014/main" id="{D5C9E4EB-9276-4830-5428-132CEF75BFFC}"/>
              </a:ext>
            </a:extLst>
          </p:cNvPr>
          <p:cNvSpPr/>
          <p:nvPr/>
        </p:nvSpPr>
        <p:spPr>
          <a:xfrm>
            <a:off x="5991021" y="1627268"/>
            <a:ext cx="1166484" cy="582922"/>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合 6">
            <a:extLst>
              <a:ext uri="{FF2B5EF4-FFF2-40B4-BE49-F238E27FC236}">
                <a16:creationId xmlns:a16="http://schemas.microsoft.com/office/drawing/2014/main" id="{5F783DAE-1FD8-437A-BECD-A07AD78507C5}"/>
              </a:ext>
            </a:extLst>
          </p:cNvPr>
          <p:cNvGrpSpPr/>
          <p:nvPr/>
        </p:nvGrpSpPr>
        <p:grpSpPr>
          <a:xfrm>
            <a:off x="843004" y="2793058"/>
            <a:ext cx="3078065" cy="3282890"/>
            <a:chOff x="734518" y="1610257"/>
            <a:chExt cx="3078065" cy="3282890"/>
          </a:xfrm>
        </p:grpSpPr>
        <p:sp>
          <p:nvSpPr>
            <p:cNvPr id="8" name="矩形 7">
              <a:extLst>
                <a:ext uri="{FF2B5EF4-FFF2-40B4-BE49-F238E27FC236}">
                  <a16:creationId xmlns:a16="http://schemas.microsoft.com/office/drawing/2014/main" id="{043FB0F4-185D-728C-E6CA-83681D30BCCF}"/>
                </a:ext>
              </a:extLst>
            </p:cNvPr>
            <p:cNvSpPr/>
            <p:nvPr/>
          </p:nvSpPr>
          <p:spPr>
            <a:xfrm>
              <a:off x="734518" y="1610257"/>
              <a:ext cx="3078065" cy="677333"/>
            </a:xfrm>
            <a:prstGeom prst="rect">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TencentSans W7" panose="020C04030202040F0204" pitchFamily="34" charset="-122"/>
                  <a:ea typeface="TencentSans W7" panose="020C04030202040F0204" pitchFamily="34" charset="-122"/>
                </a:rPr>
                <a:t>编译</a:t>
              </a:r>
            </a:p>
          </p:txBody>
        </p:sp>
        <p:sp>
          <p:nvSpPr>
            <p:cNvPr id="10" name="矩形 9">
              <a:extLst>
                <a:ext uri="{FF2B5EF4-FFF2-40B4-BE49-F238E27FC236}">
                  <a16:creationId xmlns:a16="http://schemas.microsoft.com/office/drawing/2014/main" id="{F4DFF7FA-2897-07F1-5A03-2DAA7D3EA7F2}"/>
                </a:ext>
              </a:extLst>
            </p:cNvPr>
            <p:cNvSpPr/>
            <p:nvPr/>
          </p:nvSpPr>
          <p:spPr>
            <a:xfrm>
              <a:off x="734518" y="2287591"/>
              <a:ext cx="3077357" cy="2605556"/>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框 13">
              <a:extLst>
                <a:ext uri="{FF2B5EF4-FFF2-40B4-BE49-F238E27FC236}">
                  <a16:creationId xmlns:a16="http://schemas.microsoft.com/office/drawing/2014/main" id="{28D14636-CA9A-7EB5-A103-1499D1C3CF59}"/>
                </a:ext>
              </a:extLst>
            </p:cNvPr>
            <p:cNvSpPr txBox="1"/>
            <p:nvPr/>
          </p:nvSpPr>
          <p:spPr>
            <a:xfrm>
              <a:off x="890989" y="2335535"/>
              <a:ext cx="2826567" cy="142545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zh-CN" altLang="en-US" sz="2000" dirty="0">
                  <a:latin typeface="TencentSans W3" panose="020C04030202040F0204" pitchFamily="34" charset="-122"/>
                  <a:ea typeface="TencentSans W3" panose="020C04030202040F0204" pitchFamily="34" charset="-122"/>
                </a:rPr>
                <a:t>小程序代码在本地进行编译</a:t>
              </a:r>
              <a:endParaRPr kumimoji="1" lang="en-US" altLang="zh-CN" sz="2000" dirty="0">
                <a:latin typeface="TencentSans W3" panose="020C04030202040F0204" pitchFamily="34" charset="-122"/>
                <a:ea typeface="TencentSans W3" panose="020C04030202040F0204" pitchFamily="34" charset="-122"/>
              </a:endParaRPr>
            </a:p>
            <a:p>
              <a:pPr marL="342900" indent="-342900">
                <a:lnSpc>
                  <a:spcPct val="150000"/>
                </a:lnSpc>
                <a:buFont typeface="Arial" panose="020B0604020202020204" pitchFamily="34" charset="0"/>
                <a:buChar char="•"/>
              </a:pPr>
              <a:r>
                <a:rPr kumimoji="1" lang="zh-CN" altLang="en-US" sz="2000" dirty="0">
                  <a:latin typeface="TencentSans W3" panose="020C04030202040F0204" pitchFamily="34" charset="-122"/>
                  <a:ea typeface="TencentSans W3" panose="020C04030202040F0204" pitchFamily="34" charset="-122"/>
                </a:rPr>
                <a:t>工具模拟器查看效果</a:t>
              </a:r>
            </a:p>
          </p:txBody>
        </p:sp>
      </p:grpSp>
      <p:grpSp>
        <p:nvGrpSpPr>
          <p:cNvPr id="15" name="组合 14">
            <a:extLst>
              <a:ext uri="{FF2B5EF4-FFF2-40B4-BE49-F238E27FC236}">
                <a16:creationId xmlns:a16="http://schemas.microsoft.com/office/drawing/2014/main" id="{0044D658-5EBF-0D6F-CC52-BB5672833516}"/>
              </a:ext>
            </a:extLst>
          </p:cNvPr>
          <p:cNvGrpSpPr/>
          <p:nvPr/>
        </p:nvGrpSpPr>
        <p:grpSpPr>
          <a:xfrm>
            <a:off x="4437077" y="2827407"/>
            <a:ext cx="3078065" cy="3248540"/>
            <a:chOff x="734518" y="1610257"/>
            <a:chExt cx="3078065" cy="3248540"/>
          </a:xfrm>
        </p:grpSpPr>
        <p:sp>
          <p:nvSpPr>
            <p:cNvPr id="16" name="矩形 15">
              <a:extLst>
                <a:ext uri="{FF2B5EF4-FFF2-40B4-BE49-F238E27FC236}">
                  <a16:creationId xmlns:a16="http://schemas.microsoft.com/office/drawing/2014/main" id="{6686BAC2-AA22-E935-9AF3-AD5662990586}"/>
                </a:ext>
              </a:extLst>
            </p:cNvPr>
            <p:cNvSpPr/>
            <p:nvPr/>
          </p:nvSpPr>
          <p:spPr>
            <a:xfrm>
              <a:off x="734518" y="1610257"/>
              <a:ext cx="3078065" cy="677333"/>
            </a:xfrm>
            <a:prstGeom prst="rect">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TencentSans W7" panose="020C04030202040F0204" pitchFamily="34" charset="-122"/>
                  <a:ea typeface="TencentSans W7" panose="020C04030202040F0204" pitchFamily="34" charset="-122"/>
                </a:rPr>
                <a:t>预览</a:t>
              </a:r>
            </a:p>
          </p:txBody>
        </p:sp>
        <p:sp>
          <p:nvSpPr>
            <p:cNvPr id="17" name="矩形 16">
              <a:extLst>
                <a:ext uri="{FF2B5EF4-FFF2-40B4-BE49-F238E27FC236}">
                  <a16:creationId xmlns:a16="http://schemas.microsoft.com/office/drawing/2014/main" id="{54615997-3359-7732-D4BE-6269ACBA3659}"/>
                </a:ext>
              </a:extLst>
            </p:cNvPr>
            <p:cNvSpPr/>
            <p:nvPr/>
          </p:nvSpPr>
          <p:spPr>
            <a:xfrm>
              <a:off x="734518" y="2287590"/>
              <a:ext cx="3077357" cy="2571207"/>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a:extLst>
                <a:ext uri="{FF2B5EF4-FFF2-40B4-BE49-F238E27FC236}">
                  <a16:creationId xmlns:a16="http://schemas.microsoft.com/office/drawing/2014/main" id="{1A5CEC30-1565-8929-8DB6-44FAC446CFE7}"/>
                </a:ext>
              </a:extLst>
            </p:cNvPr>
            <p:cNvSpPr txBox="1"/>
            <p:nvPr/>
          </p:nvSpPr>
          <p:spPr>
            <a:xfrm>
              <a:off x="890989" y="2335535"/>
              <a:ext cx="2673621" cy="142545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zh-CN" altLang="en-US" sz="2000" dirty="0">
                  <a:latin typeface="TencentSans W3" panose="020C04030202040F0204" pitchFamily="34" charset="-122"/>
                  <a:ea typeface="TencentSans W3" panose="020C04030202040F0204" pitchFamily="34" charset="-122"/>
                </a:rPr>
                <a:t>小程序代码被上传到后台服务器</a:t>
              </a:r>
              <a:endParaRPr kumimoji="1" lang="en-US" altLang="zh-CN" sz="2000" dirty="0">
                <a:latin typeface="TencentSans W3" panose="020C04030202040F0204" pitchFamily="34" charset="-122"/>
                <a:ea typeface="TencentSans W3" panose="020C04030202040F0204" pitchFamily="34" charset="-122"/>
              </a:endParaRPr>
            </a:p>
            <a:p>
              <a:pPr marL="342900" indent="-342900">
                <a:lnSpc>
                  <a:spcPct val="150000"/>
                </a:lnSpc>
                <a:buFont typeface="Arial" panose="020B0604020202020204" pitchFamily="34" charset="0"/>
                <a:buChar char="•"/>
              </a:pPr>
              <a:r>
                <a:rPr kumimoji="1" lang="zh-CN" altLang="en-US" sz="2000" dirty="0">
                  <a:latin typeface="TencentSans W3" panose="020C04030202040F0204" pitchFamily="34" charset="-122"/>
                  <a:ea typeface="TencentSans W3" panose="020C04030202040F0204" pitchFamily="34" charset="-122"/>
                </a:rPr>
                <a:t>手机查看效果</a:t>
              </a:r>
            </a:p>
          </p:txBody>
        </p:sp>
      </p:grpSp>
      <p:grpSp>
        <p:nvGrpSpPr>
          <p:cNvPr id="19" name="组合 18">
            <a:extLst>
              <a:ext uri="{FF2B5EF4-FFF2-40B4-BE49-F238E27FC236}">
                <a16:creationId xmlns:a16="http://schemas.microsoft.com/office/drawing/2014/main" id="{4B84B99A-AC7B-F1C9-C8D2-95CD29A6704C}"/>
              </a:ext>
            </a:extLst>
          </p:cNvPr>
          <p:cNvGrpSpPr/>
          <p:nvPr/>
        </p:nvGrpSpPr>
        <p:grpSpPr>
          <a:xfrm>
            <a:off x="8031151" y="2827407"/>
            <a:ext cx="3078065" cy="3248540"/>
            <a:chOff x="734518" y="1610257"/>
            <a:chExt cx="3078065" cy="3248540"/>
          </a:xfrm>
        </p:grpSpPr>
        <p:sp>
          <p:nvSpPr>
            <p:cNvPr id="20" name="矩形 19">
              <a:extLst>
                <a:ext uri="{FF2B5EF4-FFF2-40B4-BE49-F238E27FC236}">
                  <a16:creationId xmlns:a16="http://schemas.microsoft.com/office/drawing/2014/main" id="{DFA13ED4-3F5E-C106-99B9-09E3F82F54F2}"/>
                </a:ext>
              </a:extLst>
            </p:cNvPr>
            <p:cNvSpPr/>
            <p:nvPr/>
          </p:nvSpPr>
          <p:spPr>
            <a:xfrm>
              <a:off x="734518" y="1610257"/>
              <a:ext cx="3078065" cy="677333"/>
            </a:xfrm>
            <a:prstGeom prst="rect">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a:latin typeface="TencentSans W7" panose="020C04030202040F0204" pitchFamily="34" charset="-122"/>
                  <a:ea typeface="TencentSans W7" panose="020C04030202040F0204" pitchFamily="34" charset="-122"/>
                </a:rPr>
                <a:t>真机调试</a:t>
              </a:r>
            </a:p>
          </p:txBody>
        </p:sp>
        <p:sp>
          <p:nvSpPr>
            <p:cNvPr id="21" name="矩形 20">
              <a:extLst>
                <a:ext uri="{FF2B5EF4-FFF2-40B4-BE49-F238E27FC236}">
                  <a16:creationId xmlns:a16="http://schemas.microsoft.com/office/drawing/2014/main" id="{27BA882E-F5EF-213B-017D-92269340FCA7}"/>
                </a:ext>
              </a:extLst>
            </p:cNvPr>
            <p:cNvSpPr/>
            <p:nvPr/>
          </p:nvSpPr>
          <p:spPr>
            <a:xfrm>
              <a:off x="734518" y="2287590"/>
              <a:ext cx="3077357" cy="2571207"/>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4BD7DDEA-1306-CCD1-2832-8427D1C8941A}"/>
                </a:ext>
              </a:extLst>
            </p:cNvPr>
            <p:cNvSpPr txBox="1"/>
            <p:nvPr/>
          </p:nvSpPr>
          <p:spPr>
            <a:xfrm>
              <a:off x="890989" y="2335535"/>
              <a:ext cx="2673621" cy="234878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zh-CN" altLang="en-US" sz="2000" dirty="0">
                  <a:latin typeface="TencentSans W3" panose="020C04030202040F0204" pitchFamily="34" charset="-122"/>
                  <a:ea typeface="TencentSans W3" panose="020C04030202040F0204" pitchFamily="34" charset="-122"/>
                </a:rPr>
                <a:t>小程序代码被上传到后台服务器</a:t>
              </a:r>
              <a:endParaRPr kumimoji="1" lang="en-US" altLang="zh-CN" sz="2000" dirty="0">
                <a:latin typeface="TencentSans W3" panose="020C04030202040F0204" pitchFamily="34" charset="-122"/>
                <a:ea typeface="TencentSans W3" panose="020C04030202040F0204" pitchFamily="34" charset="-122"/>
              </a:endParaRPr>
            </a:p>
            <a:p>
              <a:pPr marL="342900" indent="-342900">
                <a:lnSpc>
                  <a:spcPct val="150000"/>
                </a:lnSpc>
                <a:buFont typeface="Arial" panose="020B0604020202020204" pitchFamily="34" charset="0"/>
                <a:buChar char="•"/>
              </a:pPr>
              <a:r>
                <a:rPr kumimoji="1" lang="zh-CN" altLang="en-US" sz="2000" dirty="0">
                  <a:latin typeface="TencentSans W3" panose="020C04030202040F0204" pitchFamily="34" charset="-122"/>
                  <a:ea typeface="TencentSans W3" panose="020C04030202040F0204" pitchFamily="34" charset="-122"/>
                </a:rPr>
                <a:t>手机扫码查看效果</a:t>
              </a:r>
              <a:endParaRPr kumimoji="1" lang="en-US" altLang="zh-CN" sz="2000" dirty="0">
                <a:latin typeface="TencentSans W3" panose="020C04030202040F0204" pitchFamily="34" charset="-122"/>
                <a:ea typeface="TencentSans W3" panose="020C04030202040F0204" pitchFamily="34" charset="-122"/>
              </a:endParaRPr>
            </a:p>
            <a:p>
              <a:pPr marL="342900" indent="-342900">
                <a:lnSpc>
                  <a:spcPct val="150000"/>
                </a:lnSpc>
                <a:buFont typeface="Arial" panose="020B0604020202020204" pitchFamily="34" charset="0"/>
                <a:buChar char="•"/>
              </a:pPr>
              <a:r>
                <a:rPr kumimoji="1" lang="zh-CN" altLang="en-US" sz="2000" dirty="0">
                  <a:latin typeface="TencentSans W3" panose="020C04030202040F0204" pitchFamily="34" charset="-122"/>
                  <a:ea typeface="TencentSans W3" panose="020C04030202040F0204" pitchFamily="34" charset="-122"/>
                </a:rPr>
                <a:t>工具调试器与手机联合调试</a:t>
              </a:r>
              <a:endParaRPr kumimoji="1" lang="en-US" altLang="zh-CN" sz="2000" dirty="0">
                <a:latin typeface="TencentSans W3" panose="020C04030202040F0204" pitchFamily="34" charset="-122"/>
                <a:ea typeface="TencentSans W3" panose="020C04030202040F0204" pitchFamily="34" charset="-122"/>
              </a:endParaRPr>
            </a:p>
          </p:txBody>
        </p:sp>
      </p:grpSp>
    </p:spTree>
    <p:extLst>
      <p:ext uri="{BB962C8B-B14F-4D97-AF65-F5344CB8AC3E}">
        <p14:creationId xmlns:p14="http://schemas.microsoft.com/office/powerpoint/2010/main" val="183848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203132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上传阶段</a:t>
            </a:r>
          </a:p>
        </p:txBody>
      </p:sp>
      <p:pic>
        <p:nvPicPr>
          <p:cNvPr id="3" name="图片 2">
            <a:extLst>
              <a:ext uri="{FF2B5EF4-FFF2-40B4-BE49-F238E27FC236}">
                <a16:creationId xmlns:a16="http://schemas.microsoft.com/office/drawing/2014/main" id="{2856CEE5-3188-F607-A987-D0388CF2AF3A}"/>
              </a:ext>
            </a:extLst>
          </p:cNvPr>
          <p:cNvPicPr>
            <a:picLocks noChangeAspect="1"/>
          </p:cNvPicPr>
          <p:nvPr/>
        </p:nvPicPr>
        <p:blipFill rotWithShape="1">
          <a:blip r:embed="rId2"/>
          <a:srcRect b="81062"/>
          <a:stretch/>
        </p:blipFill>
        <p:spPr>
          <a:xfrm>
            <a:off x="843004" y="1365154"/>
            <a:ext cx="10296035" cy="1200139"/>
          </a:xfrm>
          <a:prstGeom prst="rect">
            <a:avLst/>
          </a:prstGeom>
        </p:spPr>
      </p:pic>
      <p:sp>
        <p:nvSpPr>
          <p:cNvPr id="4" name="矩形 3">
            <a:extLst>
              <a:ext uri="{FF2B5EF4-FFF2-40B4-BE49-F238E27FC236}">
                <a16:creationId xmlns:a16="http://schemas.microsoft.com/office/drawing/2014/main" id="{D5C9E4EB-9276-4830-5428-132CEF75BFFC}"/>
              </a:ext>
            </a:extLst>
          </p:cNvPr>
          <p:cNvSpPr/>
          <p:nvPr/>
        </p:nvSpPr>
        <p:spPr>
          <a:xfrm>
            <a:off x="8687726" y="1596270"/>
            <a:ext cx="564762" cy="582922"/>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3" name="直线连接符 22">
            <a:extLst>
              <a:ext uri="{FF2B5EF4-FFF2-40B4-BE49-F238E27FC236}">
                <a16:creationId xmlns:a16="http://schemas.microsoft.com/office/drawing/2014/main" id="{A47342F3-CF08-C1DD-CB72-BA0C624AFFF0}"/>
              </a:ext>
            </a:extLst>
          </p:cNvPr>
          <p:cNvCxnSpPr>
            <a:cxnSpLocks/>
          </p:cNvCxnSpPr>
          <p:nvPr/>
        </p:nvCxnSpPr>
        <p:spPr>
          <a:xfrm flipH="1">
            <a:off x="8446997" y="2248858"/>
            <a:ext cx="501237" cy="1247329"/>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304619B1-5AC4-9573-BA21-60CFD7B0D78E}"/>
              </a:ext>
            </a:extLst>
          </p:cNvPr>
          <p:cNvSpPr txBox="1"/>
          <p:nvPr/>
        </p:nvSpPr>
        <p:spPr>
          <a:xfrm>
            <a:off x="2399757" y="2777679"/>
            <a:ext cx="6428198" cy="584134"/>
          </a:xfrm>
          <a:prstGeom prst="rect">
            <a:avLst/>
          </a:prstGeom>
          <a:noFill/>
        </p:spPr>
        <p:txBody>
          <a:bodyPr wrap="square" rtlCol="0">
            <a:spAutoFit/>
          </a:bodyPr>
          <a:lstStyle/>
          <a:p>
            <a:pPr algn="ctr">
              <a:lnSpc>
                <a:spcPct val="150000"/>
              </a:lnSpc>
            </a:pPr>
            <a:r>
              <a:rPr kumimoji="1" lang="zh-CN" altLang="en-US" sz="2400" b="1" dirty="0">
                <a:latin typeface="TencentSans W7" panose="020C04030202040F0204" pitchFamily="34" charset="-122"/>
                <a:ea typeface="TencentSans W7" panose="020C04030202040F0204" pitchFamily="34" charset="-122"/>
              </a:rPr>
              <a:t>上传代码到 </a:t>
            </a:r>
            <a:r>
              <a:rPr kumimoji="1" lang="en-US" altLang="zh-CN" sz="2400" b="1" dirty="0" err="1">
                <a:latin typeface="TencentSans W7" panose="020C04030202040F0204" pitchFamily="34" charset="-122"/>
                <a:ea typeface="TencentSans W7" panose="020C04030202040F0204" pitchFamily="34" charset="-122"/>
              </a:rPr>
              <a:t>mp.weixin.qq.com</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25" name="直线连接符 24">
            <a:extLst>
              <a:ext uri="{FF2B5EF4-FFF2-40B4-BE49-F238E27FC236}">
                <a16:creationId xmlns:a16="http://schemas.microsoft.com/office/drawing/2014/main" id="{EB901FA5-A82D-8CDD-4B57-D4F4E744BE3C}"/>
              </a:ext>
            </a:extLst>
          </p:cNvPr>
          <p:cNvCxnSpPr>
            <a:cxnSpLocks/>
          </p:cNvCxnSpPr>
          <p:nvPr/>
        </p:nvCxnSpPr>
        <p:spPr>
          <a:xfrm flipH="1">
            <a:off x="3378631" y="3496187"/>
            <a:ext cx="5068366"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3116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295465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真机体验阶段</a:t>
            </a:r>
          </a:p>
        </p:txBody>
      </p:sp>
      <p:pic>
        <p:nvPicPr>
          <p:cNvPr id="5" name="图片 4">
            <a:extLst>
              <a:ext uri="{FF2B5EF4-FFF2-40B4-BE49-F238E27FC236}">
                <a16:creationId xmlns:a16="http://schemas.microsoft.com/office/drawing/2014/main" id="{09C1895D-FBC4-4BCC-9903-8EF50E92527C}"/>
              </a:ext>
            </a:extLst>
          </p:cNvPr>
          <p:cNvPicPr>
            <a:picLocks noChangeAspect="1"/>
          </p:cNvPicPr>
          <p:nvPr/>
        </p:nvPicPr>
        <p:blipFill>
          <a:blip r:embed="rId2"/>
          <a:stretch>
            <a:fillRect/>
          </a:stretch>
        </p:blipFill>
        <p:spPr>
          <a:xfrm>
            <a:off x="366705" y="1765547"/>
            <a:ext cx="7216662" cy="3959141"/>
          </a:xfrm>
          <a:prstGeom prst="rect">
            <a:avLst/>
          </a:prstGeom>
        </p:spPr>
      </p:pic>
      <p:sp>
        <p:nvSpPr>
          <p:cNvPr id="6" name="文本框 5">
            <a:extLst>
              <a:ext uri="{FF2B5EF4-FFF2-40B4-BE49-F238E27FC236}">
                <a16:creationId xmlns:a16="http://schemas.microsoft.com/office/drawing/2014/main" id="{99E58F2D-F9D2-931B-43A1-A60942085FC7}"/>
              </a:ext>
            </a:extLst>
          </p:cNvPr>
          <p:cNvSpPr txBox="1"/>
          <p:nvPr/>
        </p:nvSpPr>
        <p:spPr>
          <a:xfrm>
            <a:off x="5554077" y="4393954"/>
            <a:ext cx="6428198"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设置体验版</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7" name="直线连接符 6">
            <a:extLst>
              <a:ext uri="{FF2B5EF4-FFF2-40B4-BE49-F238E27FC236}">
                <a16:creationId xmlns:a16="http://schemas.microsoft.com/office/drawing/2014/main" id="{92B2706E-8164-57FE-862F-3439A0244DD4}"/>
              </a:ext>
            </a:extLst>
          </p:cNvPr>
          <p:cNvCxnSpPr>
            <a:cxnSpLocks/>
          </p:cNvCxnSpPr>
          <p:nvPr/>
        </p:nvCxnSpPr>
        <p:spPr>
          <a:xfrm flipH="1">
            <a:off x="7114265" y="5107951"/>
            <a:ext cx="2498827"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38549869-DA0B-ED77-CE32-E4F225E206F4}"/>
              </a:ext>
            </a:extLst>
          </p:cNvPr>
          <p:cNvSpPr txBox="1"/>
          <p:nvPr/>
        </p:nvSpPr>
        <p:spPr>
          <a:xfrm>
            <a:off x="7722849" y="1941619"/>
            <a:ext cx="6428198" cy="1138132"/>
          </a:xfrm>
          <a:prstGeom prst="rect">
            <a:avLst/>
          </a:prstGeom>
          <a:noFill/>
        </p:spPr>
        <p:txBody>
          <a:bodyPr wrap="square" rtlCol="0">
            <a:spAutoFit/>
          </a:bodyPr>
          <a:lstStyle/>
          <a:p>
            <a:pPr>
              <a:lnSpc>
                <a:spcPct val="150000"/>
              </a:lnSpc>
            </a:pPr>
            <a:r>
              <a:rPr kumimoji="1" lang="zh-CN" altLang="en-US" sz="2400" dirty="0">
                <a:latin typeface="TencentSans W3" panose="020C04030202040F0204" pitchFamily="34" charset="-122"/>
                <a:ea typeface="TencentSans W3" panose="020C04030202040F0204" pitchFamily="34" charset="-122"/>
              </a:rPr>
              <a:t>网站：</a:t>
            </a:r>
            <a:r>
              <a:rPr kumimoji="1" lang="en-US" altLang="zh-CN" sz="2400" dirty="0" err="1">
                <a:latin typeface="TencentSans W3" panose="020C04030202040F0204" pitchFamily="34" charset="-122"/>
                <a:ea typeface="TencentSans W3" panose="020C04030202040F0204" pitchFamily="34" charset="-122"/>
              </a:rPr>
              <a:t>mp.weixin.qq.com</a:t>
            </a:r>
            <a:endParaRPr kumimoji="1" lang="en-US" altLang="zh-CN" sz="2400" dirty="0">
              <a:latin typeface="TencentSans W3" panose="020C04030202040F0204" pitchFamily="34" charset="-122"/>
              <a:ea typeface="TencentSans W3" panose="020C04030202040F0204" pitchFamily="34" charset="-122"/>
            </a:endParaRPr>
          </a:p>
          <a:p>
            <a:pPr>
              <a:lnSpc>
                <a:spcPct val="150000"/>
              </a:lnSpc>
            </a:pPr>
            <a:r>
              <a:rPr kumimoji="1" lang="zh-CN" altLang="en-US" sz="2400" dirty="0">
                <a:latin typeface="TencentSans W3" panose="020C04030202040F0204" pitchFamily="34" charset="-122"/>
                <a:ea typeface="TencentSans W3" panose="020C04030202040F0204" pitchFamily="34" charset="-122"/>
              </a:rPr>
              <a:t>路径：管理</a:t>
            </a:r>
            <a:r>
              <a:rPr kumimoji="1" lang="en-US" altLang="zh-CN" sz="2400" dirty="0">
                <a:latin typeface="TencentSans W3" panose="020C04030202040F0204" pitchFamily="34" charset="-122"/>
                <a:ea typeface="TencentSans W3" panose="020C04030202040F0204" pitchFamily="34" charset="-122"/>
              </a:rPr>
              <a:t>-</a:t>
            </a:r>
            <a:r>
              <a:rPr kumimoji="1" lang="zh-CN" altLang="en-US" sz="2400" dirty="0">
                <a:latin typeface="TencentSans W3" panose="020C04030202040F0204" pitchFamily="34" charset="-122"/>
                <a:ea typeface="TencentSans W3" panose="020C04030202040F0204" pitchFamily="34" charset="-122"/>
              </a:rPr>
              <a:t>版本管理</a:t>
            </a:r>
            <a:r>
              <a:rPr kumimoji="1" lang="en-US" altLang="zh-CN" sz="2400" dirty="0">
                <a:latin typeface="TencentSans W3" panose="020C04030202040F0204" pitchFamily="34" charset="-122"/>
                <a:ea typeface="TencentSans W3" panose="020C04030202040F0204" pitchFamily="34" charset="-122"/>
              </a:rPr>
              <a:t>-</a:t>
            </a:r>
            <a:r>
              <a:rPr kumimoji="1" lang="zh-CN" altLang="en-US" sz="2400" dirty="0">
                <a:latin typeface="TencentSans W3" panose="020C04030202040F0204" pitchFamily="34" charset="-122"/>
                <a:ea typeface="TencentSans W3" panose="020C04030202040F0204" pitchFamily="34" charset="-122"/>
              </a:rPr>
              <a:t>开发版本</a:t>
            </a:r>
            <a:endParaRPr kumimoji="1" lang="en-US" altLang="zh-CN" sz="2400" dirty="0">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267716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7426C351-2472-E103-4358-16113A60EAA2}"/>
              </a:ext>
            </a:extLst>
          </p:cNvPr>
          <p:cNvSpPr>
            <a:spLocks noGrp="1"/>
          </p:cNvSpPr>
          <p:nvPr>
            <p:ph type="ctrTitle"/>
          </p:nvPr>
        </p:nvSpPr>
        <p:spPr>
          <a:xfrm>
            <a:off x="1115878" y="1107853"/>
            <a:ext cx="9960244" cy="3619406"/>
          </a:xfrm>
        </p:spPr>
        <p:txBody>
          <a:bodyPr>
            <a:noAutofit/>
          </a:bodyPr>
          <a:lstStyle/>
          <a:p>
            <a:pPr>
              <a:lnSpc>
                <a:spcPct val="150000"/>
              </a:lnSpc>
            </a:pPr>
            <a:r>
              <a:rPr kumimoji="1" lang="zh-CN" altLang="en-US" sz="7200" b="1" dirty="0">
                <a:solidFill>
                  <a:srgbClr val="1BB458"/>
                </a:solidFill>
                <a:latin typeface="TencentSans W7" panose="020C04030202040F0204" pitchFamily="34" charset="-122"/>
                <a:ea typeface="TencentSans W7" panose="020C04030202040F0204" pitchFamily="34" charset="-122"/>
              </a:rPr>
              <a:t>你的身边都有哪些小程序？</a:t>
            </a:r>
          </a:p>
        </p:txBody>
      </p:sp>
    </p:spTree>
    <p:extLst>
      <p:ext uri="{BB962C8B-B14F-4D97-AF65-F5344CB8AC3E}">
        <p14:creationId xmlns:p14="http://schemas.microsoft.com/office/powerpoint/2010/main" val="33762578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C6039C-9982-DB1C-C9A3-DA922C58ED4F}"/>
              </a:ext>
            </a:extLst>
          </p:cNvPr>
          <p:cNvPicPr>
            <a:picLocks noChangeAspect="1"/>
          </p:cNvPicPr>
          <p:nvPr/>
        </p:nvPicPr>
        <p:blipFill>
          <a:blip r:embed="rId2"/>
          <a:stretch>
            <a:fillRect/>
          </a:stretch>
        </p:blipFill>
        <p:spPr>
          <a:xfrm>
            <a:off x="366705" y="1750050"/>
            <a:ext cx="7244910" cy="3974638"/>
          </a:xfrm>
          <a:prstGeom prst="rect">
            <a:avLst/>
          </a:prstGeom>
        </p:spPr>
      </p:pic>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295465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提交审核阶段</a:t>
            </a:r>
          </a:p>
        </p:txBody>
      </p:sp>
      <p:sp>
        <p:nvSpPr>
          <p:cNvPr id="6" name="文本框 5">
            <a:extLst>
              <a:ext uri="{FF2B5EF4-FFF2-40B4-BE49-F238E27FC236}">
                <a16:creationId xmlns:a16="http://schemas.microsoft.com/office/drawing/2014/main" id="{99E58F2D-F9D2-931B-43A1-A60942085FC7}"/>
              </a:ext>
            </a:extLst>
          </p:cNvPr>
          <p:cNvSpPr txBox="1"/>
          <p:nvPr/>
        </p:nvSpPr>
        <p:spPr>
          <a:xfrm>
            <a:off x="5319765" y="3980086"/>
            <a:ext cx="6428198"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提交审核</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7" name="直线连接符 6">
            <a:extLst>
              <a:ext uri="{FF2B5EF4-FFF2-40B4-BE49-F238E27FC236}">
                <a16:creationId xmlns:a16="http://schemas.microsoft.com/office/drawing/2014/main" id="{92B2706E-8164-57FE-862F-3439A0244DD4}"/>
              </a:ext>
            </a:extLst>
          </p:cNvPr>
          <p:cNvCxnSpPr>
            <a:cxnSpLocks/>
          </p:cNvCxnSpPr>
          <p:nvPr/>
        </p:nvCxnSpPr>
        <p:spPr>
          <a:xfrm flipH="1">
            <a:off x="6957285" y="4720494"/>
            <a:ext cx="2498827"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38549869-DA0B-ED77-CE32-E4F225E206F4}"/>
              </a:ext>
            </a:extLst>
          </p:cNvPr>
          <p:cNvSpPr txBox="1"/>
          <p:nvPr/>
        </p:nvSpPr>
        <p:spPr>
          <a:xfrm>
            <a:off x="7722849" y="1941619"/>
            <a:ext cx="6428198" cy="1138132"/>
          </a:xfrm>
          <a:prstGeom prst="rect">
            <a:avLst/>
          </a:prstGeom>
          <a:noFill/>
        </p:spPr>
        <p:txBody>
          <a:bodyPr wrap="square" rtlCol="0">
            <a:spAutoFit/>
          </a:bodyPr>
          <a:lstStyle/>
          <a:p>
            <a:pPr>
              <a:lnSpc>
                <a:spcPct val="150000"/>
              </a:lnSpc>
            </a:pPr>
            <a:r>
              <a:rPr kumimoji="1" lang="zh-CN" altLang="en-US" sz="2400" dirty="0">
                <a:latin typeface="TencentSans W3" panose="020C04030202040F0204" pitchFamily="34" charset="-122"/>
                <a:ea typeface="TencentSans W3" panose="020C04030202040F0204" pitchFamily="34" charset="-122"/>
              </a:rPr>
              <a:t>网站：</a:t>
            </a:r>
            <a:r>
              <a:rPr kumimoji="1" lang="en-US" altLang="zh-CN" sz="2400" dirty="0" err="1">
                <a:latin typeface="TencentSans W3" panose="020C04030202040F0204" pitchFamily="34" charset="-122"/>
                <a:ea typeface="TencentSans W3" panose="020C04030202040F0204" pitchFamily="34" charset="-122"/>
              </a:rPr>
              <a:t>mp.weixin.qq.com</a:t>
            </a:r>
            <a:endParaRPr kumimoji="1" lang="en-US" altLang="zh-CN" sz="2400" dirty="0">
              <a:latin typeface="TencentSans W3" panose="020C04030202040F0204" pitchFamily="34" charset="-122"/>
              <a:ea typeface="TencentSans W3" panose="020C04030202040F0204" pitchFamily="34" charset="-122"/>
            </a:endParaRPr>
          </a:p>
          <a:p>
            <a:pPr>
              <a:lnSpc>
                <a:spcPct val="150000"/>
              </a:lnSpc>
            </a:pPr>
            <a:r>
              <a:rPr kumimoji="1" lang="zh-CN" altLang="en-US" sz="2400" dirty="0">
                <a:latin typeface="TencentSans W3" panose="020C04030202040F0204" pitchFamily="34" charset="-122"/>
                <a:ea typeface="TencentSans W3" panose="020C04030202040F0204" pitchFamily="34" charset="-122"/>
              </a:rPr>
              <a:t>路径：管理</a:t>
            </a:r>
            <a:r>
              <a:rPr kumimoji="1" lang="en-US" altLang="zh-CN" sz="2400" dirty="0">
                <a:latin typeface="TencentSans W3" panose="020C04030202040F0204" pitchFamily="34" charset="-122"/>
                <a:ea typeface="TencentSans W3" panose="020C04030202040F0204" pitchFamily="34" charset="-122"/>
              </a:rPr>
              <a:t>-</a:t>
            </a:r>
            <a:r>
              <a:rPr kumimoji="1" lang="zh-CN" altLang="en-US" sz="2400" dirty="0">
                <a:latin typeface="TencentSans W3" panose="020C04030202040F0204" pitchFamily="34" charset="-122"/>
                <a:ea typeface="TencentSans W3" panose="020C04030202040F0204" pitchFamily="34" charset="-122"/>
              </a:rPr>
              <a:t>版本管理</a:t>
            </a:r>
            <a:r>
              <a:rPr kumimoji="1" lang="en-US" altLang="zh-CN" sz="2400" dirty="0">
                <a:latin typeface="TencentSans W3" panose="020C04030202040F0204" pitchFamily="34" charset="-122"/>
                <a:ea typeface="TencentSans W3" panose="020C04030202040F0204" pitchFamily="34" charset="-122"/>
              </a:rPr>
              <a:t>-</a:t>
            </a:r>
            <a:r>
              <a:rPr kumimoji="1" lang="zh-CN" altLang="en-US" sz="2400" dirty="0">
                <a:latin typeface="TencentSans W3" panose="020C04030202040F0204" pitchFamily="34" charset="-122"/>
                <a:ea typeface="TencentSans W3" panose="020C04030202040F0204" pitchFamily="34" charset="-122"/>
              </a:rPr>
              <a:t>开发版本</a:t>
            </a:r>
            <a:endParaRPr kumimoji="1" lang="en-US" altLang="zh-CN" sz="2400" dirty="0">
              <a:latin typeface="TencentSans W3" panose="020C04030202040F0204" pitchFamily="34" charset="-122"/>
              <a:ea typeface="TencentSans W3" panose="020C04030202040F0204" pitchFamily="34" charset="-122"/>
            </a:endParaRPr>
          </a:p>
        </p:txBody>
      </p:sp>
      <p:cxnSp>
        <p:nvCxnSpPr>
          <p:cNvPr id="4" name="直线连接符 3">
            <a:extLst>
              <a:ext uri="{FF2B5EF4-FFF2-40B4-BE49-F238E27FC236}">
                <a16:creationId xmlns:a16="http://schemas.microsoft.com/office/drawing/2014/main" id="{BB8AD41F-7388-7091-E4B0-ACEAAF25D5F5}"/>
              </a:ext>
            </a:extLst>
          </p:cNvPr>
          <p:cNvCxnSpPr>
            <a:cxnSpLocks/>
          </p:cNvCxnSpPr>
          <p:nvPr/>
        </p:nvCxnSpPr>
        <p:spPr>
          <a:xfrm flipH="1" flipV="1">
            <a:off x="6615686" y="4407945"/>
            <a:ext cx="341599" cy="312549"/>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80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172435A-C04A-9A22-D125-9E2B6F74C25A}"/>
              </a:ext>
            </a:extLst>
          </p:cNvPr>
          <p:cNvPicPr>
            <a:picLocks noChangeAspect="1"/>
          </p:cNvPicPr>
          <p:nvPr/>
        </p:nvPicPr>
        <p:blipFill>
          <a:blip r:embed="rId2"/>
          <a:stretch>
            <a:fillRect/>
          </a:stretch>
        </p:blipFill>
        <p:spPr>
          <a:xfrm>
            <a:off x="366705" y="1750051"/>
            <a:ext cx="7244910" cy="3974638"/>
          </a:xfrm>
          <a:prstGeom prst="rect">
            <a:avLst/>
          </a:prstGeom>
        </p:spPr>
      </p:pic>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295465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提交发布阶段</a:t>
            </a:r>
          </a:p>
        </p:txBody>
      </p:sp>
      <p:sp>
        <p:nvSpPr>
          <p:cNvPr id="6" name="文本框 5">
            <a:extLst>
              <a:ext uri="{FF2B5EF4-FFF2-40B4-BE49-F238E27FC236}">
                <a16:creationId xmlns:a16="http://schemas.microsoft.com/office/drawing/2014/main" id="{99E58F2D-F9D2-931B-43A1-A60942085FC7}"/>
              </a:ext>
            </a:extLst>
          </p:cNvPr>
          <p:cNvSpPr txBox="1"/>
          <p:nvPr/>
        </p:nvSpPr>
        <p:spPr>
          <a:xfrm>
            <a:off x="5257771" y="4321049"/>
            <a:ext cx="6428198"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提交发布</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7" name="直线连接符 6">
            <a:extLst>
              <a:ext uri="{FF2B5EF4-FFF2-40B4-BE49-F238E27FC236}">
                <a16:creationId xmlns:a16="http://schemas.microsoft.com/office/drawing/2014/main" id="{92B2706E-8164-57FE-862F-3439A0244DD4}"/>
              </a:ext>
            </a:extLst>
          </p:cNvPr>
          <p:cNvCxnSpPr>
            <a:cxnSpLocks/>
          </p:cNvCxnSpPr>
          <p:nvPr/>
        </p:nvCxnSpPr>
        <p:spPr>
          <a:xfrm flipH="1">
            <a:off x="6895291" y="5061457"/>
            <a:ext cx="2498827"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38549869-DA0B-ED77-CE32-E4F225E206F4}"/>
              </a:ext>
            </a:extLst>
          </p:cNvPr>
          <p:cNvSpPr txBox="1"/>
          <p:nvPr/>
        </p:nvSpPr>
        <p:spPr>
          <a:xfrm>
            <a:off x="7722849" y="1941619"/>
            <a:ext cx="6428198" cy="1138132"/>
          </a:xfrm>
          <a:prstGeom prst="rect">
            <a:avLst/>
          </a:prstGeom>
          <a:noFill/>
        </p:spPr>
        <p:txBody>
          <a:bodyPr wrap="square" rtlCol="0">
            <a:spAutoFit/>
          </a:bodyPr>
          <a:lstStyle/>
          <a:p>
            <a:pPr>
              <a:lnSpc>
                <a:spcPct val="150000"/>
              </a:lnSpc>
            </a:pPr>
            <a:r>
              <a:rPr kumimoji="1" lang="zh-CN" altLang="en-US" sz="2400" dirty="0">
                <a:latin typeface="TencentSans W3" panose="020C04030202040F0204" pitchFamily="34" charset="-122"/>
                <a:ea typeface="TencentSans W3" panose="020C04030202040F0204" pitchFamily="34" charset="-122"/>
              </a:rPr>
              <a:t>网站：</a:t>
            </a:r>
            <a:r>
              <a:rPr kumimoji="1" lang="en-US" altLang="zh-CN" sz="2400" dirty="0" err="1">
                <a:latin typeface="TencentSans W3" panose="020C04030202040F0204" pitchFamily="34" charset="-122"/>
                <a:ea typeface="TencentSans W3" panose="020C04030202040F0204" pitchFamily="34" charset="-122"/>
              </a:rPr>
              <a:t>mp.weixin.qq.com</a:t>
            </a:r>
            <a:endParaRPr kumimoji="1" lang="en-US" altLang="zh-CN" sz="2400" dirty="0">
              <a:latin typeface="TencentSans W3" panose="020C04030202040F0204" pitchFamily="34" charset="-122"/>
              <a:ea typeface="TencentSans W3" panose="020C04030202040F0204" pitchFamily="34" charset="-122"/>
            </a:endParaRPr>
          </a:p>
          <a:p>
            <a:pPr>
              <a:lnSpc>
                <a:spcPct val="150000"/>
              </a:lnSpc>
            </a:pPr>
            <a:r>
              <a:rPr kumimoji="1" lang="zh-CN" altLang="en-US" sz="2400" dirty="0">
                <a:latin typeface="TencentSans W3" panose="020C04030202040F0204" pitchFamily="34" charset="-122"/>
                <a:ea typeface="TencentSans W3" panose="020C04030202040F0204" pitchFamily="34" charset="-122"/>
              </a:rPr>
              <a:t>路径：管理</a:t>
            </a:r>
            <a:r>
              <a:rPr kumimoji="1" lang="en-US" altLang="zh-CN" sz="2400" dirty="0">
                <a:latin typeface="TencentSans W3" panose="020C04030202040F0204" pitchFamily="34" charset="-122"/>
                <a:ea typeface="TencentSans W3" panose="020C04030202040F0204" pitchFamily="34" charset="-122"/>
              </a:rPr>
              <a:t>-</a:t>
            </a:r>
            <a:r>
              <a:rPr kumimoji="1" lang="zh-CN" altLang="en-US" sz="2400" dirty="0">
                <a:latin typeface="TencentSans W3" panose="020C04030202040F0204" pitchFamily="34" charset="-122"/>
                <a:ea typeface="TencentSans W3" panose="020C04030202040F0204" pitchFamily="34" charset="-122"/>
              </a:rPr>
              <a:t>版本管理</a:t>
            </a:r>
            <a:r>
              <a:rPr kumimoji="1" lang="en-US" altLang="zh-CN" sz="2400" dirty="0">
                <a:latin typeface="TencentSans W3" panose="020C04030202040F0204" pitchFamily="34" charset="-122"/>
                <a:ea typeface="TencentSans W3" panose="020C04030202040F0204" pitchFamily="34" charset="-122"/>
              </a:rPr>
              <a:t>-</a:t>
            </a:r>
            <a:r>
              <a:rPr kumimoji="1" lang="zh-CN" altLang="en-US" sz="2400" dirty="0">
                <a:latin typeface="TencentSans W3" panose="020C04030202040F0204" pitchFamily="34" charset="-122"/>
                <a:ea typeface="TencentSans W3" panose="020C04030202040F0204" pitchFamily="34" charset="-122"/>
              </a:rPr>
              <a:t>审核版本</a:t>
            </a:r>
            <a:endParaRPr kumimoji="1" lang="en-US" altLang="zh-CN" sz="2400" dirty="0">
              <a:latin typeface="TencentSans W3" panose="020C04030202040F0204" pitchFamily="34" charset="-122"/>
              <a:ea typeface="TencentSans W3" panose="020C04030202040F0204" pitchFamily="34" charset="-122"/>
            </a:endParaRPr>
          </a:p>
        </p:txBody>
      </p:sp>
      <p:cxnSp>
        <p:nvCxnSpPr>
          <p:cNvPr id="4" name="直线连接符 3">
            <a:extLst>
              <a:ext uri="{FF2B5EF4-FFF2-40B4-BE49-F238E27FC236}">
                <a16:creationId xmlns:a16="http://schemas.microsoft.com/office/drawing/2014/main" id="{BB8AD41F-7388-7091-E4B0-ACEAAF25D5F5}"/>
              </a:ext>
            </a:extLst>
          </p:cNvPr>
          <p:cNvCxnSpPr>
            <a:cxnSpLocks/>
          </p:cNvCxnSpPr>
          <p:nvPr/>
        </p:nvCxnSpPr>
        <p:spPr>
          <a:xfrm flipH="1" flipV="1">
            <a:off x="6553692" y="4748908"/>
            <a:ext cx="341599" cy="312549"/>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68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1DB45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6E9172-C000-EB48-9AF4-071775DD181C}"/>
              </a:ext>
            </a:extLst>
          </p:cNvPr>
          <p:cNvSpPr>
            <a:spLocks noGrp="1"/>
          </p:cNvSpPr>
          <p:nvPr>
            <p:ph type="ctrTitle"/>
          </p:nvPr>
        </p:nvSpPr>
        <p:spPr>
          <a:xfrm>
            <a:off x="1524000" y="821412"/>
            <a:ext cx="9144000" cy="3619406"/>
          </a:xfrm>
        </p:spPr>
        <p:txBody>
          <a:bodyPr>
            <a:noAutofit/>
          </a:body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小程序开发之</a:t>
            </a:r>
            <a:br>
              <a:rPr kumimoji="1" lang="en-US" altLang="zh-CN" sz="7200" b="1" dirty="0">
                <a:solidFill>
                  <a:schemeClr val="bg1"/>
                </a:solidFill>
                <a:latin typeface="TencentSans W7" panose="020C04030202040F0204" pitchFamily="34" charset="-122"/>
                <a:ea typeface="TencentSans W7" panose="020C04030202040F0204" pitchFamily="34" charset="-122"/>
              </a:rPr>
            </a:br>
            <a:r>
              <a:rPr kumimoji="1" lang="zh-CN" altLang="en-US" sz="7200" b="1" dirty="0">
                <a:solidFill>
                  <a:schemeClr val="bg1"/>
                </a:solidFill>
                <a:latin typeface="TencentSans W7" panose="020C04030202040F0204" pitchFamily="34" charset="-122"/>
                <a:ea typeface="TencentSans W7" panose="020C04030202040F0204" pitchFamily="34" charset="-122"/>
              </a:rPr>
              <a:t>微信云开发模式介绍</a:t>
            </a:r>
          </a:p>
        </p:txBody>
      </p:sp>
      <p:grpSp>
        <p:nvGrpSpPr>
          <p:cNvPr id="9" name="组合 8">
            <a:extLst>
              <a:ext uri="{FF2B5EF4-FFF2-40B4-BE49-F238E27FC236}">
                <a16:creationId xmlns:a16="http://schemas.microsoft.com/office/drawing/2014/main" id="{6F8E56FA-1172-7946-A505-9FCE5B5B4D26}"/>
              </a:ext>
            </a:extLst>
          </p:cNvPr>
          <p:cNvGrpSpPr/>
          <p:nvPr/>
        </p:nvGrpSpPr>
        <p:grpSpPr>
          <a:xfrm flipV="1">
            <a:off x="0" y="5909733"/>
            <a:ext cx="13749868" cy="1219200"/>
            <a:chOff x="0" y="-491067"/>
            <a:chExt cx="13749868" cy="1219200"/>
          </a:xfrm>
        </p:grpSpPr>
        <p:sp>
          <p:nvSpPr>
            <p:cNvPr id="8" name="文档 7">
              <a:extLst>
                <a:ext uri="{FF2B5EF4-FFF2-40B4-BE49-F238E27FC236}">
                  <a16:creationId xmlns:a16="http://schemas.microsoft.com/office/drawing/2014/main" id="{954E5EF2-A266-C44E-B646-A7D81274B3A9}"/>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档 10">
              <a:extLst>
                <a:ext uri="{FF2B5EF4-FFF2-40B4-BE49-F238E27FC236}">
                  <a16:creationId xmlns:a16="http://schemas.microsoft.com/office/drawing/2014/main" id="{B586410B-A7E1-BF4B-8387-9362875FE9DA}"/>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档 12">
              <a:extLst>
                <a:ext uri="{FF2B5EF4-FFF2-40B4-BE49-F238E27FC236}">
                  <a16:creationId xmlns:a16="http://schemas.microsoft.com/office/drawing/2014/main" id="{49AC0C68-C1DF-1849-B358-4D2336C270C0}"/>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档 13">
              <a:extLst>
                <a:ext uri="{FF2B5EF4-FFF2-40B4-BE49-F238E27FC236}">
                  <a16:creationId xmlns:a16="http://schemas.microsoft.com/office/drawing/2014/main" id="{497C15E6-A274-D941-9725-3D99E5AC8457}"/>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19224091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231CA17A-5526-CD20-DB96-292E58466253}"/>
              </a:ext>
            </a:extLst>
          </p:cNvPr>
          <p:cNvSpPr>
            <a:spLocks noGrp="1"/>
          </p:cNvSpPr>
          <p:nvPr>
            <p:ph type="ctrTitle"/>
          </p:nvPr>
        </p:nvSpPr>
        <p:spPr>
          <a:xfrm>
            <a:off x="1115878" y="1107853"/>
            <a:ext cx="9960244" cy="3619406"/>
          </a:xfrm>
        </p:spPr>
        <p:txBody>
          <a:bodyPr>
            <a:noAutofit/>
          </a:bodyPr>
          <a:lstStyle/>
          <a:p>
            <a:pPr>
              <a:lnSpc>
                <a:spcPct val="150000"/>
              </a:lnSpc>
            </a:pPr>
            <a:r>
              <a:rPr kumimoji="1" lang="zh-CN" altLang="en-US" sz="7200" b="1" dirty="0">
                <a:solidFill>
                  <a:srgbClr val="1BB458"/>
                </a:solidFill>
                <a:latin typeface="TencentSans W7" panose="020C04030202040F0204" pitchFamily="34" charset="-122"/>
                <a:ea typeface="TencentSans W7" panose="020C04030202040F0204" pitchFamily="34" charset="-122"/>
              </a:rPr>
              <a:t>班级卡片小程序</a:t>
            </a:r>
            <a:br>
              <a:rPr kumimoji="1" lang="en-US" altLang="zh-CN" sz="7200" b="1" dirty="0">
                <a:solidFill>
                  <a:srgbClr val="1BB458"/>
                </a:solidFill>
                <a:latin typeface="TencentSans W7" panose="020C04030202040F0204" pitchFamily="34" charset="-122"/>
                <a:ea typeface="TencentSans W7" panose="020C04030202040F0204" pitchFamily="34" charset="-122"/>
              </a:rPr>
            </a:br>
            <a:r>
              <a:rPr kumimoji="1" lang="zh-CN" altLang="en-US" sz="7200" b="1" dirty="0">
                <a:solidFill>
                  <a:srgbClr val="1BB458"/>
                </a:solidFill>
                <a:latin typeface="TencentSans W7" panose="020C04030202040F0204" pitchFamily="34" charset="-122"/>
                <a:ea typeface="TencentSans W7" panose="020C04030202040F0204" pitchFamily="34" charset="-122"/>
              </a:rPr>
              <a:t>还有哪些优化项呢？</a:t>
            </a:r>
          </a:p>
        </p:txBody>
      </p:sp>
    </p:spTree>
    <p:extLst>
      <p:ext uri="{BB962C8B-B14F-4D97-AF65-F5344CB8AC3E}">
        <p14:creationId xmlns:p14="http://schemas.microsoft.com/office/powerpoint/2010/main" val="11768789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341632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微信云开发介绍</a:t>
            </a:r>
          </a:p>
        </p:txBody>
      </p:sp>
      <p:sp>
        <p:nvSpPr>
          <p:cNvPr id="26" name="文本框 25">
            <a:extLst>
              <a:ext uri="{FF2B5EF4-FFF2-40B4-BE49-F238E27FC236}">
                <a16:creationId xmlns:a16="http://schemas.microsoft.com/office/drawing/2014/main" id="{9981D4BB-34ED-1FCB-55C0-D3F2005A9065}"/>
              </a:ext>
            </a:extLst>
          </p:cNvPr>
          <p:cNvSpPr txBox="1"/>
          <p:nvPr/>
        </p:nvSpPr>
        <p:spPr>
          <a:xfrm>
            <a:off x="686866" y="3060412"/>
            <a:ext cx="4288353" cy="707886"/>
          </a:xfrm>
          <a:prstGeom prst="rect">
            <a:avLst/>
          </a:prstGeom>
          <a:noFill/>
        </p:spPr>
        <p:txBody>
          <a:bodyPr wrap="none" rtlCol="0">
            <a:spAutoFit/>
          </a:bodyPr>
          <a:lstStyle/>
          <a:p>
            <a:pPr algn="ctr"/>
            <a:r>
              <a:rPr kumimoji="1" lang="zh-CN" altLang="en-US" sz="4000" b="1" dirty="0">
                <a:solidFill>
                  <a:srgbClr val="1BB458"/>
                </a:solidFill>
                <a:latin typeface="TencentSans W7" panose="020C04030202040F0204" pitchFamily="34" charset="-122"/>
                <a:ea typeface="TencentSans W7" panose="020C04030202040F0204" pitchFamily="34" charset="-122"/>
              </a:rPr>
              <a:t>购置服务器费用高</a:t>
            </a:r>
          </a:p>
        </p:txBody>
      </p:sp>
      <p:sp>
        <p:nvSpPr>
          <p:cNvPr id="30" name="文本框 29">
            <a:extLst>
              <a:ext uri="{FF2B5EF4-FFF2-40B4-BE49-F238E27FC236}">
                <a16:creationId xmlns:a16="http://schemas.microsoft.com/office/drawing/2014/main" id="{C119AEAC-5BA5-916F-867F-92D3DBBFDE9C}"/>
              </a:ext>
            </a:extLst>
          </p:cNvPr>
          <p:cNvSpPr txBox="1"/>
          <p:nvPr/>
        </p:nvSpPr>
        <p:spPr>
          <a:xfrm>
            <a:off x="635326" y="2613551"/>
            <a:ext cx="2339102" cy="461665"/>
          </a:xfrm>
          <a:prstGeom prst="rect">
            <a:avLst/>
          </a:prstGeom>
          <a:noFill/>
        </p:spPr>
        <p:txBody>
          <a:bodyPr wrap="none" rtlCol="0">
            <a:spAutoFit/>
          </a:bodyPr>
          <a:lstStyle/>
          <a:p>
            <a:pPr algn="ctr"/>
            <a:r>
              <a:rPr kumimoji="1" lang="zh-CN" altLang="en-US" sz="2400" b="1" dirty="0">
                <a:solidFill>
                  <a:srgbClr val="1BB458"/>
                </a:solidFill>
                <a:latin typeface="TencentSans W7" panose="020C04030202040F0204" pitchFamily="34" charset="-122"/>
                <a:ea typeface="TencentSans W7" panose="020C04030202040F0204" pitchFamily="34" charset="-122"/>
              </a:rPr>
              <a:t>不懂服务器运维</a:t>
            </a:r>
          </a:p>
        </p:txBody>
      </p:sp>
      <p:sp>
        <p:nvSpPr>
          <p:cNvPr id="33" name="文本框 32">
            <a:extLst>
              <a:ext uri="{FF2B5EF4-FFF2-40B4-BE49-F238E27FC236}">
                <a16:creationId xmlns:a16="http://schemas.microsoft.com/office/drawing/2014/main" id="{A8122D13-8307-8A43-2ED2-7E7C9A1D2FDE}"/>
              </a:ext>
            </a:extLst>
          </p:cNvPr>
          <p:cNvSpPr txBox="1"/>
          <p:nvPr/>
        </p:nvSpPr>
        <p:spPr>
          <a:xfrm>
            <a:off x="2452782" y="3855764"/>
            <a:ext cx="2339102" cy="461665"/>
          </a:xfrm>
          <a:prstGeom prst="rect">
            <a:avLst/>
          </a:prstGeom>
          <a:noFill/>
        </p:spPr>
        <p:txBody>
          <a:bodyPr wrap="none" rtlCol="0">
            <a:spAutoFit/>
          </a:bodyPr>
          <a:lstStyle/>
          <a:p>
            <a:pPr algn="ctr"/>
            <a:r>
              <a:rPr kumimoji="1" lang="zh-CN" altLang="en-US" sz="2400" b="1" dirty="0">
                <a:solidFill>
                  <a:srgbClr val="1BB458"/>
                </a:solidFill>
                <a:latin typeface="TencentSans W7" panose="020C04030202040F0204" pitchFamily="34" charset="-122"/>
                <a:ea typeface="TencentSans W7" panose="020C04030202040F0204" pitchFamily="34" charset="-122"/>
              </a:rPr>
              <a:t>图片太大存不了</a:t>
            </a:r>
          </a:p>
        </p:txBody>
      </p:sp>
      <p:sp>
        <p:nvSpPr>
          <p:cNvPr id="34" name="文本框 33">
            <a:extLst>
              <a:ext uri="{FF2B5EF4-FFF2-40B4-BE49-F238E27FC236}">
                <a16:creationId xmlns:a16="http://schemas.microsoft.com/office/drawing/2014/main" id="{39371B38-3A1F-4756-41A1-A0FB902A9CDF}"/>
              </a:ext>
            </a:extLst>
          </p:cNvPr>
          <p:cNvSpPr txBox="1"/>
          <p:nvPr/>
        </p:nvSpPr>
        <p:spPr>
          <a:xfrm>
            <a:off x="2675043" y="2170294"/>
            <a:ext cx="1980029" cy="400110"/>
          </a:xfrm>
          <a:prstGeom prst="rect">
            <a:avLst/>
          </a:prstGeom>
          <a:noFill/>
        </p:spPr>
        <p:txBody>
          <a:bodyPr wrap="none" rtlCol="0">
            <a:spAutoFit/>
          </a:bodyPr>
          <a:lstStyle/>
          <a:p>
            <a:pPr algn="ctr"/>
            <a:r>
              <a:rPr kumimoji="1" lang="zh-CN" altLang="en-US" sz="2000" dirty="0">
                <a:solidFill>
                  <a:srgbClr val="1BB458"/>
                </a:solidFill>
                <a:latin typeface="TencentSans W3" panose="020C04030202040F0204" pitchFamily="34" charset="-122"/>
                <a:ea typeface="TencentSans W3" panose="020C04030202040F0204" pitchFamily="34" charset="-122"/>
              </a:rPr>
              <a:t>流量低谷浪费钱</a:t>
            </a:r>
          </a:p>
        </p:txBody>
      </p:sp>
      <p:sp>
        <p:nvSpPr>
          <p:cNvPr id="35" name="文本框 34">
            <a:extLst>
              <a:ext uri="{FF2B5EF4-FFF2-40B4-BE49-F238E27FC236}">
                <a16:creationId xmlns:a16="http://schemas.microsoft.com/office/drawing/2014/main" id="{204C66AC-B113-B7E9-DCA8-32D721AF96A2}"/>
              </a:ext>
            </a:extLst>
          </p:cNvPr>
          <p:cNvSpPr txBox="1"/>
          <p:nvPr/>
        </p:nvSpPr>
        <p:spPr>
          <a:xfrm>
            <a:off x="2502088" y="4364395"/>
            <a:ext cx="1980029" cy="400110"/>
          </a:xfrm>
          <a:prstGeom prst="rect">
            <a:avLst/>
          </a:prstGeom>
          <a:noFill/>
        </p:spPr>
        <p:txBody>
          <a:bodyPr wrap="none" rtlCol="0">
            <a:spAutoFit/>
          </a:bodyPr>
          <a:lstStyle/>
          <a:p>
            <a:pPr algn="ctr"/>
            <a:r>
              <a:rPr kumimoji="1" lang="zh-CN" altLang="en-US" sz="2000" dirty="0">
                <a:solidFill>
                  <a:srgbClr val="1BB458"/>
                </a:solidFill>
                <a:latin typeface="TencentSans W3" panose="020C04030202040F0204" pitchFamily="34" charset="-122"/>
                <a:ea typeface="TencentSans W3" panose="020C04030202040F0204" pitchFamily="34" charset="-122"/>
              </a:rPr>
              <a:t>流量高峰扛不住</a:t>
            </a:r>
          </a:p>
        </p:txBody>
      </p:sp>
      <p:sp>
        <p:nvSpPr>
          <p:cNvPr id="36" name="文本框 35">
            <a:extLst>
              <a:ext uri="{FF2B5EF4-FFF2-40B4-BE49-F238E27FC236}">
                <a16:creationId xmlns:a16="http://schemas.microsoft.com/office/drawing/2014/main" id="{FE36A41F-C178-A974-328F-FF4B93DBDA55}"/>
              </a:ext>
            </a:extLst>
          </p:cNvPr>
          <p:cNvSpPr txBox="1"/>
          <p:nvPr/>
        </p:nvSpPr>
        <p:spPr>
          <a:xfrm>
            <a:off x="462649" y="3886541"/>
            <a:ext cx="1980029" cy="400110"/>
          </a:xfrm>
          <a:prstGeom prst="rect">
            <a:avLst/>
          </a:prstGeom>
          <a:noFill/>
        </p:spPr>
        <p:txBody>
          <a:bodyPr wrap="none" rtlCol="0">
            <a:spAutoFit/>
          </a:bodyPr>
          <a:lstStyle/>
          <a:p>
            <a:pPr algn="ctr"/>
            <a:r>
              <a:rPr kumimoji="1" lang="zh-CN" altLang="en-US" sz="2000" dirty="0">
                <a:solidFill>
                  <a:srgbClr val="1BB458"/>
                </a:solidFill>
                <a:latin typeface="TencentSans W3" panose="020C04030202040F0204" pitchFamily="34" charset="-122"/>
                <a:ea typeface="TencentSans W3" panose="020C04030202040F0204" pitchFamily="34" charset="-122"/>
              </a:rPr>
              <a:t>调用接口好麻烦</a:t>
            </a:r>
          </a:p>
        </p:txBody>
      </p:sp>
      <p:sp>
        <p:nvSpPr>
          <p:cNvPr id="37" name="文本框 36">
            <a:extLst>
              <a:ext uri="{FF2B5EF4-FFF2-40B4-BE49-F238E27FC236}">
                <a16:creationId xmlns:a16="http://schemas.microsoft.com/office/drawing/2014/main" id="{C788813B-2016-D723-83B2-40DDF95D5B47}"/>
              </a:ext>
            </a:extLst>
          </p:cNvPr>
          <p:cNvSpPr txBox="1"/>
          <p:nvPr/>
        </p:nvSpPr>
        <p:spPr>
          <a:xfrm>
            <a:off x="462648" y="4364395"/>
            <a:ext cx="1980029" cy="400110"/>
          </a:xfrm>
          <a:prstGeom prst="rect">
            <a:avLst/>
          </a:prstGeom>
          <a:noFill/>
        </p:spPr>
        <p:txBody>
          <a:bodyPr wrap="none" rtlCol="0">
            <a:spAutoFit/>
          </a:bodyPr>
          <a:lstStyle/>
          <a:p>
            <a:pPr algn="ctr"/>
            <a:r>
              <a:rPr kumimoji="1" lang="zh-CN" altLang="en-US" sz="2000" dirty="0">
                <a:solidFill>
                  <a:schemeClr val="bg1">
                    <a:lumMod val="50000"/>
                  </a:schemeClr>
                </a:solidFill>
                <a:latin typeface="TencentSans W3" panose="020C04030202040F0204" pitchFamily="34" charset="-122"/>
                <a:ea typeface="TencentSans W3" panose="020C04030202040F0204" pitchFamily="34" charset="-122"/>
              </a:rPr>
              <a:t>文件存储不方便</a:t>
            </a:r>
          </a:p>
        </p:txBody>
      </p:sp>
      <p:sp>
        <p:nvSpPr>
          <p:cNvPr id="38" name="文本框 37">
            <a:extLst>
              <a:ext uri="{FF2B5EF4-FFF2-40B4-BE49-F238E27FC236}">
                <a16:creationId xmlns:a16="http://schemas.microsoft.com/office/drawing/2014/main" id="{94B8EA7F-6596-D307-EC14-EE016A807B35}"/>
              </a:ext>
            </a:extLst>
          </p:cNvPr>
          <p:cNvSpPr txBox="1"/>
          <p:nvPr/>
        </p:nvSpPr>
        <p:spPr>
          <a:xfrm>
            <a:off x="3089810" y="2644113"/>
            <a:ext cx="1467068" cy="400110"/>
          </a:xfrm>
          <a:prstGeom prst="rect">
            <a:avLst/>
          </a:prstGeom>
          <a:noFill/>
        </p:spPr>
        <p:txBody>
          <a:bodyPr wrap="none" rtlCol="0">
            <a:spAutoFit/>
          </a:bodyPr>
          <a:lstStyle/>
          <a:p>
            <a:pPr algn="ctr"/>
            <a:r>
              <a:rPr kumimoji="1" lang="zh-CN" altLang="en-US" sz="2000" dirty="0">
                <a:solidFill>
                  <a:schemeClr val="bg1">
                    <a:lumMod val="50000"/>
                  </a:schemeClr>
                </a:solidFill>
                <a:latin typeface="TencentSans W3" panose="020C04030202040F0204" pitchFamily="34" charset="-122"/>
                <a:ea typeface="TencentSans W3" panose="020C04030202040F0204" pitchFamily="34" charset="-122"/>
              </a:rPr>
              <a:t>鉴权好麻烦</a:t>
            </a:r>
          </a:p>
        </p:txBody>
      </p:sp>
      <p:sp>
        <p:nvSpPr>
          <p:cNvPr id="39" name="文本框 38">
            <a:extLst>
              <a:ext uri="{FF2B5EF4-FFF2-40B4-BE49-F238E27FC236}">
                <a16:creationId xmlns:a16="http://schemas.microsoft.com/office/drawing/2014/main" id="{A89005EA-8F4B-6136-6D7E-C2CB96A541A6}"/>
              </a:ext>
            </a:extLst>
          </p:cNvPr>
          <p:cNvSpPr txBox="1"/>
          <p:nvPr/>
        </p:nvSpPr>
        <p:spPr>
          <a:xfrm>
            <a:off x="943110" y="2165117"/>
            <a:ext cx="1723549" cy="400110"/>
          </a:xfrm>
          <a:prstGeom prst="rect">
            <a:avLst/>
          </a:prstGeom>
          <a:noFill/>
        </p:spPr>
        <p:txBody>
          <a:bodyPr wrap="none" rtlCol="0">
            <a:spAutoFit/>
          </a:bodyPr>
          <a:lstStyle/>
          <a:p>
            <a:pPr algn="ctr"/>
            <a:r>
              <a:rPr kumimoji="1" lang="zh-CN" altLang="en-US" sz="2000" dirty="0">
                <a:solidFill>
                  <a:schemeClr val="bg1">
                    <a:lumMod val="50000"/>
                  </a:schemeClr>
                </a:solidFill>
                <a:latin typeface="TencentSans W3" panose="020C04030202040F0204" pitchFamily="34" charset="-122"/>
                <a:ea typeface="TencentSans W3" panose="020C04030202040F0204" pitchFamily="34" charset="-122"/>
              </a:rPr>
              <a:t>不懂后端知识</a:t>
            </a:r>
          </a:p>
        </p:txBody>
      </p:sp>
      <p:sp>
        <p:nvSpPr>
          <p:cNvPr id="40" name="三角形 39">
            <a:extLst>
              <a:ext uri="{FF2B5EF4-FFF2-40B4-BE49-F238E27FC236}">
                <a16:creationId xmlns:a16="http://schemas.microsoft.com/office/drawing/2014/main" id="{C056B9EC-537C-EF11-D118-986C25B04907}"/>
              </a:ext>
            </a:extLst>
          </p:cNvPr>
          <p:cNvSpPr/>
          <p:nvPr/>
        </p:nvSpPr>
        <p:spPr>
          <a:xfrm rot="5400000">
            <a:off x="5282339" y="3244663"/>
            <a:ext cx="1755648" cy="222218"/>
          </a:xfrm>
          <a:prstGeom prst="triangle">
            <a:avLst/>
          </a:prstGeom>
          <a:solidFill>
            <a:srgbClr val="1BB458">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文本框 40">
            <a:extLst>
              <a:ext uri="{FF2B5EF4-FFF2-40B4-BE49-F238E27FC236}">
                <a16:creationId xmlns:a16="http://schemas.microsoft.com/office/drawing/2014/main" id="{7451B6AD-EB48-3555-5BDF-24A6E455DE01}"/>
              </a:ext>
            </a:extLst>
          </p:cNvPr>
          <p:cNvSpPr txBox="1"/>
          <p:nvPr/>
        </p:nvSpPr>
        <p:spPr>
          <a:xfrm>
            <a:off x="5873816" y="3522724"/>
            <a:ext cx="6428198" cy="666080"/>
          </a:xfrm>
          <a:prstGeom prst="rect">
            <a:avLst/>
          </a:prstGeom>
          <a:noFill/>
        </p:spPr>
        <p:txBody>
          <a:bodyPr wrap="square" rtlCol="0">
            <a:spAutoFit/>
          </a:bodyPr>
          <a:lstStyle/>
          <a:p>
            <a:pPr algn="ctr">
              <a:lnSpc>
                <a:spcPct val="150000"/>
              </a:lnSpc>
            </a:pPr>
            <a:r>
              <a:rPr kumimoji="1" lang="zh-CN" altLang="en-US" sz="2800" dirty="0">
                <a:latin typeface="TencentSans W7" panose="020C04030202040F0204" pitchFamily="34" charset="-122"/>
                <a:ea typeface="TencentSans W7" panose="020C04030202040F0204" pitchFamily="34" charset="-122"/>
              </a:rPr>
              <a:t>一站式后端解决方案</a:t>
            </a:r>
            <a:endParaRPr kumimoji="1" lang="en-US" altLang="zh-CN" sz="2400" b="1" dirty="0">
              <a:latin typeface="TencentSans W7" panose="020C04030202040F0204" pitchFamily="34" charset="-122"/>
              <a:ea typeface="TencentSans W7" panose="020C04030202040F0204" pitchFamily="34" charset="-122"/>
            </a:endParaRPr>
          </a:p>
        </p:txBody>
      </p:sp>
      <p:pic>
        <p:nvPicPr>
          <p:cNvPr id="43" name="图片 42">
            <a:extLst>
              <a:ext uri="{FF2B5EF4-FFF2-40B4-BE49-F238E27FC236}">
                <a16:creationId xmlns:a16="http://schemas.microsoft.com/office/drawing/2014/main" id="{4BBD63C3-E108-B251-0398-3FC3AD758CFE}"/>
              </a:ext>
            </a:extLst>
          </p:cNvPr>
          <p:cNvPicPr>
            <a:picLocks noChangeAspect="1"/>
          </p:cNvPicPr>
          <p:nvPr/>
        </p:nvPicPr>
        <p:blipFill>
          <a:blip r:embed="rId2"/>
          <a:stretch>
            <a:fillRect/>
          </a:stretch>
        </p:blipFill>
        <p:spPr>
          <a:xfrm>
            <a:off x="7183649" y="2477948"/>
            <a:ext cx="3808532" cy="816114"/>
          </a:xfrm>
          <a:prstGeom prst="rect">
            <a:avLst/>
          </a:prstGeom>
        </p:spPr>
      </p:pic>
    </p:spTree>
    <p:extLst>
      <p:ext uri="{BB962C8B-B14F-4D97-AF65-F5344CB8AC3E}">
        <p14:creationId xmlns:p14="http://schemas.microsoft.com/office/powerpoint/2010/main" val="246638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horizontal)">
                                      <p:cBhvr>
                                        <p:cTn id="10" dur="500"/>
                                        <p:tgtEl>
                                          <p:spTgt spid="3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linds(horizontal)">
                                      <p:cBhvr>
                                        <p:cTn id="13" dur="500"/>
                                        <p:tgtEl>
                                          <p:spTgt spid="3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linds(horizontal)">
                                      <p:cBhvr>
                                        <p:cTn id="16" dur="500"/>
                                        <p:tgtEl>
                                          <p:spTgt spid="3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linds(horizontal)">
                                      <p:cBhvr>
                                        <p:cTn id="19" dur="500"/>
                                        <p:tgtEl>
                                          <p:spTgt spid="3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linds(horizontal)">
                                      <p:cBhvr>
                                        <p:cTn id="22" dur="500"/>
                                        <p:tgtEl>
                                          <p:spTgt spid="3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linds(horizontal)">
                                      <p:cBhvr>
                                        <p:cTn id="25" dur="500"/>
                                        <p:tgtEl>
                                          <p:spTgt spid="3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linds(horizontal)">
                                      <p:cBhvr>
                                        <p:cTn id="28" dur="500"/>
                                        <p:tgtEl>
                                          <p:spTgt spid="3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linds(horizont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linds(horizontal)">
                                      <p:cBhvr>
                                        <p:cTn id="36" dur="500"/>
                                        <p:tgtEl>
                                          <p:spTgt spid="40"/>
                                        </p:tgtEl>
                                      </p:cBhvr>
                                    </p:animEffect>
                                  </p:childTnLst>
                                </p:cTn>
                              </p:par>
                              <p:par>
                                <p:cTn id="37" presetID="3" presetClass="entr" presetSubtype="1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linds(horizontal)">
                                      <p:cBhvr>
                                        <p:cTn id="39" dur="500"/>
                                        <p:tgtEl>
                                          <p:spTgt spid="4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linds(horizontal)">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3" grpId="0"/>
      <p:bldP spid="34" grpId="0"/>
      <p:bldP spid="35" grpId="0"/>
      <p:bldP spid="36" grpId="0"/>
      <p:bldP spid="37" grpId="0"/>
      <p:bldP spid="38" grpId="0"/>
      <p:bldP spid="39" grpId="0"/>
      <p:bldP spid="40" grpId="0" animBg="1"/>
      <p:bldP spid="4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33965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微信云开发核心优势</a:t>
            </a:r>
          </a:p>
        </p:txBody>
      </p:sp>
      <p:grpSp>
        <p:nvGrpSpPr>
          <p:cNvPr id="4" name="组合 3">
            <a:extLst>
              <a:ext uri="{FF2B5EF4-FFF2-40B4-BE49-F238E27FC236}">
                <a16:creationId xmlns:a16="http://schemas.microsoft.com/office/drawing/2014/main" id="{D6E1F604-4A5B-4657-4762-C8E21F5625D0}"/>
              </a:ext>
            </a:extLst>
          </p:cNvPr>
          <p:cNvGrpSpPr/>
          <p:nvPr/>
        </p:nvGrpSpPr>
        <p:grpSpPr>
          <a:xfrm>
            <a:off x="599174" y="1936215"/>
            <a:ext cx="2923082" cy="3301823"/>
            <a:chOff x="622064" y="1984005"/>
            <a:chExt cx="2923082" cy="3301823"/>
          </a:xfrm>
        </p:grpSpPr>
        <p:pic>
          <p:nvPicPr>
            <p:cNvPr id="11" name="图片 10">
              <a:extLst>
                <a:ext uri="{FF2B5EF4-FFF2-40B4-BE49-F238E27FC236}">
                  <a16:creationId xmlns:a16="http://schemas.microsoft.com/office/drawing/2014/main" id="{61EC5628-A1A8-1405-3A48-3255BA0FEC18}"/>
                </a:ext>
              </a:extLst>
            </p:cNvPr>
            <p:cNvPicPr>
              <a:picLocks noChangeAspect="1"/>
            </p:cNvPicPr>
            <p:nvPr/>
          </p:nvPicPr>
          <p:blipFill>
            <a:blip r:embed="rId2"/>
            <a:stretch>
              <a:fillRect/>
            </a:stretch>
          </p:blipFill>
          <p:spPr>
            <a:xfrm>
              <a:off x="1528715" y="1984005"/>
              <a:ext cx="904519" cy="904519"/>
            </a:xfrm>
            <a:prstGeom prst="rect">
              <a:avLst/>
            </a:prstGeom>
          </p:spPr>
        </p:pic>
        <p:sp>
          <p:nvSpPr>
            <p:cNvPr id="14" name="文本框 13">
              <a:extLst>
                <a:ext uri="{FF2B5EF4-FFF2-40B4-BE49-F238E27FC236}">
                  <a16:creationId xmlns:a16="http://schemas.microsoft.com/office/drawing/2014/main" id="{BC84CDAF-0E9A-0ADF-AF7B-450E2B146962}"/>
                </a:ext>
              </a:extLst>
            </p:cNvPr>
            <p:cNvSpPr txBox="1"/>
            <p:nvPr/>
          </p:nvSpPr>
          <p:spPr>
            <a:xfrm>
              <a:off x="734518" y="3167390"/>
              <a:ext cx="2698175" cy="523220"/>
            </a:xfrm>
            <a:prstGeom prst="rect">
              <a:avLst/>
            </a:prstGeom>
            <a:noFill/>
          </p:spPr>
          <p:txBody>
            <a:bodyPr wrap="none" rtlCol="0">
              <a:spAutoFit/>
            </a:bodyPr>
            <a:lstStyle/>
            <a:p>
              <a:r>
                <a:rPr kumimoji="1" lang="zh-CN" altLang="en-US" sz="2800" b="1" dirty="0">
                  <a:solidFill>
                    <a:srgbClr val="1BB458"/>
                  </a:solidFill>
                  <a:latin typeface="TencentSans W7" panose="020C04030202040F0204" pitchFamily="34" charset="-122"/>
                  <a:ea typeface="TencentSans W7" panose="020C04030202040F0204" pitchFamily="34" charset="-122"/>
                </a:rPr>
                <a:t>免服务器免运维</a:t>
              </a:r>
            </a:p>
          </p:txBody>
        </p:sp>
        <p:sp>
          <p:nvSpPr>
            <p:cNvPr id="3" name="文本框 2">
              <a:extLst>
                <a:ext uri="{FF2B5EF4-FFF2-40B4-BE49-F238E27FC236}">
                  <a16:creationId xmlns:a16="http://schemas.microsoft.com/office/drawing/2014/main" id="{32D6BC17-D307-BA53-EDA2-15F76AA00FEC}"/>
                </a:ext>
              </a:extLst>
            </p:cNvPr>
            <p:cNvSpPr txBox="1"/>
            <p:nvPr/>
          </p:nvSpPr>
          <p:spPr>
            <a:xfrm>
              <a:off x="622064" y="3860373"/>
              <a:ext cx="2923082" cy="1425455"/>
            </a:xfrm>
            <a:prstGeom prst="rect">
              <a:avLst/>
            </a:prstGeom>
            <a:noFill/>
          </p:spPr>
          <p:txBody>
            <a:bodyPr wrap="square" rtlCol="0">
              <a:spAutoFit/>
            </a:bodyPr>
            <a:lstStyle/>
            <a:p>
              <a:pPr>
                <a:lnSpc>
                  <a:spcPct val="150000"/>
                </a:lnSpc>
              </a:pPr>
              <a:r>
                <a:rPr kumimoji="1" lang="zh-CN" altLang="en-US" sz="2000" dirty="0">
                  <a:latin typeface="TencentSans W3" panose="020C04030202040F0204" pitchFamily="34" charset="-122"/>
                  <a:ea typeface="TencentSans W3" panose="020C04030202040F0204" pitchFamily="34" charset="-122"/>
                </a:rPr>
                <a:t>无需搭建服务器，只需使用平台提供的各项能力，即可快速开发业务</a:t>
              </a:r>
            </a:p>
          </p:txBody>
        </p:sp>
      </p:grpSp>
      <p:grpSp>
        <p:nvGrpSpPr>
          <p:cNvPr id="5" name="组合 4">
            <a:extLst>
              <a:ext uri="{FF2B5EF4-FFF2-40B4-BE49-F238E27FC236}">
                <a16:creationId xmlns:a16="http://schemas.microsoft.com/office/drawing/2014/main" id="{FCEA04B7-1B90-B3F7-53A7-C8CEA5D95EA0}"/>
              </a:ext>
            </a:extLst>
          </p:cNvPr>
          <p:cNvGrpSpPr/>
          <p:nvPr/>
        </p:nvGrpSpPr>
        <p:grpSpPr>
          <a:xfrm>
            <a:off x="4498082" y="1936215"/>
            <a:ext cx="3057247" cy="3303118"/>
            <a:chOff x="452350" y="1984005"/>
            <a:chExt cx="3057247" cy="3303118"/>
          </a:xfrm>
        </p:grpSpPr>
        <p:pic>
          <p:nvPicPr>
            <p:cNvPr id="6" name="图片 5">
              <a:extLst>
                <a:ext uri="{FF2B5EF4-FFF2-40B4-BE49-F238E27FC236}">
                  <a16:creationId xmlns:a16="http://schemas.microsoft.com/office/drawing/2014/main" id="{266B1562-17F4-FA33-7E4C-C7619C55D2C8}"/>
                </a:ext>
              </a:extLst>
            </p:cNvPr>
            <p:cNvPicPr>
              <a:picLocks noChangeAspect="1"/>
            </p:cNvPicPr>
            <p:nvPr/>
          </p:nvPicPr>
          <p:blipFill>
            <a:blip r:embed="rId3"/>
            <a:srcRect/>
            <a:stretch/>
          </p:blipFill>
          <p:spPr>
            <a:xfrm>
              <a:off x="1528715" y="1984005"/>
              <a:ext cx="904519" cy="904519"/>
            </a:xfrm>
            <a:prstGeom prst="rect">
              <a:avLst/>
            </a:prstGeom>
          </p:spPr>
        </p:pic>
        <p:sp>
          <p:nvSpPr>
            <p:cNvPr id="7" name="文本框 6">
              <a:extLst>
                <a:ext uri="{FF2B5EF4-FFF2-40B4-BE49-F238E27FC236}">
                  <a16:creationId xmlns:a16="http://schemas.microsoft.com/office/drawing/2014/main" id="{103C661D-51B7-4722-FA2D-A17834679019}"/>
                </a:ext>
              </a:extLst>
            </p:cNvPr>
            <p:cNvSpPr txBox="1"/>
            <p:nvPr/>
          </p:nvSpPr>
          <p:spPr>
            <a:xfrm>
              <a:off x="452350" y="3169403"/>
              <a:ext cx="3057247" cy="523220"/>
            </a:xfrm>
            <a:prstGeom prst="rect">
              <a:avLst/>
            </a:prstGeom>
            <a:noFill/>
          </p:spPr>
          <p:txBody>
            <a:bodyPr wrap="none" rtlCol="0">
              <a:spAutoFit/>
            </a:bodyPr>
            <a:lstStyle/>
            <a:p>
              <a:r>
                <a:rPr kumimoji="1" lang="zh-CN" altLang="en-US" sz="2800" b="1" dirty="0">
                  <a:solidFill>
                    <a:srgbClr val="1BB458"/>
                  </a:solidFill>
                  <a:latin typeface="TencentSans W7" panose="020C04030202040F0204" pitchFamily="34" charset="-122"/>
                  <a:ea typeface="TencentSans W7" panose="020C04030202040F0204" pitchFamily="34" charset="-122"/>
                </a:rPr>
                <a:t>统一开发多端应用</a:t>
              </a:r>
            </a:p>
          </p:txBody>
        </p:sp>
        <p:sp>
          <p:nvSpPr>
            <p:cNvPr id="8" name="文本框 7">
              <a:extLst>
                <a:ext uri="{FF2B5EF4-FFF2-40B4-BE49-F238E27FC236}">
                  <a16:creationId xmlns:a16="http://schemas.microsoft.com/office/drawing/2014/main" id="{2AE494E5-C882-7212-DA9E-2EC02A6F9239}"/>
                </a:ext>
              </a:extLst>
            </p:cNvPr>
            <p:cNvSpPr txBox="1"/>
            <p:nvPr/>
          </p:nvSpPr>
          <p:spPr>
            <a:xfrm>
              <a:off x="452351" y="3861668"/>
              <a:ext cx="3057246" cy="1425455"/>
            </a:xfrm>
            <a:prstGeom prst="rect">
              <a:avLst/>
            </a:prstGeom>
            <a:noFill/>
          </p:spPr>
          <p:txBody>
            <a:bodyPr wrap="square" rtlCol="0">
              <a:spAutoFit/>
            </a:bodyPr>
            <a:lstStyle/>
            <a:p>
              <a:pPr>
                <a:lnSpc>
                  <a:spcPct val="150000"/>
                </a:lnSpc>
              </a:pPr>
              <a:r>
                <a:rPr lang="zh-CN" altLang="en-US" sz="2000" dirty="0">
                  <a:latin typeface="TencentSans W3" panose="020C04030202040F0204" pitchFamily="34" charset="-122"/>
                  <a:ea typeface="TencentSans W3" panose="020C04030202040F0204" pitchFamily="34" charset="-122"/>
                </a:rPr>
                <a:t>支持环境共享，一个后端环境可开发多个小程序、公众号、网页等</a:t>
              </a:r>
              <a:endParaRPr kumimoji="1" lang="zh-CN" altLang="en-US" sz="2000" dirty="0">
                <a:latin typeface="TencentSans W3" panose="020C04030202040F0204" pitchFamily="34" charset="-122"/>
                <a:ea typeface="TencentSans W3" panose="020C04030202040F0204" pitchFamily="34" charset="-122"/>
              </a:endParaRPr>
            </a:p>
          </p:txBody>
        </p:sp>
      </p:grpSp>
      <p:grpSp>
        <p:nvGrpSpPr>
          <p:cNvPr id="10" name="组合 9">
            <a:extLst>
              <a:ext uri="{FF2B5EF4-FFF2-40B4-BE49-F238E27FC236}">
                <a16:creationId xmlns:a16="http://schemas.microsoft.com/office/drawing/2014/main" id="{70C1424D-021E-FC03-49BA-B60EDE39BDF4}"/>
              </a:ext>
            </a:extLst>
          </p:cNvPr>
          <p:cNvGrpSpPr/>
          <p:nvPr/>
        </p:nvGrpSpPr>
        <p:grpSpPr>
          <a:xfrm>
            <a:off x="8531155" y="1936215"/>
            <a:ext cx="3057246" cy="3764783"/>
            <a:chOff x="452351" y="1984005"/>
            <a:chExt cx="3057246" cy="3764783"/>
          </a:xfrm>
        </p:grpSpPr>
        <p:pic>
          <p:nvPicPr>
            <p:cNvPr id="17" name="图片 16">
              <a:extLst>
                <a:ext uri="{FF2B5EF4-FFF2-40B4-BE49-F238E27FC236}">
                  <a16:creationId xmlns:a16="http://schemas.microsoft.com/office/drawing/2014/main" id="{6AD0386E-068C-F2D6-F675-E51A07209FF4}"/>
                </a:ext>
              </a:extLst>
            </p:cNvPr>
            <p:cNvPicPr>
              <a:picLocks noChangeAspect="1"/>
            </p:cNvPicPr>
            <p:nvPr/>
          </p:nvPicPr>
          <p:blipFill>
            <a:blip r:embed="rId4"/>
            <a:srcRect/>
            <a:stretch/>
          </p:blipFill>
          <p:spPr>
            <a:xfrm>
              <a:off x="1528715" y="1984005"/>
              <a:ext cx="904519" cy="904519"/>
            </a:xfrm>
            <a:prstGeom prst="rect">
              <a:avLst/>
            </a:prstGeom>
          </p:spPr>
        </p:pic>
        <p:sp>
          <p:nvSpPr>
            <p:cNvPr id="18" name="文本框 17">
              <a:extLst>
                <a:ext uri="{FF2B5EF4-FFF2-40B4-BE49-F238E27FC236}">
                  <a16:creationId xmlns:a16="http://schemas.microsoft.com/office/drawing/2014/main" id="{417E437E-05FA-147C-24F0-C5DEB6F4B981}"/>
                </a:ext>
              </a:extLst>
            </p:cNvPr>
            <p:cNvSpPr txBox="1"/>
            <p:nvPr/>
          </p:nvSpPr>
          <p:spPr>
            <a:xfrm>
              <a:off x="811423" y="3168685"/>
              <a:ext cx="2339102" cy="523220"/>
            </a:xfrm>
            <a:prstGeom prst="rect">
              <a:avLst/>
            </a:prstGeom>
            <a:noFill/>
          </p:spPr>
          <p:txBody>
            <a:bodyPr wrap="none" rtlCol="0">
              <a:spAutoFit/>
            </a:bodyPr>
            <a:lstStyle/>
            <a:p>
              <a:r>
                <a:rPr kumimoji="1" lang="zh-CN" altLang="en-US" sz="2800" b="1" dirty="0">
                  <a:solidFill>
                    <a:srgbClr val="1BB458"/>
                  </a:solidFill>
                  <a:latin typeface="TencentSans W7" panose="020C04030202040F0204" pitchFamily="34" charset="-122"/>
                  <a:ea typeface="TencentSans W7" panose="020C04030202040F0204" pitchFamily="34" charset="-122"/>
                </a:rPr>
                <a:t>聚合微信生态</a:t>
              </a:r>
            </a:p>
          </p:txBody>
        </p:sp>
        <p:sp>
          <p:nvSpPr>
            <p:cNvPr id="19" name="文本框 18">
              <a:extLst>
                <a:ext uri="{FF2B5EF4-FFF2-40B4-BE49-F238E27FC236}">
                  <a16:creationId xmlns:a16="http://schemas.microsoft.com/office/drawing/2014/main" id="{6F862318-8712-9B42-A799-AAA41C3E0C45}"/>
                </a:ext>
              </a:extLst>
            </p:cNvPr>
            <p:cNvSpPr txBox="1"/>
            <p:nvPr/>
          </p:nvSpPr>
          <p:spPr>
            <a:xfrm>
              <a:off x="452351" y="3861668"/>
              <a:ext cx="3057246" cy="1887120"/>
            </a:xfrm>
            <a:prstGeom prst="rect">
              <a:avLst/>
            </a:prstGeom>
            <a:noFill/>
          </p:spPr>
          <p:txBody>
            <a:bodyPr wrap="square" rtlCol="0">
              <a:spAutoFit/>
            </a:bodyPr>
            <a:lstStyle/>
            <a:p>
              <a:pPr>
                <a:lnSpc>
                  <a:spcPct val="150000"/>
                </a:lnSpc>
              </a:pPr>
              <a:r>
                <a:rPr lang="zh-CN" altLang="en-US" sz="2000" dirty="0">
                  <a:latin typeface="TencentSans W3" panose="020C04030202040F0204" pitchFamily="34" charset="-122"/>
                  <a:ea typeface="TencentSans W3" panose="020C04030202040F0204" pitchFamily="34" charset="-122"/>
                </a:rPr>
                <a:t>无需管理证书、签名、秘钥，直接调用微信 </a:t>
              </a:r>
              <a:r>
                <a:rPr lang="en" altLang="zh-CN" sz="2000" dirty="0">
                  <a:latin typeface="TencentSans W3" panose="020C04030202040F0204" pitchFamily="34" charset="-122"/>
                  <a:ea typeface="TencentSans W3" panose="020C04030202040F0204" pitchFamily="34" charset="-122"/>
                </a:rPr>
                <a:t>API </a:t>
              </a:r>
              <a:r>
                <a:rPr lang="zh-CN" altLang="en" sz="2000" dirty="0">
                  <a:latin typeface="TencentSans W3" panose="020C04030202040F0204" pitchFamily="34" charset="-122"/>
                  <a:ea typeface="TencentSans W3" panose="020C04030202040F0204" pitchFamily="34" charset="-122"/>
                </a:rPr>
                <a:t>。</a:t>
              </a:r>
              <a:r>
                <a:rPr lang="zh-CN" altLang="en-US" sz="2000" dirty="0">
                  <a:latin typeface="TencentSans W3" panose="020C04030202040F0204" pitchFamily="34" charset="-122"/>
                  <a:ea typeface="TencentSans W3" panose="020C04030202040F0204" pitchFamily="34" charset="-122"/>
                </a:rPr>
                <a:t>复用微信私有协议及链路，保证业务安全性</a:t>
              </a:r>
              <a:endParaRPr kumimoji="1" lang="zh-CN" altLang="en-US" sz="2000" dirty="0">
                <a:latin typeface="TencentSans W3" panose="020C04030202040F0204" pitchFamily="34" charset="-122"/>
                <a:ea typeface="TencentSans W3" panose="020C04030202040F0204" pitchFamily="34" charset="-122"/>
              </a:endParaRPr>
            </a:p>
          </p:txBody>
        </p:sp>
      </p:grpSp>
    </p:spTree>
    <p:extLst>
      <p:ext uri="{BB962C8B-B14F-4D97-AF65-F5344CB8AC3E}">
        <p14:creationId xmlns:p14="http://schemas.microsoft.com/office/powerpoint/2010/main" val="397721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33965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微信云开发标杆案例</a:t>
            </a:r>
          </a:p>
        </p:txBody>
      </p:sp>
      <p:pic>
        <p:nvPicPr>
          <p:cNvPr id="7" name="图片 6">
            <a:extLst>
              <a:ext uri="{FF2B5EF4-FFF2-40B4-BE49-F238E27FC236}">
                <a16:creationId xmlns:a16="http://schemas.microsoft.com/office/drawing/2014/main" id="{CAA05858-DFF1-ED54-5F38-C92ED673C882}"/>
              </a:ext>
            </a:extLst>
          </p:cNvPr>
          <p:cNvPicPr>
            <a:picLocks noChangeAspect="1"/>
          </p:cNvPicPr>
          <p:nvPr/>
        </p:nvPicPr>
        <p:blipFill>
          <a:blip r:embed="rId2"/>
          <a:srcRect/>
          <a:stretch/>
        </p:blipFill>
        <p:spPr>
          <a:xfrm>
            <a:off x="5293007" y="3301965"/>
            <a:ext cx="523220" cy="523220"/>
          </a:xfrm>
          <a:prstGeom prst="rect">
            <a:avLst/>
          </a:prstGeom>
        </p:spPr>
      </p:pic>
      <p:sp>
        <p:nvSpPr>
          <p:cNvPr id="8" name="文本框 7">
            <a:extLst>
              <a:ext uri="{FF2B5EF4-FFF2-40B4-BE49-F238E27FC236}">
                <a16:creationId xmlns:a16="http://schemas.microsoft.com/office/drawing/2014/main" id="{BB50D792-A5CB-8BF2-014F-7A1175B59AF5}"/>
              </a:ext>
            </a:extLst>
          </p:cNvPr>
          <p:cNvSpPr txBox="1"/>
          <p:nvPr/>
        </p:nvSpPr>
        <p:spPr>
          <a:xfrm>
            <a:off x="5946980" y="3301965"/>
            <a:ext cx="1620957" cy="523220"/>
          </a:xfrm>
          <a:prstGeom prst="rect">
            <a:avLst/>
          </a:prstGeom>
          <a:noFill/>
        </p:spPr>
        <p:txBody>
          <a:bodyPr wrap="none" rtlCol="0">
            <a:spAutoFit/>
          </a:bodyPr>
          <a:lstStyle/>
          <a:p>
            <a:r>
              <a:rPr kumimoji="1" lang="zh-CN" altLang="en-US" sz="2800" b="1" dirty="0">
                <a:solidFill>
                  <a:srgbClr val="1BB458"/>
                </a:solidFill>
                <a:latin typeface="TencentSans W7" panose="020C04030202040F0204" pitchFamily="34" charset="-122"/>
                <a:ea typeface="TencentSans W7" panose="020C04030202040F0204" pitchFamily="34" charset="-122"/>
              </a:rPr>
              <a:t>一云多端</a:t>
            </a:r>
          </a:p>
        </p:txBody>
      </p:sp>
      <p:sp>
        <p:nvSpPr>
          <p:cNvPr id="10" name="文本框 9">
            <a:extLst>
              <a:ext uri="{FF2B5EF4-FFF2-40B4-BE49-F238E27FC236}">
                <a16:creationId xmlns:a16="http://schemas.microsoft.com/office/drawing/2014/main" id="{98F41533-4543-AF3E-1274-33957F79882E}"/>
              </a:ext>
            </a:extLst>
          </p:cNvPr>
          <p:cNvSpPr txBox="1"/>
          <p:nvPr/>
        </p:nvSpPr>
        <p:spPr>
          <a:xfrm>
            <a:off x="5293007" y="4031414"/>
            <a:ext cx="6405171" cy="502125"/>
          </a:xfrm>
          <a:prstGeom prst="rect">
            <a:avLst/>
          </a:prstGeom>
          <a:noFill/>
        </p:spPr>
        <p:txBody>
          <a:bodyPr wrap="square" rtlCol="0">
            <a:spAutoFit/>
          </a:bodyPr>
          <a:lstStyle/>
          <a:p>
            <a:pPr>
              <a:lnSpc>
                <a:spcPct val="150000"/>
              </a:lnSpc>
            </a:pPr>
            <a:r>
              <a:rPr kumimoji="1" lang="zh-CN" altLang="en-US" sz="2000" dirty="0">
                <a:latin typeface="TencentSans W3" panose="020C04030202040F0204" pitchFamily="34" charset="-122"/>
                <a:ea typeface="TencentSans W3" panose="020C04030202040F0204" pitchFamily="34" charset="-122"/>
              </a:rPr>
              <a:t>借助于云端一体化模式，快速上线</a:t>
            </a:r>
            <a:r>
              <a:rPr kumimoji="1" lang="en" altLang="zh-CN" sz="2000" dirty="0">
                <a:latin typeface="TencentSans W3" panose="020C04030202040F0204" pitchFamily="34" charset="-122"/>
                <a:ea typeface="TencentSans W3" panose="020C04030202040F0204" pitchFamily="34" charset="-122"/>
              </a:rPr>
              <a:t>Web</a:t>
            </a:r>
            <a:r>
              <a:rPr kumimoji="1" lang="zh-CN" altLang="en-US" sz="2000" dirty="0">
                <a:latin typeface="TencentSans W3" panose="020C04030202040F0204" pitchFamily="34" charset="-122"/>
                <a:ea typeface="TencentSans W3" panose="020C04030202040F0204" pitchFamily="34" charset="-122"/>
              </a:rPr>
              <a:t>端和小程序端</a:t>
            </a:r>
          </a:p>
        </p:txBody>
      </p:sp>
      <p:cxnSp>
        <p:nvCxnSpPr>
          <p:cNvPr id="18" name="直线连接符 17">
            <a:extLst>
              <a:ext uri="{FF2B5EF4-FFF2-40B4-BE49-F238E27FC236}">
                <a16:creationId xmlns:a16="http://schemas.microsoft.com/office/drawing/2014/main" id="{22B2A611-3B2B-5F09-6A1F-B4C3969483B7}"/>
              </a:ext>
            </a:extLst>
          </p:cNvPr>
          <p:cNvCxnSpPr/>
          <p:nvPr/>
        </p:nvCxnSpPr>
        <p:spPr>
          <a:xfrm>
            <a:off x="5129940" y="2939768"/>
            <a:ext cx="6568238" cy="0"/>
          </a:xfrm>
          <a:prstGeom prst="line">
            <a:avLst/>
          </a:prstGeom>
          <a:ln w="158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直线连接符 18">
            <a:extLst>
              <a:ext uri="{FF2B5EF4-FFF2-40B4-BE49-F238E27FC236}">
                <a16:creationId xmlns:a16="http://schemas.microsoft.com/office/drawing/2014/main" id="{3BD0B43A-470F-D50A-6F8A-E6B42982B575}"/>
              </a:ext>
            </a:extLst>
          </p:cNvPr>
          <p:cNvCxnSpPr/>
          <p:nvPr/>
        </p:nvCxnSpPr>
        <p:spPr>
          <a:xfrm>
            <a:off x="5129940" y="4836553"/>
            <a:ext cx="6568238" cy="0"/>
          </a:xfrm>
          <a:prstGeom prst="line">
            <a:avLst/>
          </a:prstGeom>
          <a:ln w="158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0" name="图片 19">
            <a:extLst>
              <a:ext uri="{FF2B5EF4-FFF2-40B4-BE49-F238E27FC236}">
                <a16:creationId xmlns:a16="http://schemas.microsoft.com/office/drawing/2014/main" id="{68DA28E9-5295-432F-5B5C-6C73454F4D86}"/>
              </a:ext>
            </a:extLst>
          </p:cNvPr>
          <p:cNvPicPr>
            <a:picLocks noChangeAspect="1"/>
          </p:cNvPicPr>
          <p:nvPr/>
        </p:nvPicPr>
        <p:blipFill>
          <a:blip r:embed="rId3"/>
          <a:srcRect/>
          <a:stretch/>
        </p:blipFill>
        <p:spPr>
          <a:xfrm>
            <a:off x="5290758" y="1418461"/>
            <a:ext cx="523220" cy="523220"/>
          </a:xfrm>
          <a:prstGeom prst="rect">
            <a:avLst/>
          </a:prstGeom>
        </p:spPr>
      </p:pic>
      <p:sp>
        <p:nvSpPr>
          <p:cNvPr id="21" name="文本框 20">
            <a:extLst>
              <a:ext uri="{FF2B5EF4-FFF2-40B4-BE49-F238E27FC236}">
                <a16:creationId xmlns:a16="http://schemas.microsoft.com/office/drawing/2014/main" id="{205E2835-5A3E-B8D0-7C70-DD5F95F3BC6A}"/>
              </a:ext>
            </a:extLst>
          </p:cNvPr>
          <p:cNvSpPr txBox="1"/>
          <p:nvPr/>
        </p:nvSpPr>
        <p:spPr>
          <a:xfrm>
            <a:off x="5944731" y="1418461"/>
            <a:ext cx="2698175" cy="523220"/>
          </a:xfrm>
          <a:prstGeom prst="rect">
            <a:avLst/>
          </a:prstGeom>
          <a:noFill/>
        </p:spPr>
        <p:txBody>
          <a:bodyPr wrap="none" rtlCol="0">
            <a:spAutoFit/>
          </a:bodyPr>
          <a:lstStyle/>
          <a:p>
            <a:r>
              <a:rPr kumimoji="1" lang="zh-CN" altLang="en-US" sz="2800" b="1" dirty="0">
                <a:solidFill>
                  <a:srgbClr val="1BB458"/>
                </a:solidFill>
                <a:latin typeface="TencentSans W7" panose="020C04030202040F0204" pitchFamily="34" charset="-122"/>
                <a:ea typeface="TencentSans W7" panose="020C04030202040F0204" pitchFamily="34" charset="-122"/>
              </a:rPr>
              <a:t>免服务器免运维</a:t>
            </a:r>
          </a:p>
        </p:txBody>
      </p:sp>
      <p:sp>
        <p:nvSpPr>
          <p:cNvPr id="22" name="文本框 21">
            <a:extLst>
              <a:ext uri="{FF2B5EF4-FFF2-40B4-BE49-F238E27FC236}">
                <a16:creationId xmlns:a16="http://schemas.microsoft.com/office/drawing/2014/main" id="{F7CA5E42-427A-39B7-0604-693916FB88A1}"/>
              </a:ext>
            </a:extLst>
          </p:cNvPr>
          <p:cNvSpPr txBox="1"/>
          <p:nvPr/>
        </p:nvSpPr>
        <p:spPr>
          <a:xfrm>
            <a:off x="5290758" y="2147910"/>
            <a:ext cx="6405171" cy="502125"/>
          </a:xfrm>
          <a:prstGeom prst="rect">
            <a:avLst/>
          </a:prstGeom>
          <a:noFill/>
        </p:spPr>
        <p:txBody>
          <a:bodyPr wrap="square" rtlCol="0">
            <a:spAutoFit/>
          </a:bodyPr>
          <a:lstStyle/>
          <a:p>
            <a:pPr>
              <a:lnSpc>
                <a:spcPct val="150000"/>
              </a:lnSpc>
            </a:pPr>
            <a:r>
              <a:rPr kumimoji="1" lang="zh-CN" altLang="en-US" sz="2000" dirty="0">
                <a:latin typeface="TencentSans W3" panose="020C04030202040F0204" pitchFamily="34" charset="-122"/>
                <a:ea typeface="TencentSans W3" panose="020C04030202040F0204" pitchFamily="34" charset="-122"/>
              </a:rPr>
              <a:t>免去移动应用构建中繁琐的服务器搭建和运维</a:t>
            </a:r>
          </a:p>
        </p:txBody>
      </p:sp>
      <p:sp>
        <p:nvSpPr>
          <p:cNvPr id="23" name="文本框 22">
            <a:extLst>
              <a:ext uri="{FF2B5EF4-FFF2-40B4-BE49-F238E27FC236}">
                <a16:creationId xmlns:a16="http://schemas.microsoft.com/office/drawing/2014/main" id="{DD18B27C-F51D-1F8F-5EF3-1A4228259CDF}"/>
              </a:ext>
            </a:extLst>
          </p:cNvPr>
          <p:cNvSpPr txBox="1"/>
          <p:nvPr/>
        </p:nvSpPr>
        <p:spPr>
          <a:xfrm>
            <a:off x="-429427" y="5809346"/>
            <a:ext cx="6405171" cy="502125"/>
          </a:xfrm>
          <a:prstGeom prst="rect">
            <a:avLst/>
          </a:prstGeom>
          <a:noFill/>
        </p:spPr>
        <p:txBody>
          <a:bodyPr wrap="square" rtlCol="0">
            <a:spAutoFit/>
          </a:bodyPr>
          <a:lstStyle/>
          <a:p>
            <a:pPr algn="ctr">
              <a:lnSpc>
                <a:spcPct val="150000"/>
              </a:lnSpc>
            </a:pPr>
            <a:r>
              <a:rPr kumimoji="1" lang="zh-CN" altLang="en-US" sz="2000" dirty="0">
                <a:latin typeface="TencentSans W3" panose="020C04030202040F0204" pitchFamily="34" charset="-122"/>
                <a:ea typeface="TencentSans W3" panose="020C04030202040F0204" pitchFamily="34" charset="-122"/>
              </a:rPr>
              <a:t>深圳地铁疫情防控小程序</a:t>
            </a:r>
          </a:p>
        </p:txBody>
      </p:sp>
      <p:pic>
        <p:nvPicPr>
          <p:cNvPr id="26" name="图片 25">
            <a:extLst>
              <a:ext uri="{FF2B5EF4-FFF2-40B4-BE49-F238E27FC236}">
                <a16:creationId xmlns:a16="http://schemas.microsoft.com/office/drawing/2014/main" id="{C4BB190B-1EF4-F13E-0DB5-3A11A593B88F}"/>
              </a:ext>
            </a:extLst>
          </p:cNvPr>
          <p:cNvPicPr>
            <a:picLocks noChangeAspect="1"/>
          </p:cNvPicPr>
          <p:nvPr/>
        </p:nvPicPr>
        <p:blipFill>
          <a:blip r:embed="rId4"/>
          <a:srcRect/>
          <a:stretch/>
        </p:blipFill>
        <p:spPr>
          <a:xfrm>
            <a:off x="5290758" y="5198749"/>
            <a:ext cx="523220" cy="523220"/>
          </a:xfrm>
          <a:prstGeom prst="rect">
            <a:avLst/>
          </a:prstGeom>
        </p:spPr>
      </p:pic>
      <p:sp>
        <p:nvSpPr>
          <p:cNvPr id="27" name="文本框 26">
            <a:extLst>
              <a:ext uri="{FF2B5EF4-FFF2-40B4-BE49-F238E27FC236}">
                <a16:creationId xmlns:a16="http://schemas.microsoft.com/office/drawing/2014/main" id="{804537BB-A1F0-E86F-AE82-524BCFC37CD2}"/>
              </a:ext>
            </a:extLst>
          </p:cNvPr>
          <p:cNvSpPr txBox="1"/>
          <p:nvPr/>
        </p:nvSpPr>
        <p:spPr>
          <a:xfrm>
            <a:off x="5944731" y="5198749"/>
            <a:ext cx="2339102" cy="523220"/>
          </a:xfrm>
          <a:prstGeom prst="rect">
            <a:avLst/>
          </a:prstGeom>
          <a:noFill/>
        </p:spPr>
        <p:txBody>
          <a:bodyPr wrap="none" rtlCol="0">
            <a:spAutoFit/>
          </a:bodyPr>
          <a:lstStyle/>
          <a:p>
            <a:r>
              <a:rPr kumimoji="1" lang="zh-CN" altLang="en-US" sz="2800" b="1" dirty="0">
                <a:solidFill>
                  <a:srgbClr val="1BB458"/>
                </a:solidFill>
                <a:latin typeface="TencentSans W7" panose="020C04030202040F0204" pitchFamily="34" charset="-122"/>
                <a:ea typeface="TencentSans W7" panose="020C04030202040F0204" pitchFamily="34" charset="-122"/>
              </a:rPr>
              <a:t>连结微信生态</a:t>
            </a:r>
          </a:p>
        </p:txBody>
      </p:sp>
      <p:sp>
        <p:nvSpPr>
          <p:cNvPr id="28" name="文本框 27">
            <a:extLst>
              <a:ext uri="{FF2B5EF4-FFF2-40B4-BE49-F238E27FC236}">
                <a16:creationId xmlns:a16="http://schemas.microsoft.com/office/drawing/2014/main" id="{9FDB358E-0BFD-885F-D5DB-6EF1EB3EB9C4}"/>
              </a:ext>
            </a:extLst>
          </p:cNvPr>
          <p:cNvSpPr txBox="1"/>
          <p:nvPr/>
        </p:nvSpPr>
        <p:spPr>
          <a:xfrm>
            <a:off x="5290758" y="5928198"/>
            <a:ext cx="6405171" cy="502125"/>
          </a:xfrm>
          <a:prstGeom prst="rect">
            <a:avLst/>
          </a:prstGeom>
          <a:noFill/>
        </p:spPr>
        <p:txBody>
          <a:bodyPr wrap="square" rtlCol="0">
            <a:spAutoFit/>
          </a:bodyPr>
          <a:lstStyle/>
          <a:p>
            <a:pPr>
              <a:lnSpc>
                <a:spcPct val="150000"/>
              </a:lnSpc>
            </a:pPr>
            <a:r>
              <a:rPr kumimoji="1" lang="zh-CN" altLang="en-US" sz="2000" dirty="0">
                <a:latin typeface="TencentSans W3" panose="020C04030202040F0204" pitchFamily="34" charset="-122"/>
                <a:ea typeface="TencentSans W3" panose="020C04030202040F0204" pitchFamily="34" charset="-122"/>
              </a:rPr>
              <a:t>借助微信用户体系，便捷连接使用者</a:t>
            </a:r>
          </a:p>
        </p:txBody>
      </p:sp>
      <p:pic>
        <p:nvPicPr>
          <p:cNvPr id="1032" name="Picture 8">
            <a:extLst>
              <a:ext uri="{FF2B5EF4-FFF2-40B4-BE49-F238E27FC236}">
                <a16:creationId xmlns:a16="http://schemas.microsoft.com/office/drawing/2014/main" id="{219E4269-FA1F-B565-195F-D7850C2E6F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3492" b="3408"/>
          <a:stretch/>
        </p:blipFill>
        <p:spPr bwMode="auto">
          <a:xfrm>
            <a:off x="734518" y="1555565"/>
            <a:ext cx="4077282" cy="4112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80303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33965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微信云开发开通过程</a:t>
            </a:r>
          </a:p>
        </p:txBody>
      </p:sp>
      <p:pic>
        <p:nvPicPr>
          <p:cNvPr id="3" name="图片 2">
            <a:extLst>
              <a:ext uri="{FF2B5EF4-FFF2-40B4-BE49-F238E27FC236}">
                <a16:creationId xmlns:a16="http://schemas.microsoft.com/office/drawing/2014/main" id="{2856CEE5-3188-F607-A987-D0388CF2AF3A}"/>
              </a:ext>
            </a:extLst>
          </p:cNvPr>
          <p:cNvPicPr>
            <a:picLocks noChangeAspect="1"/>
          </p:cNvPicPr>
          <p:nvPr/>
        </p:nvPicPr>
        <p:blipFill>
          <a:blip r:embed="rId2"/>
          <a:stretch>
            <a:fillRect/>
          </a:stretch>
        </p:blipFill>
        <p:spPr>
          <a:xfrm>
            <a:off x="3016358" y="1273629"/>
            <a:ext cx="8515027" cy="5241074"/>
          </a:xfrm>
          <a:prstGeom prst="rect">
            <a:avLst/>
          </a:prstGeom>
        </p:spPr>
      </p:pic>
      <p:sp>
        <p:nvSpPr>
          <p:cNvPr id="4" name="矩形 3">
            <a:extLst>
              <a:ext uri="{FF2B5EF4-FFF2-40B4-BE49-F238E27FC236}">
                <a16:creationId xmlns:a16="http://schemas.microsoft.com/office/drawing/2014/main" id="{D5C9E4EB-9276-4830-5428-132CEF75BFFC}"/>
              </a:ext>
            </a:extLst>
          </p:cNvPr>
          <p:cNvSpPr/>
          <p:nvPr/>
        </p:nvSpPr>
        <p:spPr>
          <a:xfrm>
            <a:off x="4547224" y="1476470"/>
            <a:ext cx="526944" cy="582922"/>
          </a:xfrm>
          <a:prstGeom prst="rect">
            <a:avLst/>
          </a:prstGeom>
          <a:noFill/>
          <a:ln>
            <a:solidFill>
              <a:srgbClr val="1BB4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 name="直线连接符 4">
            <a:extLst>
              <a:ext uri="{FF2B5EF4-FFF2-40B4-BE49-F238E27FC236}">
                <a16:creationId xmlns:a16="http://schemas.microsoft.com/office/drawing/2014/main" id="{A2ACC0DC-C12D-E071-28EF-D67BC85E0509}"/>
              </a:ext>
            </a:extLst>
          </p:cNvPr>
          <p:cNvCxnSpPr>
            <a:cxnSpLocks/>
          </p:cNvCxnSpPr>
          <p:nvPr/>
        </p:nvCxnSpPr>
        <p:spPr>
          <a:xfrm flipH="1">
            <a:off x="4154559" y="2059392"/>
            <a:ext cx="501237" cy="1247329"/>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C7F112A2-36B1-F7CD-917A-F4C48B5753DB}"/>
              </a:ext>
            </a:extLst>
          </p:cNvPr>
          <p:cNvSpPr txBox="1"/>
          <p:nvPr/>
        </p:nvSpPr>
        <p:spPr>
          <a:xfrm>
            <a:off x="-1617502" y="2576603"/>
            <a:ext cx="6428198" cy="584134"/>
          </a:xfrm>
          <a:prstGeom prst="rect">
            <a:avLst/>
          </a:prstGeom>
          <a:noFill/>
        </p:spPr>
        <p:txBody>
          <a:bodyPr wrap="square" rtlCol="0">
            <a:spAutoFit/>
          </a:bodyPr>
          <a:lstStyle/>
          <a:p>
            <a:pPr algn="ctr">
              <a:lnSpc>
                <a:spcPct val="150000"/>
              </a:lnSpc>
            </a:pPr>
            <a:r>
              <a:rPr kumimoji="1" lang="zh-CN" altLang="en-US" sz="2400" b="1" dirty="0">
                <a:latin typeface="TencentSans W7" panose="020C04030202040F0204" pitchFamily="34" charset="-122"/>
                <a:ea typeface="TencentSans W7" panose="020C04030202040F0204" pitchFamily="34" charset="-122"/>
              </a:rPr>
              <a:t>进入云开发控制台</a:t>
            </a:r>
            <a:endParaRPr kumimoji="1" lang="en-US" altLang="zh-CN" sz="2400" b="1" dirty="0">
              <a:latin typeface="TencentSans W7" panose="020C04030202040F0204" pitchFamily="34" charset="-122"/>
              <a:ea typeface="TencentSans W7" panose="020C04030202040F0204" pitchFamily="34" charset="-122"/>
            </a:endParaRPr>
          </a:p>
        </p:txBody>
      </p:sp>
      <p:cxnSp>
        <p:nvCxnSpPr>
          <p:cNvPr id="11" name="直线连接符 10">
            <a:extLst>
              <a:ext uri="{FF2B5EF4-FFF2-40B4-BE49-F238E27FC236}">
                <a16:creationId xmlns:a16="http://schemas.microsoft.com/office/drawing/2014/main" id="{C853CB64-0F09-3BC8-BA0B-3EF17578429C}"/>
              </a:ext>
            </a:extLst>
          </p:cNvPr>
          <p:cNvCxnSpPr>
            <a:cxnSpLocks/>
          </p:cNvCxnSpPr>
          <p:nvPr/>
        </p:nvCxnSpPr>
        <p:spPr>
          <a:xfrm flipH="1">
            <a:off x="252001" y="3296805"/>
            <a:ext cx="3902558"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21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33965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微信云开发常用能力</a:t>
            </a:r>
          </a:p>
        </p:txBody>
      </p:sp>
      <p:pic>
        <p:nvPicPr>
          <p:cNvPr id="10" name="图片 9">
            <a:extLst>
              <a:ext uri="{FF2B5EF4-FFF2-40B4-BE49-F238E27FC236}">
                <a16:creationId xmlns:a16="http://schemas.microsoft.com/office/drawing/2014/main" id="{E5960455-0767-7784-038F-328BD4D93F60}"/>
              </a:ext>
            </a:extLst>
          </p:cNvPr>
          <p:cNvPicPr>
            <a:picLocks noChangeAspect="1"/>
          </p:cNvPicPr>
          <p:nvPr/>
        </p:nvPicPr>
        <p:blipFill>
          <a:blip r:embed="rId2"/>
          <a:stretch>
            <a:fillRect/>
          </a:stretch>
        </p:blipFill>
        <p:spPr>
          <a:xfrm>
            <a:off x="4863906" y="1494208"/>
            <a:ext cx="2464187" cy="5037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9" name="直线连接符 18">
            <a:extLst>
              <a:ext uri="{FF2B5EF4-FFF2-40B4-BE49-F238E27FC236}">
                <a16:creationId xmlns:a16="http://schemas.microsoft.com/office/drawing/2014/main" id="{F293037A-F175-5FAA-719A-3D459B654ED2}"/>
              </a:ext>
            </a:extLst>
          </p:cNvPr>
          <p:cNvCxnSpPr>
            <a:cxnSpLocks/>
          </p:cNvCxnSpPr>
          <p:nvPr/>
        </p:nvCxnSpPr>
        <p:spPr>
          <a:xfrm flipH="1">
            <a:off x="1162373" y="4702687"/>
            <a:ext cx="3701533"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pic>
        <p:nvPicPr>
          <p:cNvPr id="26" name="图片 25">
            <a:extLst>
              <a:ext uri="{FF2B5EF4-FFF2-40B4-BE49-F238E27FC236}">
                <a16:creationId xmlns:a16="http://schemas.microsoft.com/office/drawing/2014/main" id="{1B631DB3-18A4-1D79-D714-836B8213D5B6}"/>
              </a:ext>
            </a:extLst>
          </p:cNvPr>
          <p:cNvPicPr>
            <a:picLocks noChangeAspect="1"/>
          </p:cNvPicPr>
          <p:nvPr/>
        </p:nvPicPr>
        <p:blipFill>
          <a:blip r:embed="rId3"/>
          <a:stretch>
            <a:fillRect/>
          </a:stretch>
        </p:blipFill>
        <p:spPr>
          <a:xfrm>
            <a:off x="1162373" y="2054422"/>
            <a:ext cx="523221" cy="523221"/>
          </a:xfrm>
          <a:prstGeom prst="rect">
            <a:avLst/>
          </a:prstGeom>
        </p:spPr>
      </p:pic>
      <p:sp>
        <p:nvSpPr>
          <p:cNvPr id="32" name="文本框 31">
            <a:extLst>
              <a:ext uri="{FF2B5EF4-FFF2-40B4-BE49-F238E27FC236}">
                <a16:creationId xmlns:a16="http://schemas.microsoft.com/office/drawing/2014/main" id="{ECAB856B-1BDB-E25C-E24D-DFDF9AF5E671}"/>
              </a:ext>
            </a:extLst>
          </p:cNvPr>
          <p:cNvSpPr txBox="1"/>
          <p:nvPr/>
        </p:nvSpPr>
        <p:spPr>
          <a:xfrm>
            <a:off x="1822444" y="2054422"/>
            <a:ext cx="1261884" cy="523220"/>
          </a:xfrm>
          <a:prstGeom prst="rect">
            <a:avLst/>
          </a:prstGeom>
          <a:noFill/>
        </p:spPr>
        <p:txBody>
          <a:bodyPr wrap="none" rtlCol="0">
            <a:spAutoFit/>
          </a:bodyPr>
          <a:lstStyle/>
          <a:p>
            <a:r>
              <a:rPr kumimoji="1" lang="zh-CN" altLang="en-US" sz="2800" b="1" dirty="0">
                <a:solidFill>
                  <a:srgbClr val="1BB458"/>
                </a:solidFill>
                <a:latin typeface="TencentSans W7" panose="020C04030202040F0204" pitchFamily="34" charset="-122"/>
                <a:ea typeface="TencentSans W7" panose="020C04030202040F0204" pitchFamily="34" charset="-122"/>
              </a:rPr>
              <a:t>数据库</a:t>
            </a:r>
          </a:p>
        </p:txBody>
      </p:sp>
      <p:sp>
        <p:nvSpPr>
          <p:cNvPr id="33" name="文本框 32">
            <a:extLst>
              <a:ext uri="{FF2B5EF4-FFF2-40B4-BE49-F238E27FC236}">
                <a16:creationId xmlns:a16="http://schemas.microsoft.com/office/drawing/2014/main" id="{C541FC94-7E34-2C3A-9622-F59FE13DB74D}"/>
              </a:ext>
            </a:extLst>
          </p:cNvPr>
          <p:cNvSpPr txBox="1"/>
          <p:nvPr/>
        </p:nvSpPr>
        <p:spPr>
          <a:xfrm>
            <a:off x="1162373" y="2577642"/>
            <a:ext cx="3130658" cy="1887120"/>
          </a:xfrm>
          <a:prstGeom prst="rect">
            <a:avLst/>
          </a:prstGeom>
          <a:noFill/>
        </p:spPr>
        <p:txBody>
          <a:bodyPr wrap="square" rtlCol="0">
            <a:spAutoFit/>
          </a:bodyPr>
          <a:lstStyle/>
          <a:p>
            <a:pPr>
              <a:lnSpc>
                <a:spcPct val="150000"/>
              </a:lnSpc>
            </a:pPr>
            <a:r>
              <a:rPr kumimoji="1" lang="zh-CN" altLang="en-US" sz="2000" dirty="0">
                <a:latin typeface="TencentSans W3" panose="020C04030202040F0204" pitchFamily="34" charset="-122"/>
                <a:ea typeface="TencentSans W3" panose="020C04030202040F0204" pitchFamily="34" charset="-122"/>
              </a:rPr>
              <a:t>存储业务数据的仓库</a:t>
            </a:r>
            <a:endParaRPr kumimoji="1" lang="en-US" altLang="zh-CN" sz="2000" dirty="0">
              <a:latin typeface="TencentSans W3" panose="020C04030202040F0204" pitchFamily="34" charset="-122"/>
              <a:ea typeface="TencentSans W3" panose="020C04030202040F0204" pitchFamily="34" charset="-122"/>
            </a:endParaRPr>
          </a:p>
          <a:p>
            <a:pPr marL="342900" indent="-342900">
              <a:lnSpc>
                <a:spcPct val="150000"/>
              </a:lnSpc>
              <a:buFont typeface="Wingdings" pitchFamily="2" charset="2"/>
              <a:buChar char="ü"/>
            </a:pPr>
            <a:r>
              <a:rPr kumimoji="1" lang="zh-CN" altLang="en-US" sz="2000" dirty="0">
                <a:latin typeface="TencentSans W3" panose="020C04030202040F0204" pitchFamily="34" charset="-122"/>
                <a:ea typeface="TencentSans W3" panose="020C04030202040F0204" pitchFamily="34" charset="-122"/>
              </a:rPr>
              <a:t>免部署运维</a:t>
            </a:r>
            <a:endParaRPr kumimoji="1" lang="en-US" altLang="zh-CN" sz="2000" dirty="0">
              <a:latin typeface="TencentSans W3" panose="020C04030202040F0204" pitchFamily="34" charset="-122"/>
              <a:ea typeface="TencentSans W3" panose="020C04030202040F0204" pitchFamily="34" charset="-122"/>
            </a:endParaRPr>
          </a:p>
          <a:p>
            <a:pPr marL="342900" indent="-342900">
              <a:lnSpc>
                <a:spcPct val="150000"/>
              </a:lnSpc>
              <a:buFont typeface="Wingdings" pitchFamily="2" charset="2"/>
              <a:buChar char="ü"/>
            </a:pPr>
            <a:r>
              <a:rPr kumimoji="1" lang="zh-CN" altLang="en-US" sz="2000" dirty="0">
                <a:latin typeface="TencentSans W3" panose="020C04030202040F0204" pitchFamily="34" charset="-122"/>
                <a:ea typeface="TencentSans W3" panose="020C04030202040F0204" pitchFamily="34" charset="-122"/>
              </a:rPr>
              <a:t>支持数据读写、自动备份回档等功能</a:t>
            </a:r>
          </a:p>
        </p:txBody>
      </p:sp>
      <p:cxnSp>
        <p:nvCxnSpPr>
          <p:cNvPr id="34" name="直线连接符 33">
            <a:extLst>
              <a:ext uri="{FF2B5EF4-FFF2-40B4-BE49-F238E27FC236}">
                <a16:creationId xmlns:a16="http://schemas.microsoft.com/office/drawing/2014/main" id="{5F115D18-8966-07A3-9411-F0AF9403D6B6}"/>
              </a:ext>
            </a:extLst>
          </p:cNvPr>
          <p:cNvCxnSpPr>
            <a:cxnSpLocks/>
          </p:cNvCxnSpPr>
          <p:nvPr/>
        </p:nvCxnSpPr>
        <p:spPr>
          <a:xfrm flipH="1">
            <a:off x="7002651" y="2902301"/>
            <a:ext cx="4910525"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pic>
        <p:nvPicPr>
          <p:cNvPr id="35" name="图片 34">
            <a:extLst>
              <a:ext uri="{FF2B5EF4-FFF2-40B4-BE49-F238E27FC236}">
                <a16:creationId xmlns:a16="http://schemas.microsoft.com/office/drawing/2014/main" id="{CB0D5770-A74C-F145-F03B-B4F5A3B4B5B3}"/>
              </a:ext>
            </a:extLst>
          </p:cNvPr>
          <p:cNvPicPr>
            <a:picLocks noChangeAspect="1"/>
          </p:cNvPicPr>
          <p:nvPr/>
        </p:nvPicPr>
        <p:blipFill>
          <a:blip r:embed="rId4"/>
          <a:srcRect/>
          <a:stretch/>
        </p:blipFill>
        <p:spPr>
          <a:xfrm>
            <a:off x="7682015" y="750409"/>
            <a:ext cx="523221" cy="523221"/>
          </a:xfrm>
          <a:prstGeom prst="rect">
            <a:avLst/>
          </a:prstGeom>
        </p:spPr>
      </p:pic>
      <p:sp>
        <p:nvSpPr>
          <p:cNvPr id="36" name="文本框 35">
            <a:extLst>
              <a:ext uri="{FF2B5EF4-FFF2-40B4-BE49-F238E27FC236}">
                <a16:creationId xmlns:a16="http://schemas.microsoft.com/office/drawing/2014/main" id="{DDBF303E-DEF4-E52A-0625-AF19B727DBBF}"/>
              </a:ext>
            </a:extLst>
          </p:cNvPr>
          <p:cNvSpPr txBox="1"/>
          <p:nvPr/>
        </p:nvSpPr>
        <p:spPr>
          <a:xfrm>
            <a:off x="8342086" y="750409"/>
            <a:ext cx="1261884" cy="523220"/>
          </a:xfrm>
          <a:prstGeom prst="rect">
            <a:avLst/>
          </a:prstGeom>
          <a:noFill/>
        </p:spPr>
        <p:txBody>
          <a:bodyPr wrap="none" rtlCol="0">
            <a:spAutoFit/>
          </a:bodyPr>
          <a:lstStyle/>
          <a:p>
            <a:r>
              <a:rPr kumimoji="1" lang="zh-CN" altLang="en-US" sz="2800" b="1" dirty="0">
                <a:solidFill>
                  <a:srgbClr val="1BB458"/>
                </a:solidFill>
                <a:latin typeface="TencentSans W7" panose="020C04030202040F0204" pitchFamily="34" charset="-122"/>
                <a:ea typeface="TencentSans W7" panose="020C04030202040F0204" pitchFamily="34" charset="-122"/>
              </a:rPr>
              <a:t>云存储</a:t>
            </a:r>
          </a:p>
        </p:txBody>
      </p:sp>
      <p:sp>
        <p:nvSpPr>
          <p:cNvPr id="37" name="文本框 36">
            <a:extLst>
              <a:ext uri="{FF2B5EF4-FFF2-40B4-BE49-F238E27FC236}">
                <a16:creationId xmlns:a16="http://schemas.microsoft.com/office/drawing/2014/main" id="{775E62DB-B27C-649E-CC0A-2C566F694009}"/>
              </a:ext>
            </a:extLst>
          </p:cNvPr>
          <p:cNvSpPr txBox="1"/>
          <p:nvPr/>
        </p:nvSpPr>
        <p:spPr>
          <a:xfrm>
            <a:off x="7682015" y="1273629"/>
            <a:ext cx="4339650" cy="1425455"/>
          </a:xfrm>
          <a:prstGeom prst="rect">
            <a:avLst/>
          </a:prstGeom>
          <a:noFill/>
        </p:spPr>
        <p:txBody>
          <a:bodyPr wrap="square" rtlCol="0">
            <a:spAutoFit/>
          </a:bodyPr>
          <a:lstStyle/>
          <a:p>
            <a:pPr>
              <a:lnSpc>
                <a:spcPct val="150000"/>
              </a:lnSpc>
            </a:pPr>
            <a:r>
              <a:rPr kumimoji="1" lang="zh-CN" altLang="en-US" sz="2000" dirty="0">
                <a:latin typeface="TencentSans W3" panose="020C04030202040F0204" pitchFamily="34" charset="-122"/>
                <a:ea typeface="TencentSans W3" panose="020C04030202040F0204" pitchFamily="34" charset="-122"/>
              </a:rPr>
              <a:t>存储业务文件的仓库</a:t>
            </a:r>
            <a:endParaRPr kumimoji="1" lang="en-US" altLang="zh-CN" sz="2000" dirty="0">
              <a:latin typeface="TencentSans W3" panose="020C04030202040F0204" pitchFamily="34" charset="-122"/>
              <a:ea typeface="TencentSans W3" panose="020C04030202040F0204" pitchFamily="34" charset="-122"/>
            </a:endParaRPr>
          </a:p>
          <a:p>
            <a:pPr marL="342900" indent="-342900">
              <a:lnSpc>
                <a:spcPct val="150000"/>
              </a:lnSpc>
              <a:buFont typeface="Wingdings" pitchFamily="2" charset="2"/>
              <a:buChar char="ü"/>
            </a:pPr>
            <a:r>
              <a:rPr kumimoji="1" lang="zh-CN" altLang="en-US" sz="2000" dirty="0">
                <a:latin typeface="TencentSans W3" panose="020C04030202040F0204" pitchFamily="34" charset="-122"/>
                <a:ea typeface="TencentSans W3" panose="020C04030202040F0204" pitchFamily="34" charset="-122"/>
              </a:rPr>
              <a:t>云端文件存储，不占用代码包大小</a:t>
            </a:r>
            <a:endParaRPr kumimoji="1" lang="en-US" altLang="zh-CN" sz="2000" dirty="0">
              <a:latin typeface="TencentSans W3" panose="020C04030202040F0204" pitchFamily="34" charset="-122"/>
              <a:ea typeface="TencentSans W3" panose="020C04030202040F0204" pitchFamily="34" charset="-122"/>
            </a:endParaRPr>
          </a:p>
          <a:p>
            <a:pPr marL="342900" indent="-342900">
              <a:lnSpc>
                <a:spcPct val="150000"/>
              </a:lnSpc>
              <a:buFont typeface="Wingdings" pitchFamily="2" charset="2"/>
              <a:buChar char="ü"/>
            </a:pPr>
            <a:r>
              <a:rPr kumimoji="1" lang="zh-CN" altLang="en-US" sz="2000" dirty="0">
                <a:latin typeface="TencentSans W3" panose="020C04030202040F0204" pitchFamily="34" charset="-122"/>
                <a:ea typeface="TencentSans W3" panose="020C04030202040F0204" pitchFamily="34" charset="-122"/>
              </a:rPr>
              <a:t>自带</a:t>
            </a:r>
            <a:r>
              <a:rPr kumimoji="1" lang="en" altLang="zh-CN" sz="2000" dirty="0">
                <a:latin typeface="TencentSans W3" panose="020C04030202040F0204" pitchFamily="34" charset="-122"/>
                <a:ea typeface="TencentSans W3" panose="020C04030202040F0204" pitchFamily="34" charset="-122"/>
              </a:rPr>
              <a:t>CDN</a:t>
            </a:r>
            <a:r>
              <a:rPr kumimoji="1" lang="zh-CN" altLang="en-US" sz="2000" dirty="0">
                <a:latin typeface="TencentSans W3" panose="020C04030202040F0204" pitchFamily="34" charset="-122"/>
                <a:ea typeface="TencentSans W3" panose="020C04030202040F0204" pitchFamily="34" charset="-122"/>
              </a:rPr>
              <a:t>加速，图片展示更迅速</a:t>
            </a:r>
          </a:p>
        </p:txBody>
      </p:sp>
      <p:cxnSp>
        <p:nvCxnSpPr>
          <p:cNvPr id="41" name="直线连接符 40">
            <a:extLst>
              <a:ext uri="{FF2B5EF4-FFF2-40B4-BE49-F238E27FC236}">
                <a16:creationId xmlns:a16="http://schemas.microsoft.com/office/drawing/2014/main" id="{E691DF59-79F4-D91A-DB7D-AE1F95C76E79}"/>
              </a:ext>
            </a:extLst>
          </p:cNvPr>
          <p:cNvCxnSpPr>
            <a:cxnSpLocks/>
          </p:cNvCxnSpPr>
          <p:nvPr/>
        </p:nvCxnSpPr>
        <p:spPr>
          <a:xfrm flipH="1">
            <a:off x="6625875" y="5890892"/>
            <a:ext cx="5287301"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pic>
        <p:nvPicPr>
          <p:cNvPr id="42" name="图片 41">
            <a:extLst>
              <a:ext uri="{FF2B5EF4-FFF2-40B4-BE49-F238E27FC236}">
                <a16:creationId xmlns:a16="http://schemas.microsoft.com/office/drawing/2014/main" id="{019651CB-ED4F-5B92-4F9C-BA06CC02034B}"/>
              </a:ext>
            </a:extLst>
          </p:cNvPr>
          <p:cNvPicPr>
            <a:picLocks noChangeAspect="1"/>
          </p:cNvPicPr>
          <p:nvPr/>
        </p:nvPicPr>
        <p:blipFill>
          <a:blip r:embed="rId4"/>
          <a:srcRect/>
          <a:stretch/>
        </p:blipFill>
        <p:spPr>
          <a:xfrm>
            <a:off x="7682015" y="3738999"/>
            <a:ext cx="523221" cy="523221"/>
          </a:xfrm>
          <a:prstGeom prst="rect">
            <a:avLst/>
          </a:prstGeom>
        </p:spPr>
      </p:pic>
      <p:sp>
        <p:nvSpPr>
          <p:cNvPr id="43" name="文本框 42">
            <a:extLst>
              <a:ext uri="{FF2B5EF4-FFF2-40B4-BE49-F238E27FC236}">
                <a16:creationId xmlns:a16="http://schemas.microsoft.com/office/drawing/2014/main" id="{A59068EE-583A-8BD7-2596-DCA6987D02EC}"/>
              </a:ext>
            </a:extLst>
          </p:cNvPr>
          <p:cNvSpPr txBox="1"/>
          <p:nvPr/>
        </p:nvSpPr>
        <p:spPr>
          <a:xfrm>
            <a:off x="8342086" y="3738999"/>
            <a:ext cx="1261884" cy="523220"/>
          </a:xfrm>
          <a:prstGeom prst="rect">
            <a:avLst/>
          </a:prstGeom>
          <a:noFill/>
        </p:spPr>
        <p:txBody>
          <a:bodyPr wrap="none" rtlCol="0">
            <a:spAutoFit/>
          </a:bodyPr>
          <a:lstStyle/>
          <a:p>
            <a:r>
              <a:rPr kumimoji="1" lang="zh-CN" altLang="en-US" sz="2800" b="1" dirty="0">
                <a:solidFill>
                  <a:srgbClr val="1BB458"/>
                </a:solidFill>
                <a:latin typeface="TencentSans W7" panose="020C04030202040F0204" pitchFamily="34" charset="-122"/>
                <a:ea typeface="TencentSans W7" panose="020C04030202040F0204" pitchFamily="34" charset="-122"/>
              </a:rPr>
              <a:t>云函数</a:t>
            </a:r>
          </a:p>
        </p:txBody>
      </p:sp>
      <p:sp>
        <p:nvSpPr>
          <p:cNvPr id="44" name="文本框 43">
            <a:extLst>
              <a:ext uri="{FF2B5EF4-FFF2-40B4-BE49-F238E27FC236}">
                <a16:creationId xmlns:a16="http://schemas.microsoft.com/office/drawing/2014/main" id="{B479E2DE-0630-B2E8-FB76-DFC3FAAAC892}"/>
              </a:ext>
            </a:extLst>
          </p:cNvPr>
          <p:cNvSpPr txBox="1"/>
          <p:nvPr/>
        </p:nvSpPr>
        <p:spPr>
          <a:xfrm>
            <a:off x="7682015" y="4262219"/>
            <a:ext cx="4339650" cy="1425455"/>
          </a:xfrm>
          <a:prstGeom prst="rect">
            <a:avLst/>
          </a:prstGeom>
          <a:noFill/>
        </p:spPr>
        <p:txBody>
          <a:bodyPr wrap="square" rtlCol="0">
            <a:spAutoFit/>
          </a:bodyPr>
          <a:lstStyle/>
          <a:p>
            <a:pPr>
              <a:lnSpc>
                <a:spcPct val="150000"/>
              </a:lnSpc>
            </a:pPr>
            <a:r>
              <a:rPr kumimoji="1" lang="zh-CN" altLang="en-US" sz="2000" dirty="0">
                <a:latin typeface="TencentSans W3" panose="020C04030202040F0204" pitchFamily="34" charset="-122"/>
                <a:ea typeface="TencentSans W3" panose="020C04030202040F0204" pitchFamily="34" charset="-122"/>
              </a:rPr>
              <a:t>运行在云端的函数</a:t>
            </a:r>
            <a:endParaRPr kumimoji="1" lang="en-US" altLang="zh-CN" sz="2000" dirty="0">
              <a:latin typeface="TencentSans W3" panose="020C04030202040F0204" pitchFamily="34" charset="-122"/>
              <a:ea typeface="TencentSans W3" panose="020C04030202040F0204" pitchFamily="34" charset="-122"/>
            </a:endParaRPr>
          </a:p>
          <a:p>
            <a:pPr marL="342900" indent="-342900">
              <a:lnSpc>
                <a:spcPct val="150000"/>
              </a:lnSpc>
              <a:buFont typeface="Wingdings" pitchFamily="2" charset="2"/>
              <a:buChar char="ü"/>
            </a:pPr>
            <a:r>
              <a:rPr kumimoji="1" lang="zh-CN" altLang="en-US" sz="2000" dirty="0">
                <a:latin typeface="TencentSans W3" panose="020C04030202040F0204" pitchFamily="34" charset="-122"/>
                <a:ea typeface="TencentSans W3" panose="020C04030202040F0204" pitchFamily="34" charset="-122"/>
              </a:rPr>
              <a:t>执行无法本地运行的代码</a:t>
            </a:r>
            <a:endParaRPr kumimoji="1" lang="en-US" altLang="zh-CN" sz="2000" dirty="0">
              <a:latin typeface="TencentSans W3" panose="020C04030202040F0204" pitchFamily="34" charset="-122"/>
              <a:ea typeface="TencentSans W3" panose="020C04030202040F0204" pitchFamily="34" charset="-122"/>
            </a:endParaRPr>
          </a:p>
          <a:p>
            <a:pPr marL="342900" indent="-342900">
              <a:lnSpc>
                <a:spcPct val="150000"/>
              </a:lnSpc>
              <a:buFont typeface="Wingdings" pitchFamily="2" charset="2"/>
              <a:buChar char="ü"/>
            </a:pPr>
            <a:r>
              <a:rPr kumimoji="1" lang="zh-CN" altLang="en-US" sz="2000" dirty="0">
                <a:latin typeface="TencentSans W3" panose="020C04030202040F0204" pitchFamily="34" charset="-122"/>
                <a:ea typeface="TencentSans W3" panose="020C04030202040F0204" pitchFamily="34" charset="-122"/>
              </a:rPr>
              <a:t>无需维护鉴权逻辑，调用官方接口</a:t>
            </a:r>
          </a:p>
        </p:txBody>
      </p:sp>
      <p:cxnSp>
        <p:nvCxnSpPr>
          <p:cNvPr id="45" name="直线连接符 44">
            <a:extLst>
              <a:ext uri="{FF2B5EF4-FFF2-40B4-BE49-F238E27FC236}">
                <a16:creationId xmlns:a16="http://schemas.microsoft.com/office/drawing/2014/main" id="{67777061-294F-667B-7A49-2961AA328B6F}"/>
              </a:ext>
            </a:extLst>
          </p:cNvPr>
          <p:cNvCxnSpPr>
            <a:cxnSpLocks/>
          </p:cNvCxnSpPr>
          <p:nvPr/>
        </p:nvCxnSpPr>
        <p:spPr>
          <a:xfrm flipH="1">
            <a:off x="6625875" y="8879482"/>
            <a:ext cx="4910525"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47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6" grpId="0"/>
      <p:bldP spid="37" grpId="0"/>
      <p:bldP spid="43" grpId="0"/>
      <p:bldP spid="4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三角形 8">
            <a:extLst>
              <a:ext uri="{FF2B5EF4-FFF2-40B4-BE49-F238E27FC236}">
                <a16:creationId xmlns:a16="http://schemas.microsoft.com/office/drawing/2014/main" id="{C6F47C3A-A265-4A4A-8C13-9DDBE4A29D1D}"/>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447455DA-D40A-C24E-8322-8F3537855CA1}"/>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05BBD8CD-A84A-144F-8195-41CBEF046B0A}"/>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63056BDE-9ED2-2844-884D-E5325BE6D659}"/>
              </a:ext>
            </a:extLst>
          </p:cNvPr>
          <p:cNvSpPr txBox="1"/>
          <p:nvPr/>
        </p:nvSpPr>
        <p:spPr>
          <a:xfrm>
            <a:off x="734518" y="491058"/>
            <a:ext cx="4339650"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微信云开发计费规则</a:t>
            </a:r>
          </a:p>
        </p:txBody>
      </p:sp>
      <p:cxnSp>
        <p:nvCxnSpPr>
          <p:cNvPr id="45" name="直线连接符 44">
            <a:extLst>
              <a:ext uri="{FF2B5EF4-FFF2-40B4-BE49-F238E27FC236}">
                <a16:creationId xmlns:a16="http://schemas.microsoft.com/office/drawing/2014/main" id="{67777061-294F-667B-7A49-2961AA328B6F}"/>
              </a:ext>
            </a:extLst>
          </p:cNvPr>
          <p:cNvCxnSpPr>
            <a:cxnSpLocks/>
          </p:cNvCxnSpPr>
          <p:nvPr/>
        </p:nvCxnSpPr>
        <p:spPr>
          <a:xfrm flipH="1">
            <a:off x="6625875" y="8879482"/>
            <a:ext cx="4910525" cy="0"/>
          </a:xfrm>
          <a:prstGeom prst="line">
            <a:avLst/>
          </a:prstGeom>
          <a:ln w="15875">
            <a:solidFill>
              <a:srgbClr val="1BB458"/>
            </a:solidFill>
          </a:ln>
        </p:spPr>
        <p:style>
          <a:lnRef idx="1">
            <a:schemeClr val="accent1"/>
          </a:lnRef>
          <a:fillRef idx="0">
            <a:schemeClr val="accent1"/>
          </a:fillRef>
          <a:effectRef idx="0">
            <a:schemeClr val="accent1"/>
          </a:effectRef>
          <a:fontRef idx="minor">
            <a:schemeClr val="tx1"/>
          </a:fontRef>
        </p:style>
      </p:cxnSp>
      <p:cxnSp>
        <p:nvCxnSpPr>
          <p:cNvPr id="5" name="直线箭头连接符 4">
            <a:extLst>
              <a:ext uri="{FF2B5EF4-FFF2-40B4-BE49-F238E27FC236}">
                <a16:creationId xmlns:a16="http://schemas.microsoft.com/office/drawing/2014/main" id="{1A5790ED-C988-0AAE-F5CF-7111B5DC4888}"/>
              </a:ext>
            </a:extLst>
          </p:cNvPr>
          <p:cNvCxnSpPr>
            <a:cxnSpLocks/>
          </p:cNvCxnSpPr>
          <p:nvPr/>
        </p:nvCxnSpPr>
        <p:spPr>
          <a:xfrm>
            <a:off x="1399950" y="2491830"/>
            <a:ext cx="9392099" cy="0"/>
          </a:xfrm>
          <a:prstGeom prst="straightConnector1">
            <a:avLst/>
          </a:prstGeom>
          <a:ln w="41275">
            <a:solidFill>
              <a:srgbClr val="1BB458"/>
            </a:solidFill>
            <a:tailEnd type="triangle"/>
          </a:ln>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a16="http://schemas.microsoft.com/office/drawing/2014/main" id="{71DA907C-6802-4AB1-397C-A20B9B3BCFC2}"/>
              </a:ext>
            </a:extLst>
          </p:cNvPr>
          <p:cNvSpPr>
            <a:spLocks/>
          </p:cNvSpPr>
          <p:nvPr/>
        </p:nvSpPr>
        <p:spPr>
          <a:xfrm rot="16200000" flipH="1">
            <a:off x="1782367" y="2356830"/>
            <a:ext cx="270000" cy="270000"/>
          </a:xfrm>
          <a:prstGeom prst="ellipse">
            <a:avLst/>
          </a:prstGeom>
          <a:solidFill>
            <a:schemeClr val="bg1"/>
          </a:solidFill>
          <a:ln>
            <a:solidFill>
              <a:srgbClr val="1BB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椭圆 6">
            <a:extLst>
              <a:ext uri="{FF2B5EF4-FFF2-40B4-BE49-F238E27FC236}">
                <a16:creationId xmlns:a16="http://schemas.microsoft.com/office/drawing/2014/main" id="{08A7ACA7-1829-4E5A-7D72-365AB24A82AB}"/>
              </a:ext>
            </a:extLst>
          </p:cNvPr>
          <p:cNvSpPr>
            <a:spLocks/>
          </p:cNvSpPr>
          <p:nvPr/>
        </p:nvSpPr>
        <p:spPr>
          <a:xfrm rot="16200000" flipH="1">
            <a:off x="3535644" y="2356830"/>
            <a:ext cx="270000" cy="270000"/>
          </a:xfrm>
          <a:prstGeom prst="ellipse">
            <a:avLst/>
          </a:prstGeom>
          <a:solidFill>
            <a:schemeClr val="bg1"/>
          </a:solidFill>
          <a:ln>
            <a:solidFill>
              <a:srgbClr val="1BB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a16="http://schemas.microsoft.com/office/drawing/2014/main" id="{25A11C38-DFA6-86B4-8D91-FA15950E6046}"/>
              </a:ext>
            </a:extLst>
          </p:cNvPr>
          <p:cNvSpPr txBox="1"/>
          <p:nvPr/>
        </p:nvSpPr>
        <p:spPr>
          <a:xfrm>
            <a:off x="1979359" y="2865650"/>
            <a:ext cx="1620957" cy="523220"/>
          </a:xfrm>
          <a:prstGeom prst="rect">
            <a:avLst/>
          </a:prstGeom>
          <a:noFill/>
        </p:spPr>
        <p:txBody>
          <a:bodyPr wrap="none" rtlCol="0">
            <a:spAutoFit/>
          </a:bodyPr>
          <a:lstStyle/>
          <a:p>
            <a:pPr algn="ctr"/>
            <a:r>
              <a:rPr kumimoji="1" lang="zh-CN" altLang="en-US" sz="2800" b="1" dirty="0">
                <a:solidFill>
                  <a:srgbClr val="1BB458"/>
                </a:solidFill>
                <a:latin typeface="TencentSans W7" panose="020C04030202040F0204" pitchFamily="34" charset="-122"/>
                <a:ea typeface="TencentSans W7" panose="020C04030202040F0204" pitchFamily="34" charset="-122"/>
              </a:rPr>
              <a:t>免费使用</a:t>
            </a:r>
          </a:p>
        </p:txBody>
      </p:sp>
      <p:cxnSp>
        <p:nvCxnSpPr>
          <p:cNvPr id="15" name="直线连接符 14">
            <a:extLst>
              <a:ext uri="{FF2B5EF4-FFF2-40B4-BE49-F238E27FC236}">
                <a16:creationId xmlns:a16="http://schemas.microsoft.com/office/drawing/2014/main" id="{F5C4F469-D018-B800-11BB-8F2B98ABC40B}"/>
              </a:ext>
            </a:extLst>
          </p:cNvPr>
          <p:cNvCxnSpPr>
            <a:cxnSpLocks/>
          </p:cNvCxnSpPr>
          <p:nvPr/>
        </p:nvCxnSpPr>
        <p:spPr>
          <a:xfrm>
            <a:off x="1912200" y="1744036"/>
            <a:ext cx="0" cy="612793"/>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线连接符 16">
            <a:extLst>
              <a:ext uri="{FF2B5EF4-FFF2-40B4-BE49-F238E27FC236}">
                <a16:creationId xmlns:a16="http://schemas.microsoft.com/office/drawing/2014/main" id="{144A547A-289E-4AD1-6660-9C70486EB497}"/>
              </a:ext>
            </a:extLst>
          </p:cNvPr>
          <p:cNvCxnSpPr>
            <a:cxnSpLocks/>
          </p:cNvCxnSpPr>
          <p:nvPr/>
        </p:nvCxnSpPr>
        <p:spPr>
          <a:xfrm>
            <a:off x="3677806" y="1744036"/>
            <a:ext cx="0" cy="612793"/>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31ADD9AF-DBBC-1778-C866-9891C0233083}"/>
              </a:ext>
            </a:extLst>
          </p:cNvPr>
          <p:cNvSpPr txBox="1"/>
          <p:nvPr/>
        </p:nvSpPr>
        <p:spPr>
          <a:xfrm>
            <a:off x="1979359" y="1273629"/>
            <a:ext cx="1620950" cy="963790"/>
          </a:xfrm>
          <a:prstGeom prst="rect">
            <a:avLst/>
          </a:prstGeom>
          <a:noFill/>
        </p:spPr>
        <p:txBody>
          <a:bodyPr wrap="square" rtlCol="0">
            <a:spAutoFit/>
          </a:bodyPr>
          <a:lstStyle/>
          <a:p>
            <a:pPr algn="ctr">
              <a:lnSpc>
                <a:spcPct val="150000"/>
              </a:lnSpc>
            </a:pPr>
            <a:r>
              <a:rPr kumimoji="1" lang="zh-CN" altLang="en-US" sz="2000" dirty="0">
                <a:latin typeface="TencentSans W3" panose="020C04030202040F0204" pitchFamily="34" charset="-122"/>
                <a:ea typeface="TencentSans W3" panose="020C04030202040F0204" pitchFamily="34" charset="-122"/>
              </a:rPr>
              <a:t>开通后</a:t>
            </a:r>
            <a:endParaRPr kumimoji="1" lang="en-US" altLang="zh-CN" sz="2000" dirty="0">
              <a:latin typeface="TencentSans W3" panose="020C04030202040F0204" pitchFamily="34" charset="-122"/>
              <a:ea typeface="TencentSans W3" panose="020C04030202040F0204" pitchFamily="34" charset="-122"/>
            </a:endParaRPr>
          </a:p>
          <a:p>
            <a:pPr algn="ctr">
              <a:lnSpc>
                <a:spcPct val="150000"/>
              </a:lnSpc>
            </a:pPr>
            <a:r>
              <a:rPr kumimoji="1" lang="zh-CN" altLang="en-US" sz="2000" dirty="0">
                <a:latin typeface="TencentSans W3" panose="020C04030202040F0204" pitchFamily="34" charset="-122"/>
                <a:ea typeface="TencentSans W3" panose="020C04030202040F0204" pitchFamily="34" charset="-122"/>
              </a:rPr>
              <a:t>第一个月</a:t>
            </a:r>
          </a:p>
        </p:txBody>
      </p:sp>
      <p:sp>
        <p:nvSpPr>
          <p:cNvPr id="20" name="文本框 19">
            <a:extLst>
              <a:ext uri="{FF2B5EF4-FFF2-40B4-BE49-F238E27FC236}">
                <a16:creationId xmlns:a16="http://schemas.microsoft.com/office/drawing/2014/main" id="{3CCDCCB1-A5CC-A28C-37E6-B0DB04E941DB}"/>
              </a:ext>
            </a:extLst>
          </p:cNvPr>
          <p:cNvSpPr txBox="1"/>
          <p:nvPr/>
        </p:nvSpPr>
        <p:spPr>
          <a:xfrm>
            <a:off x="6095999" y="1504461"/>
            <a:ext cx="1620950" cy="502125"/>
          </a:xfrm>
          <a:prstGeom prst="rect">
            <a:avLst/>
          </a:prstGeom>
          <a:noFill/>
        </p:spPr>
        <p:txBody>
          <a:bodyPr wrap="square" rtlCol="0">
            <a:spAutoFit/>
          </a:bodyPr>
          <a:lstStyle/>
          <a:p>
            <a:pPr algn="ctr">
              <a:lnSpc>
                <a:spcPct val="150000"/>
              </a:lnSpc>
            </a:pPr>
            <a:r>
              <a:rPr kumimoji="1" lang="zh-CN" altLang="en-US" sz="2000" dirty="0">
                <a:latin typeface="TencentSans W3" panose="020C04030202040F0204" pitchFamily="34" charset="-122"/>
                <a:ea typeface="TencentSans W3" panose="020C04030202040F0204" pitchFamily="34" charset="-122"/>
              </a:rPr>
              <a:t>第一个月后</a:t>
            </a:r>
          </a:p>
        </p:txBody>
      </p:sp>
      <p:sp>
        <p:nvSpPr>
          <p:cNvPr id="21" name="文本框 20">
            <a:extLst>
              <a:ext uri="{FF2B5EF4-FFF2-40B4-BE49-F238E27FC236}">
                <a16:creationId xmlns:a16="http://schemas.microsoft.com/office/drawing/2014/main" id="{0E790E39-515C-81E3-F9B2-CC0E6849A805}"/>
              </a:ext>
            </a:extLst>
          </p:cNvPr>
          <p:cNvSpPr txBox="1"/>
          <p:nvPr/>
        </p:nvSpPr>
        <p:spPr>
          <a:xfrm>
            <a:off x="4411239" y="2865650"/>
            <a:ext cx="4990469" cy="523220"/>
          </a:xfrm>
          <a:prstGeom prst="rect">
            <a:avLst/>
          </a:prstGeom>
          <a:noFill/>
        </p:spPr>
        <p:txBody>
          <a:bodyPr wrap="none" rtlCol="0">
            <a:spAutoFit/>
          </a:bodyPr>
          <a:lstStyle/>
          <a:p>
            <a:pPr algn="ctr"/>
            <a:r>
              <a:rPr kumimoji="1" lang="en-US" altLang="zh-CN" sz="2800" b="1" dirty="0">
                <a:solidFill>
                  <a:srgbClr val="1BB458"/>
                </a:solidFill>
                <a:latin typeface="TencentSans W7" panose="020C04030202040F0204" pitchFamily="34" charset="-122"/>
                <a:ea typeface="TencentSans W7" panose="020C04030202040F0204" pitchFamily="34" charset="-122"/>
              </a:rPr>
              <a:t>19.9</a:t>
            </a:r>
            <a:r>
              <a:rPr kumimoji="1" lang="zh-CN" altLang="en-US" sz="2800" b="1" dirty="0">
                <a:solidFill>
                  <a:srgbClr val="1BB458"/>
                </a:solidFill>
                <a:latin typeface="TencentSans W7" panose="020C04030202040F0204" pitchFamily="34" charset="-122"/>
                <a:ea typeface="TencentSans W7" panose="020C04030202040F0204" pitchFamily="34" charset="-122"/>
              </a:rPr>
              <a:t>元</a:t>
            </a:r>
            <a:r>
              <a:rPr kumimoji="1" lang="en-US" altLang="zh-CN" sz="2800" b="1" dirty="0">
                <a:solidFill>
                  <a:srgbClr val="1BB458"/>
                </a:solidFill>
                <a:latin typeface="TencentSans W7" panose="020C04030202040F0204" pitchFamily="34" charset="-122"/>
                <a:ea typeface="TencentSans W7" panose="020C04030202040F0204" pitchFamily="34" charset="-122"/>
              </a:rPr>
              <a:t>/</a:t>
            </a:r>
            <a:r>
              <a:rPr kumimoji="1" lang="zh-CN" altLang="en-US" sz="2800" b="1" dirty="0">
                <a:solidFill>
                  <a:srgbClr val="1BB458"/>
                </a:solidFill>
                <a:latin typeface="TencentSans W7" panose="020C04030202040F0204" pitchFamily="34" charset="-122"/>
                <a:ea typeface="TencentSans W7" panose="020C04030202040F0204" pitchFamily="34" charset="-122"/>
              </a:rPr>
              <a:t>月基础套餐 </a:t>
            </a:r>
            <a:r>
              <a:rPr kumimoji="1" lang="en-US" altLang="zh-CN" sz="2800" b="1" dirty="0">
                <a:solidFill>
                  <a:srgbClr val="1BB458"/>
                </a:solidFill>
                <a:latin typeface="TencentSans W7" panose="020C04030202040F0204" pitchFamily="34" charset="-122"/>
                <a:ea typeface="TencentSans W7" panose="020C04030202040F0204" pitchFamily="34" charset="-122"/>
              </a:rPr>
              <a:t>+</a:t>
            </a:r>
            <a:r>
              <a:rPr kumimoji="1" lang="zh-CN" altLang="en-US" sz="2800" b="1" dirty="0">
                <a:solidFill>
                  <a:srgbClr val="1BB458"/>
                </a:solidFill>
                <a:latin typeface="TencentSans W7" panose="020C04030202040F0204" pitchFamily="34" charset="-122"/>
                <a:ea typeface="TencentSans W7" panose="020C04030202040F0204" pitchFamily="34" charset="-122"/>
              </a:rPr>
              <a:t> 按量计费</a:t>
            </a:r>
          </a:p>
        </p:txBody>
      </p:sp>
      <p:sp>
        <p:nvSpPr>
          <p:cNvPr id="22" name="文本框 21">
            <a:extLst>
              <a:ext uri="{FF2B5EF4-FFF2-40B4-BE49-F238E27FC236}">
                <a16:creationId xmlns:a16="http://schemas.microsoft.com/office/drawing/2014/main" id="{DD0B2A6E-BC27-41B4-9A30-8248DA4F465E}"/>
              </a:ext>
            </a:extLst>
          </p:cNvPr>
          <p:cNvSpPr txBox="1"/>
          <p:nvPr/>
        </p:nvSpPr>
        <p:spPr>
          <a:xfrm>
            <a:off x="9401708" y="3039067"/>
            <a:ext cx="1261884" cy="307777"/>
          </a:xfrm>
          <a:prstGeom prst="rect">
            <a:avLst/>
          </a:prstGeom>
          <a:noFill/>
        </p:spPr>
        <p:txBody>
          <a:bodyPr wrap="none" rtlCol="0">
            <a:spAutoFit/>
          </a:bodyPr>
          <a:lstStyle/>
          <a:p>
            <a:r>
              <a:rPr kumimoji="1" lang="zh-CN" altLang="en-US" sz="1400" dirty="0">
                <a:latin typeface="TencentSans W3" panose="020C04030202040F0204" pitchFamily="34" charset="-122"/>
                <a:ea typeface="TencentSans W3" panose="020C04030202040F0204" pitchFamily="34" charset="-122"/>
              </a:rPr>
              <a:t>详见</a:t>
            </a:r>
            <a:r>
              <a:rPr kumimoji="1" lang="zh-CN" altLang="en-US" sz="1400" dirty="0">
                <a:latin typeface="TencentSans W3" panose="020C04030202040F0204" pitchFamily="34" charset="-122"/>
                <a:ea typeface="TencentSans W3" panose="020C04030202040F0204" pitchFamily="34" charset="-122"/>
                <a:hlinkClick r:id="rId2"/>
              </a:rPr>
              <a:t>计费规则</a:t>
            </a:r>
            <a:endParaRPr kumimoji="1" lang="zh-CN" altLang="en-US" sz="1400" dirty="0">
              <a:latin typeface="TencentSans W3" panose="020C04030202040F0204" pitchFamily="34" charset="-122"/>
              <a:ea typeface="TencentSans W3" panose="020C04030202040F0204" pitchFamily="34" charset="-122"/>
            </a:endParaRPr>
          </a:p>
        </p:txBody>
      </p:sp>
      <p:graphicFrame>
        <p:nvGraphicFramePr>
          <p:cNvPr id="23" name="表格 4">
            <a:extLst>
              <a:ext uri="{FF2B5EF4-FFF2-40B4-BE49-F238E27FC236}">
                <a16:creationId xmlns:a16="http://schemas.microsoft.com/office/drawing/2014/main" id="{62801644-654C-AC4F-63CE-81E18B4BC753}"/>
              </a:ext>
            </a:extLst>
          </p:cNvPr>
          <p:cNvGraphicFramePr>
            <a:graphicFrameLocks noGrp="1"/>
          </p:cNvGraphicFramePr>
          <p:nvPr/>
        </p:nvGraphicFramePr>
        <p:xfrm>
          <a:off x="4451210" y="3566181"/>
          <a:ext cx="4910526" cy="2966720"/>
        </p:xfrm>
        <a:graphic>
          <a:graphicData uri="http://schemas.openxmlformats.org/drawingml/2006/table">
            <a:tbl>
              <a:tblPr firstRow="1" bandRow="1">
                <a:tableStyleId>{93296810-A885-4BE3-A3E7-6D5BEEA58F35}</a:tableStyleId>
              </a:tblPr>
              <a:tblGrid>
                <a:gridCol w="2574751">
                  <a:extLst>
                    <a:ext uri="{9D8B030D-6E8A-4147-A177-3AD203B41FA5}">
                      <a16:colId xmlns:a16="http://schemas.microsoft.com/office/drawing/2014/main" val="660271054"/>
                    </a:ext>
                  </a:extLst>
                </a:gridCol>
                <a:gridCol w="2335775">
                  <a:extLst>
                    <a:ext uri="{9D8B030D-6E8A-4147-A177-3AD203B41FA5}">
                      <a16:colId xmlns:a16="http://schemas.microsoft.com/office/drawing/2014/main" val="3332486588"/>
                    </a:ext>
                  </a:extLst>
                </a:gridCol>
              </a:tblGrid>
              <a:tr h="370840">
                <a:tc>
                  <a:txBody>
                    <a:bodyPr/>
                    <a:lstStyle/>
                    <a:p>
                      <a:pPr algn="ctr"/>
                      <a:r>
                        <a:rPr lang="zh-CN" altLang="en-US" b="1" i="0" dirty="0">
                          <a:latin typeface="TencentSans W7" panose="020C04030202040F0204" pitchFamily="34" charset="-122"/>
                          <a:ea typeface="TencentSans W7" panose="020C04030202040F0204" pitchFamily="34" charset="-122"/>
                        </a:rPr>
                        <a:t>基础套餐</a:t>
                      </a:r>
                    </a:p>
                  </a:txBody>
                  <a:tcPr>
                    <a:solidFill>
                      <a:srgbClr val="1BB458"/>
                    </a:solidFill>
                  </a:tcPr>
                </a:tc>
                <a:tc>
                  <a:txBody>
                    <a:bodyPr/>
                    <a:lstStyle/>
                    <a:p>
                      <a:pPr algn="ctr"/>
                      <a:r>
                        <a:rPr lang="zh-CN" altLang="en-US" b="1" i="0" dirty="0">
                          <a:latin typeface="TencentSans W7" panose="020C04030202040F0204" pitchFamily="34" charset="-122"/>
                          <a:ea typeface="TencentSans W7" panose="020C04030202040F0204" pitchFamily="34" charset="-122"/>
                        </a:rPr>
                        <a:t>基础配额</a:t>
                      </a:r>
                    </a:p>
                  </a:txBody>
                  <a:tcPr>
                    <a:solidFill>
                      <a:srgbClr val="1BB458"/>
                    </a:solidFill>
                  </a:tcPr>
                </a:tc>
                <a:extLst>
                  <a:ext uri="{0D108BD9-81ED-4DB2-BD59-A6C34878D82A}">
                    <a16:rowId xmlns:a16="http://schemas.microsoft.com/office/drawing/2014/main" val="2133649520"/>
                  </a:ext>
                </a:extLst>
              </a:tr>
              <a:tr h="370840">
                <a:tc>
                  <a:txBody>
                    <a:bodyPr/>
                    <a:lstStyle/>
                    <a:p>
                      <a:pPr algn="ctr"/>
                      <a:r>
                        <a:rPr lang="zh-CN" altLang="en-US" b="0" i="0" dirty="0">
                          <a:latin typeface="TencentSans W7" panose="020C04030202040F0204" pitchFamily="34" charset="-122"/>
                          <a:ea typeface="TencentSans W7" panose="020C04030202040F0204" pitchFamily="34" charset="-122"/>
                        </a:rPr>
                        <a:t>调用次数</a:t>
                      </a:r>
                    </a:p>
                  </a:txBody>
                  <a:tcPr>
                    <a:solidFill>
                      <a:srgbClr val="1BB458">
                        <a:alpha val="10980"/>
                      </a:srgbClr>
                    </a:solidFill>
                  </a:tcPr>
                </a:tc>
                <a:tc>
                  <a:txBody>
                    <a:bodyPr/>
                    <a:lstStyle/>
                    <a:p>
                      <a:pPr algn="ctr"/>
                      <a:r>
                        <a:rPr lang="en-US" altLang="zh-CN" b="1" i="0" dirty="0">
                          <a:latin typeface="TencentSans W7" panose="020C04030202040F0204" pitchFamily="34" charset="-122"/>
                          <a:ea typeface="TencentSans W7" panose="020C04030202040F0204" pitchFamily="34" charset="-122"/>
                        </a:rPr>
                        <a:t>20</a:t>
                      </a:r>
                      <a:r>
                        <a:rPr lang="zh-CN" altLang="en-US" b="1" i="0" dirty="0">
                          <a:latin typeface="TencentSans W7" panose="020C04030202040F0204" pitchFamily="34" charset="-122"/>
                          <a:ea typeface="TencentSans W7" panose="020C04030202040F0204" pitchFamily="34" charset="-122"/>
                        </a:rPr>
                        <a:t>万次</a:t>
                      </a:r>
                    </a:p>
                  </a:txBody>
                  <a:tcPr>
                    <a:solidFill>
                      <a:srgbClr val="1BB458">
                        <a:alpha val="10980"/>
                      </a:srgbClr>
                    </a:solidFill>
                  </a:tcPr>
                </a:tc>
                <a:extLst>
                  <a:ext uri="{0D108BD9-81ED-4DB2-BD59-A6C34878D82A}">
                    <a16:rowId xmlns:a16="http://schemas.microsoft.com/office/drawing/2014/main" val="4218409568"/>
                  </a:ext>
                </a:extLst>
              </a:tr>
              <a:tr h="370840">
                <a:tc>
                  <a:txBody>
                    <a:bodyPr/>
                    <a:lstStyle/>
                    <a:p>
                      <a:pPr algn="ctr"/>
                      <a:r>
                        <a:rPr lang="zh-CN" altLang="en-US" b="0" i="0" dirty="0">
                          <a:latin typeface="TencentSans W7" panose="020C04030202040F0204" pitchFamily="34" charset="-122"/>
                          <a:ea typeface="TencentSans W7" panose="020C04030202040F0204" pitchFamily="34" charset="-122"/>
                        </a:rPr>
                        <a:t>容量</a:t>
                      </a:r>
                    </a:p>
                  </a:txBody>
                  <a:tcPr>
                    <a:solidFill>
                      <a:srgbClr val="1BB458">
                        <a:alpha val="10980"/>
                      </a:srgbClr>
                    </a:solidFill>
                  </a:tcPr>
                </a:tc>
                <a:tc>
                  <a:txBody>
                    <a:bodyPr/>
                    <a:lstStyle/>
                    <a:p>
                      <a:pPr algn="ctr"/>
                      <a:r>
                        <a:rPr lang="en-US" altLang="zh-CN" b="1" i="0" dirty="0">
                          <a:latin typeface="TencentSans W7" panose="020C04030202040F0204" pitchFamily="34" charset="-122"/>
                          <a:ea typeface="TencentSans W7" panose="020C04030202040F0204" pitchFamily="34" charset="-122"/>
                        </a:rPr>
                        <a:t>2GB</a:t>
                      </a:r>
                      <a:endParaRPr lang="zh-CN" altLang="en-US" b="1" i="0" dirty="0">
                        <a:latin typeface="TencentSans W7" panose="020C04030202040F0204" pitchFamily="34" charset="-122"/>
                        <a:ea typeface="TencentSans W7" panose="020C04030202040F0204" pitchFamily="34" charset="-122"/>
                      </a:endParaRPr>
                    </a:p>
                  </a:txBody>
                  <a:tcPr>
                    <a:solidFill>
                      <a:srgbClr val="1BB458">
                        <a:alpha val="10980"/>
                      </a:srgbClr>
                    </a:solidFill>
                  </a:tcPr>
                </a:tc>
                <a:extLst>
                  <a:ext uri="{0D108BD9-81ED-4DB2-BD59-A6C34878D82A}">
                    <a16:rowId xmlns:a16="http://schemas.microsoft.com/office/drawing/2014/main" val="2275869023"/>
                  </a:ext>
                </a:extLst>
              </a:tr>
              <a:tr h="370840">
                <a:tc>
                  <a:txBody>
                    <a:bodyPr/>
                    <a:lstStyle/>
                    <a:p>
                      <a:pPr algn="ctr"/>
                      <a:r>
                        <a:rPr lang="zh-CN" altLang="en-US" b="0" i="0" dirty="0">
                          <a:latin typeface="TencentSans W7" panose="020C04030202040F0204" pitchFamily="34" charset="-122"/>
                          <a:ea typeface="TencentSans W7" panose="020C04030202040F0204" pitchFamily="34" charset="-122"/>
                        </a:rPr>
                        <a:t>云函数外网出流量</a:t>
                      </a:r>
                    </a:p>
                  </a:txBody>
                  <a:tcPr>
                    <a:solidFill>
                      <a:srgbClr val="1BB458">
                        <a:alpha val="10980"/>
                      </a:srgbClr>
                    </a:solidFill>
                  </a:tcPr>
                </a:tc>
                <a:tc>
                  <a:txBody>
                    <a:bodyPr/>
                    <a:lstStyle/>
                    <a:p>
                      <a:pPr algn="ctr"/>
                      <a:r>
                        <a:rPr lang="en-US" altLang="zh-CN" b="1" i="0" dirty="0">
                          <a:latin typeface="TencentSans W7" panose="020C04030202040F0204" pitchFamily="34" charset="-122"/>
                          <a:ea typeface="TencentSans W7" panose="020C04030202040F0204" pitchFamily="34" charset="-122"/>
                        </a:rPr>
                        <a:t>2GB</a:t>
                      </a:r>
                      <a:endParaRPr lang="zh-CN" altLang="en-US" b="1" i="0" dirty="0">
                        <a:latin typeface="TencentSans W7" panose="020C04030202040F0204" pitchFamily="34" charset="-122"/>
                        <a:ea typeface="TencentSans W7" panose="020C04030202040F0204" pitchFamily="34" charset="-122"/>
                      </a:endParaRPr>
                    </a:p>
                  </a:txBody>
                  <a:tcPr>
                    <a:solidFill>
                      <a:srgbClr val="1BB458">
                        <a:alpha val="10980"/>
                      </a:srgbClr>
                    </a:solidFill>
                  </a:tcPr>
                </a:tc>
                <a:extLst>
                  <a:ext uri="{0D108BD9-81ED-4DB2-BD59-A6C34878D82A}">
                    <a16:rowId xmlns:a16="http://schemas.microsoft.com/office/drawing/2014/main" val="2697108414"/>
                  </a:ext>
                </a:extLst>
              </a:tr>
              <a:tr h="370840">
                <a:tc>
                  <a:txBody>
                    <a:bodyPr/>
                    <a:lstStyle/>
                    <a:p>
                      <a:pPr algn="ctr"/>
                      <a:r>
                        <a:rPr lang="zh-CN" altLang="en-US" b="0" i="0" dirty="0">
                          <a:latin typeface="TencentSans W7" panose="020C04030202040F0204" pitchFamily="34" charset="-122"/>
                          <a:ea typeface="TencentSans W7" panose="020C04030202040F0204" pitchFamily="34" charset="-122"/>
                        </a:rPr>
                        <a:t>云函数资源使用量</a:t>
                      </a:r>
                    </a:p>
                  </a:txBody>
                  <a:tcPr>
                    <a:solidFill>
                      <a:srgbClr val="1BB458">
                        <a:alpha val="10980"/>
                      </a:srgbClr>
                    </a:solidFill>
                  </a:tcPr>
                </a:tc>
                <a:tc>
                  <a:txBody>
                    <a:bodyPr/>
                    <a:lstStyle/>
                    <a:p>
                      <a:pPr algn="ctr"/>
                      <a:r>
                        <a:rPr lang="en-US" altLang="zh-CN" b="1" i="0" dirty="0">
                          <a:latin typeface="TencentSans W7" panose="020C04030202040F0204" pitchFamily="34" charset="-122"/>
                          <a:ea typeface="TencentSans W7" panose="020C04030202040F0204" pitchFamily="34" charset="-122"/>
                        </a:rPr>
                        <a:t>10</a:t>
                      </a:r>
                      <a:r>
                        <a:rPr lang="zh-CN" altLang="en-US" b="1" i="0" dirty="0">
                          <a:latin typeface="TencentSans W7" panose="020C04030202040F0204" pitchFamily="34" charset="-122"/>
                          <a:ea typeface="TencentSans W7" panose="020C04030202040F0204" pitchFamily="34" charset="-122"/>
                        </a:rPr>
                        <a:t>万</a:t>
                      </a:r>
                      <a:r>
                        <a:rPr lang="en-US" altLang="zh-CN" b="1" i="0" dirty="0">
                          <a:latin typeface="TencentSans W7" panose="020C04030202040F0204" pitchFamily="34" charset="-122"/>
                          <a:ea typeface="TencentSans W7" panose="020C04030202040F0204" pitchFamily="34" charset="-122"/>
                        </a:rPr>
                        <a:t>GBs</a:t>
                      </a:r>
                      <a:endParaRPr lang="zh-CN" altLang="en-US" b="1" i="0" dirty="0">
                        <a:latin typeface="TencentSans W7" panose="020C04030202040F0204" pitchFamily="34" charset="-122"/>
                        <a:ea typeface="TencentSans W7" panose="020C04030202040F0204" pitchFamily="34" charset="-122"/>
                      </a:endParaRPr>
                    </a:p>
                  </a:txBody>
                  <a:tcPr>
                    <a:solidFill>
                      <a:srgbClr val="1BB458">
                        <a:alpha val="10980"/>
                      </a:srgbClr>
                    </a:solidFill>
                  </a:tcPr>
                </a:tc>
                <a:extLst>
                  <a:ext uri="{0D108BD9-81ED-4DB2-BD59-A6C34878D82A}">
                    <a16:rowId xmlns:a16="http://schemas.microsoft.com/office/drawing/2014/main" val="381114076"/>
                  </a:ext>
                </a:extLst>
              </a:tr>
              <a:tr h="370840">
                <a:tc>
                  <a:txBody>
                    <a:bodyPr/>
                    <a:lstStyle/>
                    <a:p>
                      <a:pPr algn="ctr"/>
                      <a:r>
                        <a:rPr lang="en-US" altLang="zh-CN" b="0" i="0" dirty="0">
                          <a:latin typeface="TencentSans W7" panose="020C04030202040F0204" pitchFamily="34" charset="-122"/>
                          <a:ea typeface="TencentSans W7" panose="020C04030202040F0204" pitchFamily="34" charset="-122"/>
                        </a:rPr>
                        <a:t>CDN</a:t>
                      </a:r>
                      <a:r>
                        <a:rPr lang="zh-CN" altLang="en-US" b="0" i="0" dirty="0">
                          <a:latin typeface="TencentSans W7" panose="020C04030202040F0204" pitchFamily="34" charset="-122"/>
                          <a:ea typeface="TencentSans W7" panose="020C04030202040F0204" pitchFamily="34" charset="-122"/>
                        </a:rPr>
                        <a:t>回源流量</a:t>
                      </a:r>
                    </a:p>
                  </a:txBody>
                  <a:tcPr>
                    <a:solidFill>
                      <a:srgbClr val="1BB458">
                        <a:alpha val="10980"/>
                      </a:srgbClr>
                    </a:solidFill>
                  </a:tcPr>
                </a:tc>
                <a:tc>
                  <a:txBody>
                    <a:bodyPr/>
                    <a:lstStyle/>
                    <a:p>
                      <a:pPr algn="ctr"/>
                      <a:r>
                        <a:rPr lang="en-US" altLang="zh-CN" b="1" i="0" dirty="0">
                          <a:latin typeface="TencentSans W7" panose="020C04030202040F0204" pitchFamily="34" charset="-122"/>
                          <a:ea typeface="TencentSans W7" panose="020C04030202040F0204" pitchFamily="34" charset="-122"/>
                        </a:rPr>
                        <a:t>5GB</a:t>
                      </a:r>
                      <a:endParaRPr lang="zh-CN" altLang="en-US" b="1" i="0" dirty="0">
                        <a:latin typeface="TencentSans W7" panose="020C04030202040F0204" pitchFamily="34" charset="-122"/>
                        <a:ea typeface="TencentSans W7" panose="020C04030202040F0204" pitchFamily="34" charset="-122"/>
                      </a:endParaRPr>
                    </a:p>
                  </a:txBody>
                  <a:tcPr>
                    <a:solidFill>
                      <a:srgbClr val="1BB458">
                        <a:alpha val="10980"/>
                      </a:srgbClr>
                    </a:solidFill>
                  </a:tcPr>
                </a:tc>
                <a:extLst>
                  <a:ext uri="{0D108BD9-81ED-4DB2-BD59-A6C34878D82A}">
                    <a16:rowId xmlns:a16="http://schemas.microsoft.com/office/drawing/2014/main" val="3974238973"/>
                  </a:ext>
                </a:extLst>
              </a:tr>
              <a:tr h="370840">
                <a:tc>
                  <a:txBody>
                    <a:bodyPr/>
                    <a:lstStyle/>
                    <a:p>
                      <a:pPr algn="ctr"/>
                      <a:r>
                        <a:rPr lang="en-US" altLang="zh-CN" b="0" i="0" dirty="0">
                          <a:latin typeface="TencentSans W7" panose="020C04030202040F0204" pitchFamily="34" charset="-122"/>
                          <a:ea typeface="TencentSans W7" panose="020C04030202040F0204" pitchFamily="34" charset="-122"/>
                        </a:rPr>
                        <a:t>CDN</a:t>
                      </a:r>
                      <a:r>
                        <a:rPr lang="zh-CN" altLang="en-US" b="0" i="0" dirty="0">
                          <a:latin typeface="TencentSans W7" panose="020C04030202040F0204" pitchFamily="34" charset="-122"/>
                          <a:ea typeface="TencentSans W7" panose="020C04030202040F0204" pitchFamily="34" charset="-122"/>
                        </a:rPr>
                        <a:t>流量</a:t>
                      </a:r>
                    </a:p>
                  </a:txBody>
                  <a:tcPr>
                    <a:solidFill>
                      <a:srgbClr val="1BB458">
                        <a:alpha val="10980"/>
                      </a:srgbClr>
                    </a:solidFill>
                  </a:tcPr>
                </a:tc>
                <a:tc>
                  <a:txBody>
                    <a:bodyPr/>
                    <a:lstStyle/>
                    <a:p>
                      <a:pPr algn="ctr"/>
                      <a:r>
                        <a:rPr lang="en-US" altLang="zh-CN" b="1" i="0" dirty="0">
                          <a:latin typeface="TencentSans W7" panose="020C04030202040F0204" pitchFamily="34" charset="-122"/>
                          <a:ea typeface="TencentSans W7" panose="020C04030202040F0204" pitchFamily="34" charset="-122"/>
                        </a:rPr>
                        <a:t>5GB</a:t>
                      </a:r>
                      <a:endParaRPr lang="zh-CN" altLang="en-US" b="1" i="0" dirty="0">
                        <a:latin typeface="TencentSans W7" panose="020C04030202040F0204" pitchFamily="34" charset="-122"/>
                        <a:ea typeface="TencentSans W7" panose="020C04030202040F0204" pitchFamily="34" charset="-122"/>
                      </a:endParaRPr>
                    </a:p>
                  </a:txBody>
                  <a:tcPr>
                    <a:solidFill>
                      <a:srgbClr val="1BB458">
                        <a:alpha val="10980"/>
                      </a:srgbClr>
                    </a:solidFill>
                  </a:tcPr>
                </a:tc>
                <a:extLst>
                  <a:ext uri="{0D108BD9-81ED-4DB2-BD59-A6C34878D82A}">
                    <a16:rowId xmlns:a16="http://schemas.microsoft.com/office/drawing/2014/main" val="2191531196"/>
                  </a:ext>
                </a:extLst>
              </a:tr>
              <a:tr h="370840">
                <a:tc>
                  <a:txBody>
                    <a:bodyPr/>
                    <a:lstStyle/>
                    <a:p>
                      <a:pPr algn="ctr"/>
                      <a:r>
                        <a:rPr lang="zh-CN" altLang="en-US" b="1" i="0" dirty="0">
                          <a:latin typeface="TencentSans W7" panose="020C04030202040F0204" pitchFamily="34" charset="-122"/>
                          <a:ea typeface="TencentSans W7" panose="020C04030202040F0204" pitchFamily="34" charset="-122"/>
                        </a:rPr>
                        <a:t>价格</a:t>
                      </a:r>
                    </a:p>
                  </a:txBody>
                  <a:tcPr>
                    <a:solidFill>
                      <a:srgbClr val="1BB458">
                        <a:alpha val="10980"/>
                      </a:srgbClr>
                    </a:solidFill>
                  </a:tcPr>
                </a:tc>
                <a:tc>
                  <a:txBody>
                    <a:bodyPr/>
                    <a:lstStyle/>
                    <a:p>
                      <a:pPr algn="ctr"/>
                      <a:r>
                        <a:rPr lang="en-US" altLang="zh-CN" b="1" i="0" dirty="0">
                          <a:latin typeface="TencentSans W7" panose="020C04030202040F0204" pitchFamily="34" charset="-122"/>
                          <a:ea typeface="TencentSans W7" panose="020C04030202040F0204" pitchFamily="34" charset="-122"/>
                        </a:rPr>
                        <a:t>19.9</a:t>
                      </a:r>
                      <a:r>
                        <a:rPr lang="zh-CN" altLang="en-US" b="1" i="0" dirty="0">
                          <a:latin typeface="TencentSans W7" panose="020C04030202040F0204" pitchFamily="34" charset="-122"/>
                          <a:ea typeface="TencentSans W7" panose="020C04030202040F0204" pitchFamily="34" charset="-122"/>
                        </a:rPr>
                        <a:t>元</a:t>
                      </a:r>
                      <a:r>
                        <a:rPr lang="en-US" altLang="zh-CN" b="1" i="0" dirty="0">
                          <a:latin typeface="TencentSans W7" panose="020C04030202040F0204" pitchFamily="34" charset="-122"/>
                          <a:ea typeface="TencentSans W7" panose="020C04030202040F0204" pitchFamily="34" charset="-122"/>
                        </a:rPr>
                        <a:t>/</a:t>
                      </a:r>
                      <a:r>
                        <a:rPr lang="zh-CN" altLang="en-US" b="1" i="0" dirty="0">
                          <a:latin typeface="TencentSans W7" panose="020C04030202040F0204" pitchFamily="34" charset="-122"/>
                          <a:ea typeface="TencentSans W7" panose="020C04030202040F0204" pitchFamily="34" charset="-122"/>
                        </a:rPr>
                        <a:t>月</a:t>
                      </a:r>
                    </a:p>
                  </a:txBody>
                  <a:tcPr>
                    <a:solidFill>
                      <a:srgbClr val="1BB458">
                        <a:alpha val="10980"/>
                      </a:srgbClr>
                    </a:solidFill>
                  </a:tcPr>
                </a:tc>
                <a:extLst>
                  <a:ext uri="{0D108BD9-81ED-4DB2-BD59-A6C34878D82A}">
                    <a16:rowId xmlns:a16="http://schemas.microsoft.com/office/drawing/2014/main" val="1980186544"/>
                  </a:ext>
                </a:extLst>
              </a:tr>
            </a:tbl>
          </a:graphicData>
        </a:graphic>
      </p:graphicFrame>
    </p:spTree>
    <p:extLst>
      <p:ext uri="{BB962C8B-B14F-4D97-AF65-F5344CB8AC3E}">
        <p14:creationId xmlns:p14="http://schemas.microsoft.com/office/powerpoint/2010/main" val="40136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par>
                                <p:cTn id="20" presetID="3" presetClass="entr" presetSubtype="1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linds(horizontal)">
                                      <p:cBhvr>
                                        <p:cTn id="30" dur="500"/>
                                        <p:tgtEl>
                                          <p:spTgt spid="22"/>
                                        </p:tgtEl>
                                      </p:cBhvr>
                                    </p:animEffect>
                                  </p:childTnLst>
                                </p:cTn>
                              </p:par>
                              <p:par>
                                <p:cTn id="31" presetID="3" presetClass="entr" presetSubtype="1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linds(horizontal)">
                                      <p:cBhvr>
                                        <p:cTn id="33" dur="500"/>
                                        <p:tgtEl>
                                          <p:spTgt spid="2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linds(horizont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p:bldP spid="18"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三角形 3">
            <a:extLst>
              <a:ext uri="{FF2B5EF4-FFF2-40B4-BE49-F238E27FC236}">
                <a16:creationId xmlns:a16="http://schemas.microsoft.com/office/drawing/2014/main" id="{9A9BE616-8819-4482-B2BC-5BB0740F6EF1}"/>
              </a:ext>
            </a:extLst>
          </p:cNvPr>
          <p:cNvSpPr/>
          <p:nvPr/>
        </p:nvSpPr>
        <p:spPr>
          <a:xfrm rot="5400000">
            <a:off x="-175532" y="591911"/>
            <a:ext cx="857250" cy="506185"/>
          </a:xfrm>
          <a:prstGeom prst="triangle">
            <a:avLst>
              <a:gd name="adj" fmla="val 51905"/>
            </a:avLst>
          </a:prstGeom>
          <a:solidFill>
            <a:srgbClr val="FEC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三角形 4">
            <a:extLst>
              <a:ext uri="{FF2B5EF4-FFF2-40B4-BE49-F238E27FC236}">
                <a16:creationId xmlns:a16="http://schemas.microsoft.com/office/drawing/2014/main" id="{5CE2580A-51D7-C635-45AF-AEE837F7B79D}"/>
              </a:ext>
            </a:extLst>
          </p:cNvPr>
          <p:cNvSpPr>
            <a:spLocks noChangeAspect="1"/>
          </p:cNvSpPr>
          <p:nvPr/>
        </p:nvSpPr>
        <p:spPr>
          <a:xfrm rot="5400000">
            <a:off x="-106113" y="692001"/>
            <a:ext cx="518227" cy="306000"/>
          </a:xfrm>
          <a:prstGeom prst="triangle">
            <a:avLst>
              <a:gd name="adj" fmla="val 519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A13BBE8E-1A62-2BBD-0778-D5D61E8639AF}"/>
              </a:ext>
            </a:extLst>
          </p:cNvPr>
          <p:cNvSpPr>
            <a:spLocks noChangeAspect="1"/>
          </p:cNvSpPr>
          <p:nvPr/>
        </p:nvSpPr>
        <p:spPr>
          <a:xfrm rot="5400000">
            <a:off x="-87387" y="719002"/>
            <a:ext cx="426775" cy="252000"/>
          </a:xfrm>
          <a:prstGeom prst="triangle">
            <a:avLst>
              <a:gd name="adj" fmla="val 51905"/>
            </a:avLst>
          </a:prstGeom>
          <a:solidFill>
            <a:srgbClr val="1BB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B7DAB3F1-4127-07E4-94C8-62CAFED11BE7}"/>
              </a:ext>
            </a:extLst>
          </p:cNvPr>
          <p:cNvSpPr txBox="1"/>
          <p:nvPr/>
        </p:nvSpPr>
        <p:spPr>
          <a:xfrm>
            <a:off x="734518" y="491058"/>
            <a:ext cx="2954655" cy="646331"/>
          </a:xfrm>
          <a:prstGeom prst="rect">
            <a:avLst/>
          </a:prstGeom>
          <a:noFill/>
        </p:spPr>
        <p:txBody>
          <a:bodyPr wrap="none" rtlCol="0">
            <a:spAutoFit/>
          </a:bodyPr>
          <a:lstStyle/>
          <a:p>
            <a:r>
              <a:rPr kumimoji="1" lang="zh-CN" altLang="en-US" sz="3600" b="1" dirty="0">
                <a:solidFill>
                  <a:srgbClr val="1BB458"/>
                </a:solidFill>
                <a:latin typeface="TencentSans W7" panose="020C04030202040F0204" pitchFamily="34" charset="-122"/>
                <a:ea typeface="TencentSans W7" panose="020C04030202040F0204" pitchFamily="34" charset="-122"/>
              </a:rPr>
              <a:t>身边的小程序</a:t>
            </a:r>
          </a:p>
        </p:txBody>
      </p:sp>
      <p:pic>
        <p:nvPicPr>
          <p:cNvPr id="14" name="图片 13">
            <a:extLst>
              <a:ext uri="{FF2B5EF4-FFF2-40B4-BE49-F238E27FC236}">
                <a16:creationId xmlns:a16="http://schemas.microsoft.com/office/drawing/2014/main" id="{63D71CB3-D547-D8EF-D1BA-15D5C4625C6A}"/>
              </a:ext>
            </a:extLst>
          </p:cNvPr>
          <p:cNvPicPr>
            <a:picLocks noChangeAspect="1"/>
          </p:cNvPicPr>
          <p:nvPr/>
        </p:nvPicPr>
        <p:blipFill>
          <a:blip r:embed="rId2"/>
          <a:stretch>
            <a:fillRect/>
          </a:stretch>
        </p:blipFill>
        <p:spPr>
          <a:xfrm>
            <a:off x="506186" y="1989967"/>
            <a:ext cx="1562100" cy="2432050"/>
          </a:xfrm>
          <a:prstGeom prst="rect">
            <a:avLst/>
          </a:prstGeom>
        </p:spPr>
      </p:pic>
      <p:pic>
        <p:nvPicPr>
          <p:cNvPr id="15" name="图片 14">
            <a:extLst>
              <a:ext uri="{FF2B5EF4-FFF2-40B4-BE49-F238E27FC236}">
                <a16:creationId xmlns:a16="http://schemas.microsoft.com/office/drawing/2014/main" id="{A241A0FE-4A5E-685E-E1FD-92F1C139A710}"/>
              </a:ext>
            </a:extLst>
          </p:cNvPr>
          <p:cNvPicPr>
            <a:picLocks noChangeAspect="1"/>
          </p:cNvPicPr>
          <p:nvPr/>
        </p:nvPicPr>
        <p:blipFill>
          <a:blip r:embed="rId3"/>
          <a:stretch>
            <a:fillRect/>
          </a:stretch>
        </p:blipFill>
        <p:spPr>
          <a:xfrm>
            <a:off x="2528478" y="1727200"/>
            <a:ext cx="1427709" cy="3061406"/>
          </a:xfrm>
          <a:prstGeom prst="rect">
            <a:avLst/>
          </a:prstGeom>
        </p:spPr>
      </p:pic>
      <p:pic>
        <p:nvPicPr>
          <p:cNvPr id="16" name="图片 15">
            <a:extLst>
              <a:ext uri="{FF2B5EF4-FFF2-40B4-BE49-F238E27FC236}">
                <a16:creationId xmlns:a16="http://schemas.microsoft.com/office/drawing/2014/main" id="{3B7E6BD4-E14C-FC3E-0303-8C47793568DE}"/>
              </a:ext>
            </a:extLst>
          </p:cNvPr>
          <p:cNvPicPr>
            <a:picLocks noChangeAspect="1"/>
          </p:cNvPicPr>
          <p:nvPr/>
        </p:nvPicPr>
        <p:blipFill>
          <a:blip r:embed="rId4"/>
          <a:stretch>
            <a:fillRect/>
          </a:stretch>
        </p:blipFill>
        <p:spPr>
          <a:xfrm>
            <a:off x="4393510" y="1792111"/>
            <a:ext cx="1953347" cy="3002792"/>
          </a:xfrm>
          <a:prstGeom prst="rect">
            <a:avLst/>
          </a:prstGeom>
        </p:spPr>
      </p:pic>
      <p:pic>
        <p:nvPicPr>
          <p:cNvPr id="17" name="图片 16">
            <a:extLst>
              <a:ext uri="{FF2B5EF4-FFF2-40B4-BE49-F238E27FC236}">
                <a16:creationId xmlns:a16="http://schemas.microsoft.com/office/drawing/2014/main" id="{9D396428-CEB2-73A1-954C-76B430C30CA8}"/>
              </a:ext>
            </a:extLst>
          </p:cNvPr>
          <p:cNvPicPr>
            <a:picLocks noChangeAspect="1"/>
          </p:cNvPicPr>
          <p:nvPr/>
        </p:nvPicPr>
        <p:blipFill>
          <a:blip r:embed="rId5"/>
          <a:stretch>
            <a:fillRect/>
          </a:stretch>
        </p:blipFill>
        <p:spPr>
          <a:xfrm>
            <a:off x="6821817" y="1681992"/>
            <a:ext cx="2438400" cy="3048000"/>
          </a:xfrm>
          <a:prstGeom prst="rect">
            <a:avLst/>
          </a:prstGeom>
        </p:spPr>
      </p:pic>
      <p:pic>
        <p:nvPicPr>
          <p:cNvPr id="18" name="图片 17">
            <a:extLst>
              <a:ext uri="{FF2B5EF4-FFF2-40B4-BE49-F238E27FC236}">
                <a16:creationId xmlns:a16="http://schemas.microsoft.com/office/drawing/2014/main" id="{EB7C5B71-7B79-CAEA-E938-5EF77157454D}"/>
              </a:ext>
            </a:extLst>
          </p:cNvPr>
          <p:cNvPicPr>
            <a:picLocks noChangeAspect="1"/>
          </p:cNvPicPr>
          <p:nvPr/>
        </p:nvPicPr>
        <p:blipFill>
          <a:blip r:embed="rId6"/>
          <a:stretch>
            <a:fillRect/>
          </a:stretch>
        </p:blipFill>
        <p:spPr>
          <a:xfrm>
            <a:off x="9721820" y="1891542"/>
            <a:ext cx="1739900" cy="2628900"/>
          </a:xfrm>
          <a:prstGeom prst="rect">
            <a:avLst/>
          </a:prstGeom>
        </p:spPr>
      </p:pic>
      <p:sp>
        <p:nvSpPr>
          <p:cNvPr id="19" name="文本框 18">
            <a:extLst>
              <a:ext uri="{FF2B5EF4-FFF2-40B4-BE49-F238E27FC236}">
                <a16:creationId xmlns:a16="http://schemas.microsoft.com/office/drawing/2014/main" id="{8E93E594-45D4-75BC-978A-A7097CB785CA}"/>
              </a:ext>
            </a:extLst>
          </p:cNvPr>
          <p:cNvSpPr txBox="1"/>
          <p:nvPr/>
        </p:nvSpPr>
        <p:spPr>
          <a:xfrm>
            <a:off x="175578" y="4849735"/>
            <a:ext cx="2178864"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餐饮</a:t>
            </a:r>
            <a:endParaRPr kumimoji="1" lang="en-US" altLang="zh-CN" sz="2400" b="1" dirty="0">
              <a:latin typeface="TencentSans W7" panose="020C04030202040F0204" pitchFamily="34" charset="-122"/>
              <a:ea typeface="TencentSans W7" panose="020C04030202040F0204" pitchFamily="34" charset="-122"/>
            </a:endParaRPr>
          </a:p>
        </p:txBody>
      </p:sp>
      <p:sp>
        <p:nvSpPr>
          <p:cNvPr id="20" name="文本框 19">
            <a:extLst>
              <a:ext uri="{FF2B5EF4-FFF2-40B4-BE49-F238E27FC236}">
                <a16:creationId xmlns:a16="http://schemas.microsoft.com/office/drawing/2014/main" id="{855D8C77-C06D-5065-767F-986583B7E358}"/>
              </a:ext>
            </a:extLst>
          </p:cNvPr>
          <p:cNvSpPr txBox="1"/>
          <p:nvPr/>
        </p:nvSpPr>
        <p:spPr>
          <a:xfrm>
            <a:off x="2068286" y="4879042"/>
            <a:ext cx="2178864"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政务</a:t>
            </a:r>
            <a:endParaRPr kumimoji="1" lang="en-US" altLang="zh-CN" sz="2400" b="1" dirty="0">
              <a:latin typeface="TencentSans W7" panose="020C04030202040F0204" pitchFamily="34" charset="-122"/>
              <a:ea typeface="TencentSans W7" panose="020C04030202040F0204" pitchFamily="34" charset="-122"/>
            </a:endParaRPr>
          </a:p>
        </p:txBody>
      </p:sp>
      <p:sp>
        <p:nvSpPr>
          <p:cNvPr id="21" name="文本框 20">
            <a:extLst>
              <a:ext uri="{FF2B5EF4-FFF2-40B4-BE49-F238E27FC236}">
                <a16:creationId xmlns:a16="http://schemas.microsoft.com/office/drawing/2014/main" id="{E941A59D-430D-FDB4-B8D8-9687CE3694E5}"/>
              </a:ext>
            </a:extLst>
          </p:cNvPr>
          <p:cNvSpPr txBox="1"/>
          <p:nvPr/>
        </p:nvSpPr>
        <p:spPr>
          <a:xfrm>
            <a:off x="4280751" y="4857015"/>
            <a:ext cx="2178864"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交通</a:t>
            </a:r>
            <a:endParaRPr kumimoji="1" lang="en-US" altLang="zh-CN" sz="2400" b="1" dirty="0">
              <a:latin typeface="TencentSans W7" panose="020C04030202040F0204" pitchFamily="34" charset="-122"/>
              <a:ea typeface="TencentSans W7" panose="020C04030202040F0204" pitchFamily="34" charset="-122"/>
            </a:endParaRPr>
          </a:p>
        </p:txBody>
      </p:sp>
      <p:sp>
        <p:nvSpPr>
          <p:cNvPr id="22" name="文本框 21">
            <a:extLst>
              <a:ext uri="{FF2B5EF4-FFF2-40B4-BE49-F238E27FC236}">
                <a16:creationId xmlns:a16="http://schemas.microsoft.com/office/drawing/2014/main" id="{3F524CE9-5331-C9E0-15BB-10F6C071E3B5}"/>
              </a:ext>
            </a:extLst>
          </p:cNvPr>
          <p:cNvSpPr txBox="1"/>
          <p:nvPr/>
        </p:nvSpPr>
        <p:spPr>
          <a:xfrm>
            <a:off x="6951585" y="4879042"/>
            <a:ext cx="2178864"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超市</a:t>
            </a:r>
            <a:endParaRPr kumimoji="1" lang="en-US" altLang="zh-CN" sz="2400" b="1" dirty="0">
              <a:latin typeface="TencentSans W7" panose="020C04030202040F0204" pitchFamily="34" charset="-122"/>
              <a:ea typeface="TencentSans W7" panose="020C04030202040F0204" pitchFamily="34" charset="-122"/>
            </a:endParaRPr>
          </a:p>
        </p:txBody>
      </p:sp>
      <p:sp>
        <p:nvSpPr>
          <p:cNvPr id="23" name="文本框 22">
            <a:extLst>
              <a:ext uri="{FF2B5EF4-FFF2-40B4-BE49-F238E27FC236}">
                <a16:creationId xmlns:a16="http://schemas.microsoft.com/office/drawing/2014/main" id="{052FAF66-2EDD-F45D-03CB-D0C086094A62}"/>
              </a:ext>
            </a:extLst>
          </p:cNvPr>
          <p:cNvSpPr txBox="1"/>
          <p:nvPr/>
        </p:nvSpPr>
        <p:spPr>
          <a:xfrm>
            <a:off x="9502338" y="4879042"/>
            <a:ext cx="2178864" cy="584134"/>
          </a:xfrm>
          <a:prstGeom prst="rect">
            <a:avLst/>
          </a:prstGeom>
          <a:noFill/>
        </p:spPr>
        <p:txBody>
          <a:bodyPr wrap="square" rtlCol="0">
            <a:spAutoFit/>
          </a:bodyPr>
          <a:lstStyle/>
          <a:p>
            <a:pPr algn="ctr">
              <a:lnSpc>
                <a:spcPct val="150000"/>
              </a:lnSpc>
            </a:pPr>
            <a:r>
              <a:rPr kumimoji="1" lang="zh-CN" altLang="en-US" sz="2400" dirty="0">
                <a:latin typeface="TencentSans W7" panose="020C04030202040F0204" pitchFamily="34" charset="-122"/>
                <a:ea typeface="TencentSans W7" panose="020C04030202040F0204" pitchFamily="34" charset="-122"/>
              </a:rPr>
              <a:t>硬件</a:t>
            </a:r>
            <a:endParaRPr kumimoji="1" lang="en-US" altLang="zh-CN" sz="2400" b="1" dirty="0">
              <a:latin typeface="TencentSans W7" panose="020C04030202040F0204" pitchFamily="34" charset="-122"/>
              <a:ea typeface="TencentSans W7" panose="020C04030202040F0204" pitchFamily="34" charset="-122"/>
            </a:endParaRPr>
          </a:p>
        </p:txBody>
      </p:sp>
    </p:spTree>
    <p:extLst>
      <p:ext uri="{BB962C8B-B14F-4D97-AF65-F5344CB8AC3E}">
        <p14:creationId xmlns:p14="http://schemas.microsoft.com/office/powerpoint/2010/main" val="10362198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1DB45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6E9172-C000-EB48-9AF4-071775DD181C}"/>
              </a:ext>
            </a:extLst>
          </p:cNvPr>
          <p:cNvSpPr>
            <a:spLocks noGrp="1"/>
          </p:cNvSpPr>
          <p:nvPr>
            <p:ph type="ctrTitle"/>
          </p:nvPr>
        </p:nvSpPr>
        <p:spPr>
          <a:xfrm>
            <a:off x="1109663" y="-190406"/>
            <a:ext cx="10248900" cy="3619406"/>
          </a:xfrm>
        </p:spPr>
        <p:txBody>
          <a:bodyPr>
            <a:noAutofit/>
          </a:body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微信可视化开发工具介绍</a:t>
            </a:r>
          </a:p>
        </p:txBody>
      </p:sp>
      <p:grpSp>
        <p:nvGrpSpPr>
          <p:cNvPr id="9" name="组合 8">
            <a:extLst>
              <a:ext uri="{FF2B5EF4-FFF2-40B4-BE49-F238E27FC236}">
                <a16:creationId xmlns:a16="http://schemas.microsoft.com/office/drawing/2014/main" id="{6F8E56FA-1172-7946-A505-9FCE5B5B4D26}"/>
              </a:ext>
            </a:extLst>
          </p:cNvPr>
          <p:cNvGrpSpPr/>
          <p:nvPr/>
        </p:nvGrpSpPr>
        <p:grpSpPr>
          <a:xfrm flipV="1">
            <a:off x="0" y="5909733"/>
            <a:ext cx="13749868" cy="1219200"/>
            <a:chOff x="0" y="-491067"/>
            <a:chExt cx="13749868" cy="1219200"/>
          </a:xfrm>
        </p:grpSpPr>
        <p:sp>
          <p:nvSpPr>
            <p:cNvPr id="8" name="文档 7">
              <a:extLst>
                <a:ext uri="{FF2B5EF4-FFF2-40B4-BE49-F238E27FC236}">
                  <a16:creationId xmlns:a16="http://schemas.microsoft.com/office/drawing/2014/main" id="{954E5EF2-A266-C44E-B646-A7D81274B3A9}"/>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档 10">
              <a:extLst>
                <a:ext uri="{FF2B5EF4-FFF2-40B4-BE49-F238E27FC236}">
                  <a16:creationId xmlns:a16="http://schemas.microsoft.com/office/drawing/2014/main" id="{B586410B-A7E1-BF4B-8387-9362875FE9DA}"/>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档 12">
              <a:extLst>
                <a:ext uri="{FF2B5EF4-FFF2-40B4-BE49-F238E27FC236}">
                  <a16:creationId xmlns:a16="http://schemas.microsoft.com/office/drawing/2014/main" id="{49AC0C68-C1DF-1849-B358-4D2336C270C0}"/>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档 13">
              <a:extLst>
                <a:ext uri="{FF2B5EF4-FFF2-40B4-BE49-F238E27FC236}">
                  <a16:creationId xmlns:a16="http://schemas.microsoft.com/office/drawing/2014/main" id="{497C15E6-A274-D941-9725-3D99E5AC8457}"/>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8084173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1DB45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6E9172-C000-EB48-9AF4-071775DD181C}"/>
              </a:ext>
            </a:extLst>
          </p:cNvPr>
          <p:cNvSpPr>
            <a:spLocks noGrp="1"/>
          </p:cNvSpPr>
          <p:nvPr>
            <p:ph type="ctrTitle"/>
          </p:nvPr>
        </p:nvSpPr>
        <p:spPr>
          <a:xfrm>
            <a:off x="1109663" y="-190406"/>
            <a:ext cx="10248900" cy="3619406"/>
          </a:xfrm>
        </p:spPr>
        <p:txBody>
          <a:bodyPr>
            <a:noAutofit/>
          </a:body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小程序优秀案例分享</a:t>
            </a:r>
          </a:p>
        </p:txBody>
      </p:sp>
      <p:grpSp>
        <p:nvGrpSpPr>
          <p:cNvPr id="9" name="组合 8">
            <a:extLst>
              <a:ext uri="{FF2B5EF4-FFF2-40B4-BE49-F238E27FC236}">
                <a16:creationId xmlns:a16="http://schemas.microsoft.com/office/drawing/2014/main" id="{6F8E56FA-1172-7946-A505-9FCE5B5B4D26}"/>
              </a:ext>
            </a:extLst>
          </p:cNvPr>
          <p:cNvGrpSpPr/>
          <p:nvPr/>
        </p:nvGrpSpPr>
        <p:grpSpPr>
          <a:xfrm flipV="1">
            <a:off x="0" y="5909733"/>
            <a:ext cx="13749868" cy="1219200"/>
            <a:chOff x="0" y="-491067"/>
            <a:chExt cx="13749868" cy="1219200"/>
          </a:xfrm>
        </p:grpSpPr>
        <p:sp>
          <p:nvSpPr>
            <p:cNvPr id="8" name="文档 7">
              <a:extLst>
                <a:ext uri="{FF2B5EF4-FFF2-40B4-BE49-F238E27FC236}">
                  <a16:creationId xmlns:a16="http://schemas.microsoft.com/office/drawing/2014/main" id="{954E5EF2-A266-C44E-B646-A7D81274B3A9}"/>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档 10">
              <a:extLst>
                <a:ext uri="{FF2B5EF4-FFF2-40B4-BE49-F238E27FC236}">
                  <a16:creationId xmlns:a16="http://schemas.microsoft.com/office/drawing/2014/main" id="{B586410B-A7E1-BF4B-8387-9362875FE9DA}"/>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档 12">
              <a:extLst>
                <a:ext uri="{FF2B5EF4-FFF2-40B4-BE49-F238E27FC236}">
                  <a16:creationId xmlns:a16="http://schemas.microsoft.com/office/drawing/2014/main" id="{49AC0C68-C1DF-1849-B358-4D2336C270C0}"/>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档 13">
              <a:extLst>
                <a:ext uri="{FF2B5EF4-FFF2-40B4-BE49-F238E27FC236}">
                  <a16:creationId xmlns:a16="http://schemas.microsoft.com/office/drawing/2014/main" id="{497C15E6-A274-D941-9725-3D99E5AC8457}"/>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39440444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EA6805C3-D143-A4EF-1CD2-C55F32694435}"/>
              </a:ext>
            </a:extLst>
          </p:cNvPr>
          <p:cNvSpPr/>
          <p:nvPr/>
        </p:nvSpPr>
        <p:spPr>
          <a:xfrm>
            <a:off x="595825" y="391946"/>
            <a:ext cx="9662600" cy="1266372"/>
          </a:xfrm>
          <a:prstGeom prst="rect">
            <a:avLst/>
          </a:prstGeom>
        </p:spPr>
        <p:txBody>
          <a:bodyPr vert="horz" lIns="91440" tIns="45720" rIns="91440" bIns="45720" rtlCol="0">
            <a:normAutofit/>
          </a:bodyPr>
          <a:lstStyle/>
          <a:p>
            <a:pPr>
              <a:lnSpc>
                <a:spcPct val="150000"/>
              </a:lnSpc>
              <a:spcBef>
                <a:spcPts val="1000"/>
              </a:spcBef>
            </a:pPr>
            <a:r>
              <a:rPr lang="zh-CN" altLang="en-US" sz="3200" b="1" kern="100" dirty="0">
                <a:solidFill>
                  <a:srgbClr val="1DB458"/>
                </a:solidFill>
                <a:latin typeface="腾讯体" panose="02010600010101010101" pitchFamily="2" charset="-122"/>
                <a:ea typeface="腾讯体" panose="02010600010101010101" pitchFamily="2" charset="-122"/>
                <a:cs typeface="Times New Roman" panose="02020603050405020304" pitchFamily="18" charset="0"/>
              </a:rPr>
              <a:t>他们的小程序</a:t>
            </a:r>
          </a:p>
        </p:txBody>
      </p:sp>
      <p:pic>
        <p:nvPicPr>
          <p:cNvPr id="2" name="广附中学 戴书维.mp4" descr="广附中学 戴书维.mp4">
            <a:hlinkClick r:id="" action="ppaction://media"/>
            <a:extLst>
              <a:ext uri="{FF2B5EF4-FFF2-40B4-BE49-F238E27FC236}">
                <a16:creationId xmlns:a16="http://schemas.microsoft.com/office/drawing/2014/main" id="{60C91A55-998D-8336-2928-CA13EB4794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4277" y="1658318"/>
            <a:ext cx="7143445" cy="4107481"/>
          </a:xfrm>
          <a:prstGeom prst="rect">
            <a:avLst/>
          </a:prstGeom>
        </p:spPr>
      </p:pic>
    </p:spTree>
    <p:extLst>
      <p:ext uri="{BB962C8B-B14F-4D97-AF65-F5344CB8AC3E}">
        <p14:creationId xmlns:p14="http://schemas.microsoft.com/office/powerpoint/2010/main" val="381441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6E9172-C000-EB48-9AF4-071775DD181C}"/>
              </a:ext>
            </a:extLst>
          </p:cNvPr>
          <p:cNvSpPr>
            <a:spLocks noGrp="1"/>
          </p:cNvSpPr>
          <p:nvPr>
            <p:ph type="ctrTitle"/>
          </p:nvPr>
        </p:nvSpPr>
        <p:spPr>
          <a:xfrm>
            <a:off x="1524000" y="2237747"/>
            <a:ext cx="9144000" cy="1583137"/>
          </a:xfrm>
        </p:spPr>
        <p:txBody>
          <a:bodyPr>
            <a:noAutofit/>
          </a:body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小程序产品介绍</a:t>
            </a:r>
          </a:p>
        </p:txBody>
      </p:sp>
      <p:grpSp>
        <p:nvGrpSpPr>
          <p:cNvPr id="9" name="组合 8">
            <a:extLst>
              <a:ext uri="{FF2B5EF4-FFF2-40B4-BE49-F238E27FC236}">
                <a16:creationId xmlns:a16="http://schemas.microsoft.com/office/drawing/2014/main" id="{6F8E56FA-1172-7946-A505-9FCE5B5B4D26}"/>
              </a:ext>
            </a:extLst>
          </p:cNvPr>
          <p:cNvGrpSpPr/>
          <p:nvPr/>
        </p:nvGrpSpPr>
        <p:grpSpPr>
          <a:xfrm flipV="1">
            <a:off x="0" y="5909733"/>
            <a:ext cx="13749868" cy="1219200"/>
            <a:chOff x="0" y="-491067"/>
            <a:chExt cx="13749868" cy="1219200"/>
          </a:xfrm>
        </p:grpSpPr>
        <p:sp>
          <p:nvSpPr>
            <p:cNvPr id="8" name="文档 7">
              <a:extLst>
                <a:ext uri="{FF2B5EF4-FFF2-40B4-BE49-F238E27FC236}">
                  <a16:creationId xmlns:a16="http://schemas.microsoft.com/office/drawing/2014/main" id="{954E5EF2-A266-C44E-B646-A7D81274B3A9}"/>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档 10">
              <a:extLst>
                <a:ext uri="{FF2B5EF4-FFF2-40B4-BE49-F238E27FC236}">
                  <a16:creationId xmlns:a16="http://schemas.microsoft.com/office/drawing/2014/main" id="{B586410B-A7E1-BF4B-8387-9362875FE9DA}"/>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档 12">
              <a:extLst>
                <a:ext uri="{FF2B5EF4-FFF2-40B4-BE49-F238E27FC236}">
                  <a16:creationId xmlns:a16="http://schemas.microsoft.com/office/drawing/2014/main" id="{49AC0C68-C1DF-1849-B358-4D2336C270C0}"/>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档 13">
              <a:extLst>
                <a:ext uri="{FF2B5EF4-FFF2-40B4-BE49-F238E27FC236}">
                  <a16:creationId xmlns:a16="http://schemas.microsoft.com/office/drawing/2014/main" id="{497C15E6-A274-D941-9725-3D99E5AC8457}"/>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0" name="矩形 9">
            <a:extLst>
              <a:ext uri="{FF2B5EF4-FFF2-40B4-BE49-F238E27FC236}">
                <a16:creationId xmlns:a16="http://schemas.microsoft.com/office/drawing/2014/main" id="{87E89998-859F-89AB-4E51-E37B5BB2542E}"/>
              </a:ext>
            </a:extLst>
          </p:cNvPr>
          <p:cNvSpPr/>
          <p:nvPr/>
        </p:nvSpPr>
        <p:spPr>
          <a:xfrm>
            <a:off x="-363871" y="-1805709"/>
            <a:ext cx="16012633" cy="9229061"/>
          </a:xfrm>
          <a:prstGeom prst="rect">
            <a:avLst/>
          </a:prstGeom>
          <a:solidFill>
            <a:srgbClr val="1DB4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3" name="组合 2">
            <a:extLst>
              <a:ext uri="{FF2B5EF4-FFF2-40B4-BE49-F238E27FC236}">
                <a16:creationId xmlns:a16="http://schemas.microsoft.com/office/drawing/2014/main" id="{1173DDE7-C8C2-A583-9524-FF7DFCC2B69F}"/>
              </a:ext>
            </a:extLst>
          </p:cNvPr>
          <p:cNvGrpSpPr/>
          <p:nvPr/>
        </p:nvGrpSpPr>
        <p:grpSpPr>
          <a:xfrm flipV="1">
            <a:off x="-131332" y="6056943"/>
            <a:ext cx="13749868" cy="1219200"/>
            <a:chOff x="0" y="-491067"/>
            <a:chExt cx="13749868" cy="1219200"/>
          </a:xfrm>
        </p:grpSpPr>
        <p:sp>
          <p:nvSpPr>
            <p:cNvPr id="4" name="文档 3">
              <a:extLst>
                <a:ext uri="{FF2B5EF4-FFF2-40B4-BE49-F238E27FC236}">
                  <a16:creationId xmlns:a16="http://schemas.microsoft.com/office/drawing/2014/main" id="{670354D9-AB1A-CDE2-CF74-28B10B7BE7E5}"/>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档 4">
              <a:extLst>
                <a:ext uri="{FF2B5EF4-FFF2-40B4-BE49-F238E27FC236}">
                  <a16:creationId xmlns:a16="http://schemas.microsoft.com/office/drawing/2014/main" id="{BABA70DD-E124-B0D6-E967-12535AE9C395}"/>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档 5">
              <a:extLst>
                <a:ext uri="{FF2B5EF4-FFF2-40B4-BE49-F238E27FC236}">
                  <a16:creationId xmlns:a16="http://schemas.microsoft.com/office/drawing/2014/main" id="{B82FA89E-F5B4-78F4-E85D-E095BDFA728A}"/>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档 6">
              <a:extLst>
                <a:ext uri="{FF2B5EF4-FFF2-40B4-BE49-F238E27FC236}">
                  <a16:creationId xmlns:a16="http://schemas.microsoft.com/office/drawing/2014/main" id="{DADF79A5-4FFC-1F4A-EA41-5E648BE6CA15}"/>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6" name="标题 1">
            <a:extLst>
              <a:ext uri="{FF2B5EF4-FFF2-40B4-BE49-F238E27FC236}">
                <a16:creationId xmlns:a16="http://schemas.microsoft.com/office/drawing/2014/main" id="{F5D3C542-42C9-C1C6-1A40-DBB37B479EBD}"/>
              </a:ext>
            </a:extLst>
          </p:cNvPr>
          <p:cNvSpPr txBox="1">
            <a:spLocks/>
          </p:cNvSpPr>
          <p:nvPr/>
        </p:nvSpPr>
        <p:spPr>
          <a:xfrm>
            <a:off x="-1265865" y="2090537"/>
            <a:ext cx="9144000" cy="15831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「星旅」小游戏</a:t>
            </a:r>
          </a:p>
        </p:txBody>
      </p:sp>
      <p:pic>
        <p:nvPicPr>
          <p:cNvPr id="12" name="Picture 2">
            <a:extLst>
              <a:ext uri="{FF2B5EF4-FFF2-40B4-BE49-F238E27FC236}">
                <a16:creationId xmlns:a16="http://schemas.microsoft.com/office/drawing/2014/main" id="{2A10E963-6CF9-6DBD-F252-134D5F81D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6229" y="1525656"/>
            <a:ext cx="3667461" cy="380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5215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6F8E56FA-1172-7946-A505-9FCE5B5B4D26}"/>
              </a:ext>
            </a:extLst>
          </p:cNvPr>
          <p:cNvGrpSpPr/>
          <p:nvPr/>
        </p:nvGrpSpPr>
        <p:grpSpPr>
          <a:xfrm flipV="1">
            <a:off x="0" y="5909733"/>
            <a:ext cx="13749868" cy="1219200"/>
            <a:chOff x="0" y="-491067"/>
            <a:chExt cx="13749868" cy="1219200"/>
          </a:xfrm>
        </p:grpSpPr>
        <p:sp>
          <p:nvSpPr>
            <p:cNvPr id="8" name="文档 7">
              <a:extLst>
                <a:ext uri="{FF2B5EF4-FFF2-40B4-BE49-F238E27FC236}">
                  <a16:creationId xmlns:a16="http://schemas.microsoft.com/office/drawing/2014/main" id="{954E5EF2-A266-C44E-B646-A7D81274B3A9}"/>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档 10">
              <a:extLst>
                <a:ext uri="{FF2B5EF4-FFF2-40B4-BE49-F238E27FC236}">
                  <a16:creationId xmlns:a16="http://schemas.microsoft.com/office/drawing/2014/main" id="{B586410B-A7E1-BF4B-8387-9362875FE9DA}"/>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档 12">
              <a:extLst>
                <a:ext uri="{FF2B5EF4-FFF2-40B4-BE49-F238E27FC236}">
                  <a16:creationId xmlns:a16="http://schemas.microsoft.com/office/drawing/2014/main" id="{49AC0C68-C1DF-1849-B358-4D2336C270C0}"/>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档 13">
              <a:extLst>
                <a:ext uri="{FF2B5EF4-FFF2-40B4-BE49-F238E27FC236}">
                  <a16:creationId xmlns:a16="http://schemas.microsoft.com/office/drawing/2014/main" id="{497C15E6-A274-D941-9725-3D99E5AC8457}"/>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5" name="bec235c3b0b134b50cebbaf16e2c1eee" descr="bec235c3b0b134b50cebbaf16e2c1eee">
            <a:hlinkClick r:id="" action="ppaction://media"/>
            <a:extLst>
              <a:ext uri="{FF2B5EF4-FFF2-40B4-BE49-F238E27FC236}">
                <a16:creationId xmlns:a16="http://schemas.microsoft.com/office/drawing/2014/main" id="{E761A851-59FB-F89E-19C6-92565DF34C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8310" y="164608"/>
            <a:ext cx="3171825" cy="6858000"/>
          </a:xfrm>
          <a:prstGeom prst="rect">
            <a:avLst/>
          </a:prstGeom>
        </p:spPr>
      </p:pic>
      <p:pic>
        <p:nvPicPr>
          <p:cNvPr id="1026" name="Picture 2">
            <a:extLst>
              <a:ext uri="{FF2B5EF4-FFF2-40B4-BE49-F238E27FC236}">
                <a16:creationId xmlns:a16="http://schemas.microsoft.com/office/drawing/2014/main" id="{2A1774C6-8A13-668D-8904-37E82D406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6229" y="1525656"/>
            <a:ext cx="3667461" cy="380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43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3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6E9172-C000-EB48-9AF4-071775DD181C}"/>
              </a:ext>
            </a:extLst>
          </p:cNvPr>
          <p:cNvSpPr>
            <a:spLocks noGrp="1"/>
          </p:cNvSpPr>
          <p:nvPr>
            <p:ph type="ctrTitle"/>
          </p:nvPr>
        </p:nvSpPr>
        <p:spPr>
          <a:xfrm>
            <a:off x="1524000" y="2237747"/>
            <a:ext cx="9144000" cy="1583137"/>
          </a:xfrm>
        </p:spPr>
        <p:txBody>
          <a:bodyPr>
            <a:noAutofit/>
          </a:body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小程序产品介绍</a:t>
            </a:r>
          </a:p>
        </p:txBody>
      </p:sp>
      <p:grpSp>
        <p:nvGrpSpPr>
          <p:cNvPr id="9" name="组合 8">
            <a:extLst>
              <a:ext uri="{FF2B5EF4-FFF2-40B4-BE49-F238E27FC236}">
                <a16:creationId xmlns:a16="http://schemas.microsoft.com/office/drawing/2014/main" id="{6F8E56FA-1172-7946-A505-9FCE5B5B4D26}"/>
              </a:ext>
            </a:extLst>
          </p:cNvPr>
          <p:cNvGrpSpPr/>
          <p:nvPr/>
        </p:nvGrpSpPr>
        <p:grpSpPr>
          <a:xfrm flipV="1">
            <a:off x="0" y="5909733"/>
            <a:ext cx="13749868" cy="1219200"/>
            <a:chOff x="0" y="-491067"/>
            <a:chExt cx="13749868" cy="1219200"/>
          </a:xfrm>
        </p:grpSpPr>
        <p:sp>
          <p:nvSpPr>
            <p:cNvPr id="8" name="文档 7">
              <a:extLst>
                <a:ext uri="{FF2B5EF4-FFF2-40B4-BE49-F238E27FC236}">
                  <a16:creationId xmlns:a16="http://schemas.microsoft.com/office/drawing/2014/main" id="{954E5EF2-A266-C44E-B646-A7D81274B3A9}"/>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档 10">
              <a:extLst>
                <a:ext uri="{FF2B5EF4-FFF2-40B4-BE49-F238E27FC236}">
                  <a16:creationId xmlns:a16="http://schemas.microsoft.com/office/drawing/2014/main" id="{B586410B-A7E1-BF4B-8387-9362875FE9DA}"/>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档 12">
              <a:extLst>
                <a:ext uri="{FF2B5EF4-FFF2-40B4-BE49-F238E27FC236}">
                  <a16:creationId xmlns:a16="http://schemas.microsoft.com/office/drawing/2014/main" id="{49AC0C68-C1DF-1849-B358-4D2336C270C0}"/>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档 13">
              <a:extLst>
                <a:ext uri="{FF2B5EF4-FFF2-40B4-BE49-F238E27FC236}">
                  <a16:creationId xmlns:a16="http://schemas.microsoft.com/office/drawing/2014/main" id="{497C15E6-A274-D941-9725-3D99E5AC8457}"/>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0" name="矩形 9">
            <a:extLst>
              <a:ext uri="{FF2B5EF4-FFF2-40B4-BE49-F238E27FC236}">
                <a16:creationId xmlns:a16="http://schemas.microsoft.com/office/drawing/2014/main" id="{87E89998-859F-89AB-4E51-E37B5BB2542E}"/>
              </a:ext>
            </a:extLst>
          </p:cNvPr>
          <p:cNvSpPr/>
          <p:nvPr/>
        </p:nvSpPr>
        <p:spPr>
          <a:xfrm>
            <a:off x="-363871" y="-1805709"/>
            <a:ext cx="16012633" cy="9229061"/>
          </a:xfrm>
          <a:prstGeom prst="rect">
            <a:avLst/>
          </a:prstGeom>
          <a:solidFill>
            <a:srgbClr val="1DB4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3" name="组合 2">
            <a:extLst>
              <a:ext uri="{FF2B5EF4-FFF2-40B4-BE49-F238E27FC236}">
                <a16:creationId xmlns:a16="http://schemas.microsoft.com/office/drawing/2014/main" id="{1173DDE7-C8C2-A583-9524-FF7DFCC2B69F}"/>
              </a:ext>
            </a:extLst>
          </p:cNvPr>
          <p:cNvGrpSpPr/>
          <p:nvPr/>
        </p:nvGrpSpPr>
        <p:grpSpPr>
          <a:xfrm flipV="1">
            <a:off x="-131332" y="6056943"/>
            <a:ext cx="13749868" cy="1219200"/>
            <a:chOff x="0" y="-491067"/>
            <a:chExt cx="13749868" cy="1219200"/>
          </a:xfrm>
        </p:grpSpPr>
        <p:sp>
          <p:nvSpPr>
            <p:cNvPr id="4" name="文档 3">
              <a:extLst>
                <a:ext uri="{FF2B5EF4-FFF2-40B4-BE49-F238E27FC236}">
                  <a16:creationId xmlns:a16="http://schemas.microsoft.com/office/drawing/2014/main" id="{670354D9-AB1A-CDE2-CF74-28B10B7BE7E5}"/>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档 4">
              <a:extLst>
                <a:ext uri="{FF2B5EF4-FFF2-40B4-BE49-F238E27FC236}">
                  <a16:creationId xmlns:a16="http://schemas.microsoft.com/office/drawing/2014/main" id="{BABA70DD-E124-B0D6-E967-12535AE9C395}"/>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档 5">
              <a:extLst>
                <a:ext uri="{FF2B5EF4-FFF2-40B4-BE49-F238E27FC236}">
                  <a16:creationId xmlns:a16="http://schemas.microsoft.com/office/drawing/2014/main" id="{B82FA89E-F5B4-78F4-E85D-E095BDFA728A}"/>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档 6">
              <a:extLst>
                <a:ext uri="{FF2B5EF4-FFF2-40B4-BE49-F238E27FC236}">
                  <a16:creationId xmlns:a16="http://schemas.microsoft.com/office/drawing/2014/main" id="{DADF79A5-4FFC-1F4A-EA41-5E648BE6CA15}"/>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6" name="标题 1">
            <a:extLst>
              <a:ext uri="{FF2B5EF4-FFF2-40B4-BE49-F238E27FC236}">
                <a16:creationId xmlns:a16="http://schemas.microsoft.com/office/drawing/2014/main" id="{F5D3C542-42C9-C1C6-1A40-DBB37B479EBD}"/>
              </a:ext>
            </a:extLst>
          </p:cNvPr>
          <p:cNvSpPr txBox="1">
            <a:spLocks/>
          </p:cNvSpPr>
          <p:nvPr/>
        </p:nvSpPr>
        <p:spPr>
          <a:xfrm>
            <a:off x="-363871" y="2311351"/>
            <a:ext cx="9144000" cy="15831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「百诗行」小程序</a:t>
            </a:r>
          </a:p>
        </p:txBody>
      </p:sp>
      <p:pic>
        <p:nvPicPr>
          <p:cNvPr id="2050" name="Picture 2">
            <a:extLst>
              <a:ext uri="{FF2B5EF4-FFF2-40B4-BE49-F238E27FC236}">
                <a16:creationId xmlns:a16="http://schemas.microsoft.com/office/drawing/2014/main" id="{04AB926B-03BA-2DC5-CBEE-2C7EEC258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9575" y="1580321"/>
            <a:ext cx="2920227" cy="369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172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7DFED7F8-E65C-A384-887E-8125BD945B77}"/>
              </a:ext>
            </a:extLst>
          </p:cNvPr>
          <p:cNvPicPr>
            <a:picLocks noChangeAspect="1"/>
          </p:cNvPicPr>
          <p:nvPr/>
        </p:nvPicPr>
        <p:blipFill>
          <a:blip r:embed="rId2"/>
          <a:stretch>
            <a:fillRect/>
          </a:stretch>
        </p:blipFill>
        <p:spPr>
          <a:xfrm>
            <a:off x="347484" y="265814"/>
            <a:ext cx="2916062" cy="6326372"/>
          </a:xfrm>
          <a:prstGeom prst="rect">
            <a:avLst/>
          </a:prstGeom>
        </p:spPr>
      </p:pic>
      <p:pic>
        <p:nvPicPr>
          <p:cNvPr id="20" name="图片 19">
            <a:extLst>
              <a:ext uri="{FF2B5EF4-FFF2-40B4-BE49-F238E27FC236}">
                <a16:creationId xmlns:a16="http://schemas.microsoft.com/office/drawing/2014/main" id="{10FD0E45-844C-5101-2B97-35286B0F8636}"/>
              </a:ext>
            </a:extLst>
          </p:cNvPr>
          <p:cNvPicPr>
            <a:picLocks noChangeAspect="1"/>
          </p:cNvPicPr>
          <p:nvPr/>
        </p:nvPicPr>
        <p:blipFill>
          <a:blip r:embed="rId3"/>
          <a:stretch>
            <a:fillRect/>
          </a:stretch>
        </p:blipFill>
        <p:spPr>
          <a:xfrm>
            <a:off x="3709906" y="265810"/>
            <a:ext cx="2916063" cy="6326376"/>
          </a:xfrm>
          <a:prstGeom prst="rect">
            <a:avLst/>
          </a:prstGeom>
        </p:spPr>
      </p:pic>
      <p:pic>
        <p:nvPicPr>
          <p:cNvPr id="22" name="图片 21">
            <a:extLst>
              <a:ext uri="{FF2B5EF4-FFF2-40B4-BE49-F238E27FC236}">
                <a16:creationId xmlns:a16="http://schemas.microsoft.com/office/drawing/2014/main" id="{41E1A3BC-9E85-BA03-0DD9-ABF2952EB18D}"/>
              </a:ext>
            </a:extLst>
          </p:cNvPr>
          <p:cNvPicPr>
            <a:picLocks noChangeAspect="1"/>
          </p:cNvPicPr>
          <p:nvPr/>
        </p:nvPicPr>
        <p:blipFill>
          <a:blip r:embed="rId4"/>
          <a:stretch>
            <a:fillRect/>
          </a:stretch>
        </p:blipFill>
        <p:spPr>
          <a:xfrm>
            <a:off x="7072330" y="265810"/>
            <a:ext cx="2916062" cy="6326373"/>
          </a:xfrm>
          <a:prstGeom prst="rect">
            <a:avLst/>
          </a:prstGeom>
        </p:spPr>
      </p:pic>
    </p:spTree>
    <p:extLst>
      <p:ext uri="{BB962C8B-B14F-4D97-AF65-F5344CB8AC3E}">
        <p14:creationId xmlns:p14="http://schemas.microsoft.com/office/powerpoint/2010/main" val="11360910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6E9172-C000-EB48-9AF4-071775DD181C}"/>
              </a:ext>
            </a:extLst>
          </p:cNvPr>
          <p:cNvSpPr>
            <a:spLocks noGrp="1"/>
          </p:cNvSpPr>
          <p:nvPr>
            <p:ph type="ctrTitle"/>
          </p:nvPr>
        </p:nvSpPr>
        <p:spPr>
          <a:xfrm>
            <a:off x="1524000" y="2237747"/>
            <a:ext cx="9144000" cy="1583137"/>
          </a:xfrm>
        </p:spPr>
        <p:txBody>
          <a:bodyPr>
            <a:noAutofit/>
          </a:body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小程序产品介绍</a:t>
            </a:r>
          </a:p>
        </p:txBody>
      </p:sp>
      <p:grpSp>
        <p:nvGrpSpPr>
          <p:cNvPr id="9" name="组合 8">
            <a:extLst>
              <a:ext uri="{FF2B5EF4-FFF2-40B4-BE49-F238E27FC236}">
                <a16:creationId xmlns:a16="http://schemas.microsoft.com/office/drawing/2014/main" id="{6F8E56FA-1172-7946-A505-9FCE5B5B4D26}"/>
              </a:ext>
            </a:extLst>
          </p:cNvPr>
          <p:cNvGrpSpPr/>
          <p:nvPr/>
        </p:nvGrpSpPr>
        <p:grpSpPr>
          <a:xfrm flipV="1">
            <a:off x="0" y="5909733"/>
            <a:ext cx="13749868" cy="1219200"/>
            <a:chOff x="0" y="-491067"/>
            <a:chExt cx="13749868" cy="1219200"/>
          </a:xfrm>
        </p:grpSpPr>
        <p:sp>
          <p:nvSpPr>
            <p:cNvPr id="8" name="文档 7">
              <a:extLst>
                <a:ext uri="{FF2B5EF4-FFF2-40B4-BE49-F238E27FC236}">
                  <a16:creationId xmlns:a16="http://schemas.microsoft.com/office/drawing/2014/main" id="{954E5EF2-A266-C44E-B646-A7D81274B3A9}"/>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档 10">
              <a:extLst>
                <a:ext uri="{FF2B5EF4-FFF2-40B4-BE49-F238E27FC236}">
                  <a16:creationId xmlns:a16="http://schemas.microsoft.com/office/drawing/2014/main" id="{B586410B-A7E1-BF4B-8387-9362875FE9DA}"/>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档 12">
              <a:extLst>
                <a:ext uri="{FF2B5EF4-FFF2-40B4-BE49-F238E27FC236}">
                  <a16:creationId xmlns:a16="http://schemas.microsoft.com/office/drawing/2014/main" id="{49AC0C68-C1DF-1849-B358-4D2336C270C0}"/>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档 13">
              <a:extLst>
                <a:ext uri="{FF2B5EF4-FFF2-40B4-BE49-F238E27FC236}">
                  <a16:creationId xmlns:a16="http://schemas.microsoft.com/office/drawing/2014/main" id="{497C15E6-A274-D941-9725-3D99E5AC8457}"/>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0" name="矩形 9">
            <a:extLst>
              <a:ext uri="{FF2B5EF4-FFF2-40B4-BE49-F238E27FC236}">
                <a16:creationId xmlns:a16="http://schemas.microsoft.com/office/drawing/2014/main" id="{87E89998-859F-89AB-4E51-E37B5BB2542E}"/>
              </a:ext>
            </a:extLst>
          </p:cNvPr>
          <p:cNvSpPr/>
          <p:nvPr/>
        </p:nvSpPr>
        <p:spPr>
          <a:xfrm>
            <a:off x="-363871" y="-1805709"/>
            <a:ext cx="16012633" cy="9229061"/>
          </a:xfrm>
          <a:prstGeom prst="rect">
            <a:avLst/>
          </a:prstGeom>
          <a:solidFill>
            <a:srgbClr val="1DB4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3" name="组合 2">
            <a:extLst>
              <a:ext uri="{FF2B5EF4-FFF2-40B4-BE49-F238E27FC236}">
                <a16:creationId xmlns:a16="http://schemas.microsoft.com/office/drawing/2014/main" id="{1173DDE7-C8C2-A583-9524-FF7DFCC2B69F}"/>
              </a:ext>
            </a:extLst>
          </p:cNvPr>
          <p:cNvGrpSpPr/>
          <p:nvPr/>
        </p:nvGrpSpPr>
        <p:grpSpPr>
          <a:xfrm flipV="1">
            <a:off x="-131332" y="6056943"/>
            <a:ext cx="13749868" cy="1219200"/>
            <a:chOff x="0" y="-491067"/>
            <a:chExt cx="13749868" cy="1219200"/>
          </a:xfrm>
        </p:grpSpPr>
        <p:sp>
          <p:nvSpPr>
            <p:cNvPr id="4" name="文档 3">
              <a:extLst>
                <a:ext uri="{FF2B5EF4-FFF2-40B4-BE49-F238E27FC236}">
                  <a16:creationId xmlns:a16="http://schemas.microsoft.com/office/drawing/2014/main" id="{670354D9-AB1A-CDE2-CF74-28B10B7BE7E5}"/>
                </a:ext>
              </a:extLst>
            </p:cNvPr>
            <p:cNvSpPr/>
            <p:nvPr/>
          </p:nvSpPr>
          <p:spPr>
            <a:xfrm>
              <a:off x="0"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档 4">
              <a:extLst>
                <a:ext uri="{FF2B5EF4-FFF2-40B4-BE49-F238E27FC236}">
                  <a16:creationId xmlns:a16="http://schemas.microsoft.com/office/drawing/2014/main" id="{BABA70DD-E124-B0D6-E967-12535AE9C395}"/>
                </a:ext>
              </a:extLst>
            </p:cNvPr>
            <p:cNvSpPr/>
            <p:nvPr/>
          </p:nvSpPr>
          <p:spPr>
            <a:xfrm>
              <a:off x="3437467"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档 5">
              <a:extLst>
                <a:ext uri="{FF2B5EF4-FFF2-40B4-BE49-F238E27FC236}">
                  <a16:creationId xmlns:a16="http://schemas.microsoft.com/office/drawing/2014/main" id="{B82FA89E-F5B4-78F4-E85D-E095BDFA728A}"/>
                </a:ext>
              </a:extLst>
            </p:cNvPr>
            <p:cNvSpPr/>
            <p:nvPr/>
          </p:nvSpPr>
          <p:spPr>
            <a:xfrm>
              <a:off x="6874934"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档 6">
              <a:extLst>
                <a:ext uri="{FF2B5EF4-FFF2-40B4-BE49-F238E27FC236}">
                  <a16:creationId xmlns:a16="http://schemas.microsoft.com/office/drawing/2014/main" id="{DADF79A5-4FFC-1F4A-EA41-5E648BE6CA15}"/>
                </a:ext>
              </a:extLst>
            </p:cNvPr>
            <p:cNvSpPr/>
            <p:nvPr/>
          </p:nvSpPr>
          <p:spPr>
            <a:xfrm>
              <a:off x="10312401" y="-491067"/>
              <a:ext cx="3437467" cy="1219200"/>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6" name="标题 1">
            <a:extLst>
              <a:ext uri="{FF2B5EF4-FFF2-40B4-BE49-F238E27FC236}">
                <a16:creationId xmlns:a16="http://schemas.microsoft.com/office/drawing/2014/main" id="{F5D3C542-42C9-C1C6-1A40-DBB37B479EBD}"/>
              </a:ext>
            </a:extLst>
          </p:cNvPr>
          <p:cNvSpPr txBox="1">
            <a:spLocks/>
          </p:cNvSpPr>
          <p:nvPr/>
        </p:nvSpPr>
        <p:spPr>
          <a:xfrm>
            <a:off x="-866700" y="1746058"/>
            <a:ext cx="9144000" cy="15831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kumimoji="1" lang="zh-CN" altLang="en-US" sz="7200" b="1" dirty="0">
                <a:solidFill>
                  <a:schemeClr val="bg1"/>
                </a:solidFill>
                <a:latin typeface="TencentSans W7" panose="020C04030202040F0204" pitchFamily="34" charset="-122"/>
                <a:ea typeface="TencentSans W7" panose="020C04030202040F0204" pitchFamily="34" charset="-122"/>
              </a:rPr>
              <a:t>「岭南春」小程序</a:t>
            </a:r>
          </a:p>
        </p:txBody>
      </p:sp>
      <p:pic>
        <p:nvPicPr>
          <p:cNvPr id="4098" name="Picture 2">
            <a:extLst>
              <a:ext uri="{FF2B5EF4-FFF2-40B4-BE49-F238E27FC236}">
                <a16:creationId xmlns:a16="http://schemas.microsoft.com/office/drawing/2014/main" id="{E6CD2961-A9F7-FBD2-2C31-AE8B5CB9C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4067" y="307668"/>
            <a:ext cx="3905735" cy="500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875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7ECC13-38C4-DB8D-3F61-82B75504B38A}"/>
              </a:ext>
            </a:extLst>
          </p:cNvPr>
          <p:cNvPicPr>
            <a:picLocks noChangeAspect="1"/>
          </p:cNvPicPr>
          <p:nvPr/>
        </p:nvPicPr>
        <p:blipFill>
          <a:blip r:embed="rId2"/>
          <a:stretch>
            <a:fillRect/>
          </a:stretch>
        </p:blipFill>
        <p:spPr>
          <a:xfrm>
            <a:off x="247969" y="223283"/>
            <a:ext cx="2955270" cy="6411433"/>
          </a:xfrm>
          <a:prstGeom prst="rect">
            <a:avLst/>
          </a:prstGeom>
        </p:spPr>
      </p:pic>
      <p:pic>
        <p:nvPicPr>
          <p:cNvPr id="5" name="图片 4">
            <a:extLst>
              <a:ext uri="{FF2B5EF4-FFF2-40B4-BE49-F238E27FC236}">
                <a16:creationId xmlns:a16="http://schemas.microsoft.com/office/drawing/2014/main" id="{249D1D4C-1B68-DE7C-375C-2E25C392CC10}"/>
              </a:ext>
            </a:extLst>
          </p:cNvPr>
          <p:cNvPicPr>
            <a:picLocks noChangeAspect="1"/>
          </p:cNvPicPr>
          <p:nvPr/>
        </p:nvPicPr>
        <p:blipFill>
          <a:blip r:embed="rId3"/>
          <a:stretch>
            <a:fillRect/>
          </a:stretch>
        </p:blipFill>
        <p:spPr>
          <a:xfrm>
            <a:off x="6910971" y="223283"/>
            <a:ext cx="2955270" cy="6411433"/>
          </a:xfrm>
          <a:prstGeom prst="rect">
            <a:avLst/>
          </a:prstGeom>
        </p:spPr>
      </p:pic>
      <p:pic>
        <p:nvPicPr>
          <p:cNvPr id="7" name="图片 6">
            <a:extLst>
              <a:ext uri="{FF2B5EF4-FFF2-40B4-BE49-F238E27FC236}">
                <a16:creationId xmlns:a16="http://schemas.microsoft.com/office/drawing/2014/main" id="{7E656779-A06E-FCDA-41EC-667E670B1553}"/>
              </a:ext>
            </a:extLst>
          </p:cNvPr>
          <p:cNvPicPr>
            <a:picLocks noChangeAspect="1"/>
          </p:cNvPicPr>
          <p:nvPr/>
        </p:nvPicPr>
        <p:blipFill>
          <a:blip r:embed="rId4"/>
          <a:stretch>
            <a:fillRect/>
          </a:stretch>
        </p:blipFill>
        <p:spPr>
          <a:xfrm>
            <a:off x="3575010" y="223283"/>
            <a:ext cx="2964190" cy="6411433"/>
          </a:xfrm>
          <a:prstGeom prst="rect">
            <a:avLst/>
          </a:prstGeom>
        </p:spPr>
      </p:pic>
    </p:spTree>
    <p:extLst>
      <p:ext uri="{BB962C8B-B14F-4D97-AF65-F5344CB8AC3E}">
        <p14:creationId xmlns:p14="http://schemas.microsoft.com/office/powerpoint/2010/main" val="25822491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7ECC13-38C4-DB8D-3F61-82B75504B38A}"/>
              </a:ext>
            </a:extLst>
          </p:cNvPr>
          <p:cNvPicPr>
            <a:picLocks noChangeAspect="1"/>
          </p:cNvPicPr>
          <p:nvPr/>
        </p:nvPicPr>
        <p:blipFill>
          <a:blip r:embed="rId2"/>
          <a:stretch>
            <a:fillRect/>
          </a:stretch>
        </p:blipFill>
        <p:spPr>
          <a:xfrm>
            <a:off x="247969" y="223283"/>
            <a:ext cx="2955270" cy="6411433"/>
          </a:xfrm>
          <a:prstGeom prst="rect">
            <a:avLst/>
          </a:prstGeom>
        </p:spPr>
      </p:pic>
      <p:pic>
        <p:nvPicPr>
          <p:cNvPr id="5" name="图片 4">
            <a:extLst>
              <a:ext uri="{FF2B5EF4-FFF2-40B4-BE49-F238E27FC236}">
                <a16:creationId xmlns:a16="http://schemas.microsoft.com/office/drawing/2014/main" id="{249D1D4C-1B68-DE7C-375C-2E25C392CC10}"/>
              </a:ext>
            </a:extLst>
          </p:cNvPr>
          <p:cNvPicPr>
            <a:picLocks noChangeAspect="1"/>
          </p:cNvPicPr>
          <p:nvPr/>
        </p:nvPicPr>
        <p:blipFill>
          <a:blip r:embed="rId3"/>
          <a:stretch>
            <a:fillRect/>
          </a:stretch>
        </p:blipFill>
        <p:spPr>
          <a:xfrm>
            <a:off x="6910971" y="223283"/>
            <a:ext cx="2955270" cy="6411433"/>
          </a:xfrm>
          <a:prstGeom prst="rect">
            <a:avLst/>
          </a:prstGeom>
        </p:spPr>
      </p:pic>
      <p:pic>
        <p:nvPicPr>
          <p:cNvPr id="7" name="图片 6">
            <a:extLst>
              <a:ext uri="{FF2B5EF4-FFF2-40B4-BE49-F238E27FC236}">
                <a16:creationId xmlns:a16="http://schemas.microsoft.com/office/drawing/2014/main" id="{7E656779-A06E-FCDA-41EC-667E670B1553}"/>
              </a:ext>
            </a:extLst>
          </p:cNvPr>
          <p:cNvPicPr>
            <a:picLocks noChangeAspect="1"/>
          </p:cNvPicPr>
          <p:nvPr/>
        </p:nvPicPr>
        <p:blipFill>
          <a:blip r:embed="rId4"/>
          <a:stretch>
            <a:fillRect/>
          </a:stretch>
        </p:blipFill>
        <p:spPr>
          <a:xfrm>
            <a:off x="3575010" y="223282"/>
            <a:ext cx="2964190" cy="6411433"/>
          </a:xfrm>
          <a:prstGeom prst="rect">
            <a:avLst/>
          </a:prstGeom>
        </p:spPr>
      </p:pic>
      <p:pic>
        <p:nvPicPr>
          <p:cNvPr id="9" name="图片 8">
            <a:extLst>
              <a:ext uri="{FF2B5EF4-FFF2-40B4-BE49-F238E27FC236}">
                <a16:creationId xmlns:a16="http://schemas.microsoft.com/office/drawing/2014/main" id="{D59F24D4-835C-1FC4-9F0B-EF206088CAF7}"/>
              </a:ext>
            </a:extLst>
          </p:cNvPr>
          <p:cNvPicPr>
            <a:picLocks noChangeAspect="1"/>
          </p:cNvPicPr>
          <p:nvPr/>
        </p:nvPicPr>
        <p:blipFill>
          <a:blip r:embed="rId5"/>
          <a:stretch>
            <a:fillRect/>
          </a:stretch>
        </p:blipFill>
        <p:spPr>
          <a:xfrm>
            <a:off x="6910971" y="223283"/>
            <a:ext cx="3058189" cy="6634716"/>
          </a:xfrm>
          <a:prstGeom prst="rect">
            <a:avLst/>
          </a:prstGeom>
        </p:spPr>
      </p:pic>
    </p:spTree>
    <p:extLst>
      <p:ext uri="{BB962C8B-B14F-4D97-AF65-F5344CB8AC3E}">
        <p14:creationId xmlns:p14="http://schemas.microsoft.com/office/powerpoint/2010/main" val="72169914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3726</Words>
  <Application>Microsoft Macintosh PowerPoint</Application>
  <PresentationFormat>宽屏</PresentationFormat>
  <Paragraphs>614</Paragraphs>
  <Slides>113</Slides>
  <Notes>4</Notes>
  <HiddenSlides>0</HiddenSlides>
  <MMClips>3</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113</vt:i4>
      </vt:variant>
    </vt:vector>
  </HeadingPairs>
  <TitlesOfParts>
    <vt:vector size="123" baseType="lpstr">
      <vt:lpstr>等线</vt:lpstr>
      <vt:lpstr>等线 Light</vt:lpstr>
      <vt:lpstr>腾讯体</vt:lpstr>
      <vt:lpstr>Microsoft YaHei</vt:lpstr>
      <vt:lpstr>Microsoft YaHei Light</vt:lpstr>
      <vt:lpstr>TencentSans W3</vt:lpstr>
      <vt:lpstr>TencentSans W7</vt:lpstr>
      <vt:lpstr>Arial</vt:lpstr>
      <vt:lpstr>Wingdings</vt:lpstr>
      <vt:lpstr>Office 主题​​</vt:lpstr>
      <vt:lpstr>认识微信小程序</vt:lpstr>
      <vt:lpstr>PowerPoint 演示文稿</vt:lpstr>
      <vt:lpstr>PowerPoint 演示文稿</vt:lpstr>
      <vt:lpstr>小程序与人工智能</vt:lpstr>
      <vt:lpstr>你还记得自己使用的 第一款小程序吗？</vt:lpstr>
      <vt:lpstr>PowerPoint 演示文稿</vt:lpstr>
      <vt:lpstr>PowerPoint 演示文稿</vt:lpstr>
      <vt:lpstr>你的身边都有哪些小程序？</vt:lpstr>
      <vt:lpstr>PowerPoint 演示文稿</vt:lpstr>
      <vt:lpstr>小程序有什么不一样？</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如何设计一款小程序？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小程序开发之 微信开发者工具介绍</vt:lpstr>
      <vt:lpstr>如果你是开发者 你希望拥有怎样的工具？</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小程序开发之 班级卡片小程序实操</vt:lpstr>
      <vt:lpstr>PowerPoint 演示文稿</vt:lpstr>
      <vt:lpstr>小程序开发之 小程序测试发布流程</vt:lpstr>
      <vt:lpstr>PowerPoint 演示文稿</vt:lpstr>
      <vt:lpstr>PowerPoint 演示文稿</vt:lpstr>
      <vt:lpstr>PowerPoint 演示文稿</vt:lpstr>
      <vt:lpstr>PowerPoint 演示文稿</vt:lpstr>
      <vt:lpstr>PowerPoint 演示文稿</vt:lpstr>
      <vt:lpstr>小程序开发之 微信云开发模式介绍</vt:lpstr>
      <vt:lpstr>班级卡片小程序 还有哪些优化项呢？</vt:lpstr>
      <vt:lpstr>PowerPoint 演示文稿</vt:lpstr>
      <vt:lpstr>PowerPoint 演示文稿</vt:lpstr>
      <vt:lpstr>PowerPoint 演示文稿</vt:lpstr>
      <vt:lpstr>PowerPoint 演示文稿</vt:lpstr>
      <vt:lpstr>PowerPoint 演示文稿</vt:lpstr>
      <vt:lpstr>PowerPoint 演示文稿</vt:lpstr>
      <vt:lpstr>微信可视化开发工具介绍</vt:lpstr>
      <vt:lpstr>小程序优秀案例分享</vt:lpstr>
      <vt:lpstr>PowerPoint 演示文稿</vt:lpstr>
      <vt:lpstr>小程序产品介绍</vt:lpstr>
      <vt:lpstr>PowerPoint 演示文稿</vt:lpstr>
      <vt:lpstr>小程序产品介绍</vt:lpstr>
      <vt:lpstr>PowerPoint 演示文稿</vt:lpstr>
      <vt:lpstr>小程序产品介绍</vt:lpstr>
      <vt:lpstr>PowerPoint 演示文稿</vt:lpstr>
      <vt:lpstr>PowerPoint 演示文稿</vt:lpstr>
      <vt:lpstr>小程序产品介绍</vt:lpstr>
      <vt:lpstr>PowerPoint 演示文稿</vt:lpstr>
      <vt:lpstr>小程序产品介绍</vt:lpstr>
      <vt:lpstr>PowerPoint 演示文稿</vt:lpstr>
      <vt:lpstr>小程序产品介绍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T184013</dc:creator>
  <cp:lastModifiedBy>T184013</cp:lastModifiedBy>
  <cp:revision>2</cp:revision>
  <dcterms:created xsi:type="dcterms:W3CDTF">2022-10-08T16:54:08Z</dcterms:created>
  <dcterms:modified xsi:type="dcterms:W3CDTF">2022-10-08T18:16:35Z</dcterms:modified>
</cp:coreProperties>
</file>