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25" r:id="rId2"/>
    <p:sldId id="386" r:id="rId3"/>
    <p:sldId id="387" r:id="rId4"/>
    <p:sldId id="430" r:id="rId5"/>
    <p:sldId id="431" r:id="rId6"/>
    <p:sldId id="426" r:id="rId7"/>
    <p:sldId id="389" r:id="rId8"/>
    <p:sldId id="390" r:id="rId9"/>
    <p:sldId id="391" r:id="rId10"/>
    <p:sldId id="404" r:id="rId11"/>
    <p:sldId id="42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385" autoAdjust="0"/>
  </p:normalViewPr>
  <p:slideViewPr>
    <p:cSldViewPr snapToGrid="0">
      <p:cViewPr varScale="1">
        <p:scale>
          <a:sx n="90" d="100"/>
          <a:sy n="90" d="100"/>
        </p:scale>
        <p:origin x="3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41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49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>
            <a:extLst>
              <a:ext uri="{FF2B5EF4-FFF2-40B4-BE49-F238E27FC236}">
                <a16:creationId xmlns:a16="http://schemas.microsoft.com/office/drawing/2014/main" id="{240D6F31-490C-4290-929D-1D84D1142E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83266"/>
          <a:stretch/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0F98C2-E406-4A6C-B2AE-7D38D0B47D0A}"/>
              </a:ext>
            </a:extLst>
          </p:cNvPr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>
            <a:extLst>
              <a:ext uri="{FF2B5EF4-FFF2-40B4-BE49-F238E27FC236}">
                <a16:creationId xmlns:a16="http://schemas.microsoft.com/office/drawing/2014/main" id="{1DF80A3C-77A2-4E4D-9C9D-5DCA14D918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1966"/>
          <a:stretch/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9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  <a:endParaRPr lang="zh-CN" altLang="en-US" dirty="0">
              <a:solidFill>
                <a:srgbClr val="9DEEE5"/>
              </a:solidFill>
              <a:latin typeface="Arial Hebrew Regular" charset="0"/>
              <a:ea typeface="Heiti SC Light" panose="020B0400000000000000" charset="-122"/>
              <a:cs typeface="Arial Hebrew Regular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乐派机器人：</a:t>
            </a:r>
            <a:r>
              <a:rPr lang="zh-CN" altLang="en-US" sz="5400" b="1" dirty="0">
                <a:solidFill>
                  <a:srgbClr val="00C4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文本识别扩展</a:t>
            </a:r>
          </a:p>
        </p:txBody>
      </p:sp>
    </p:spTree>
    <p:extLst>
      <p:ext uri="{BB962C8B-B14F-4D97-AF65-F5344CB8AC3E}">
        <p14:creationId xmlns:p14="http://schemas.microsoft.com/office/powerpoint/2010/main" val="267355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编写程序验证结果，测试不同文本的识别准确度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在程序里使用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700FA59-CFD4-411E-AEA1-2D20AAE2F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5897" y="1607848"/>
            <a:ext cx="84486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0566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程序说明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268875-B40C-499C-8C92-E7EEE34DC4B7}"/>
              </a:ext>
            </a:extLst>
          </p:cNvPr>
          <p:cNvSpPr/>
          <p:nvPr/>
        </p:nvSpPr>
        <p:spPr>
          <a:xfrm>
            <a:off x="6960235" y="2030476"/>
            <a:ext cx="5048307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打开主机摄像头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显示摄像头图像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在舞台上显示变量的值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循环进行中文文本识别，并把识别结果通过变量显示出来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7B416D-DF42-4858-968B-EBDC41DBC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26" y="1103154"/>
            <a:ext cx="5322669" cy="536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304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639496" y="1159564"/>
            <a:ext cx="11136868" cy="1965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文本识别，也叫光学字符识别</a:t>
            </a:r>
            <a:r>
              <a:rPr lang="en-US" altLang="zh-CN" sz="2800" b="1" dirty="0">
                <a:solidFill>
                  <a:srgbClr val="00046E"/>
                </a:solidFill>
              </a:rPr>
              <a:t>(Optical Character Recognition,</a:t>
            </a:r>
            <a:r>
              <a:rPr lang="zh-CN" altLang="en-US" sz="2800" b="1" dirty="0">
                <a:solidFill>
                  <a:srgbClr val="00046E"/>
                </a:solidFill>
              </a:rPr>
              <a:t>即</a:t>
            </a:r>
            <a:r>
              <a:rPr lang="en-US" altLang="zh-CN" sz="2800" b="1" dirty="0">
                <a:solidFill>
                  <a:srgbClr val="00046E"/>
                </a:solidFill>
              </a:rPr>
              <a:t>OCR)</a:t>
            </a:r>
            <a:r>
              <a:rPr lang="zh-CN" altLang="en-US" sz="2800" b="1" dirty="0">
                <a:solidFill>
                  <a:srgbClr val="00046E"/>
                </a:solidFill>
              </a:rPr>
              <a:t>，是从文本资料的图片或影印件当中进行文字内容识别，从而获得文字内容和版面信息的过程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7A1D9FCA-D92C-43FB-941A-17D65280F78C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引入</a:t>
            </a:r>
            <a:endParaRPr lang="en-US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021C6C-9CBD-43B2-83FD-7A6CFEC1F014}"/>
              </a:ext>
            </a:extLst>
          </p:cNvPr>
          <p:cNvSpPr/>
          <p:nvPr/>
        </p:nvSpPr>
        <p:spPr>
          <a:xfrm>
            <a:off x="1160682" y="3357695"/>
            <a:ext cx="105457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121212"/>
                </a:solidFill>
                <a:effectLst/>
                <a:latin typeface="-apple-system"/>
              </a:rPr>
              <a:t>车牌识别、档案扫描甚至自动翻译等场合都会用到这项技术</a:t>
            </a:r>
            <a:endParaRPr lang="en-US" altLang="zh-CN" sz="2800" dirty="0">
              <a:solidFill>
                <a:srgbClr val="121212"/>
              </a:solidFill>
              <a:latin typeface="-apple-system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72E238-FD40-4D0D-BB48-75BB49258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728" y="4113380"/>
            <a:ext cx="8040543" cy="245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93258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kern="0" dirty="0">
                <a:latin typeface="微软雅黑" panose="020B0503020204020204" charset="-122"/>
                <a:ea typeface="微软雅黑" panose="020B0503020204020204" charset="-122"/>
              </a:rPr>
              <a:t>难点</a:t>
            </a:r>
            <a:endParaRPr lang="en-US" altLang="zh-CN" dirty="0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B5894FA7-0B3A-4FE2-89BA-C03AC65BBD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25B53B-0552-4334-AC60-9D0F8626E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754" y="1383808"/>
            <a:ext cx="1742818" cy="17318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A3044BB-F0E7-49FC-8A77-777D34E23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887" y="1383808"/>
            <a:ext cx="3227870" cy="18931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6091A07-65CE-4488-A61B-90D399C8F6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86" y="4132833"/>
            <a:ext cx="3906574" cy="17905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0453028-A93B-4BA1-91C7-A844099529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5569" y="3790980"/>
            <a:ext cx="2472894" cy="229154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CFAB5C7-ECDE-40B4-9403-6B41CDD98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7" t="34103" r="19102" b="21443"/>
          <a:stretch/>
        </p:blipFill>
        <p:spPr bwMode="auto">
          <a:xfrm>
            <a:off x="1167980" y="1303149"/>
            <a:ext cx="2212532" cy="1893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模糊的字_万图壁纸网">
            <a:extLst>
              <a:ext uri="{FF2B5EF4-FFF2-40B4-BE49-F238E27FC236}">
                <a16:creationId xmlns:a16="http://schemas.microsoft.com/office/drawing/2014/main" id="{2BE15587-7554-401B-A84D-EC633DDD2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980" y="4239582"/>
            <a:ext cx="2297257" cy="157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0A3CEB68-74B4-4A63-BBEF-71DD921C91E9}"/>
              </a:ext>
            </a:extLst>
          </p:cNvPr>
          <p:cNvSpPr/>
          <p:nvPr/>
        </p:nvSpPr>
        <p:spPr>
          <a:xfrm>
            <a:off x="1391800" y="3218460"/>
            <a:ext cx="10460989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残缺与遮挡</a:t>
            </a:r>
            <a:r>
              <a:rPr lang="en-US" altLang="zh-CN" sz="2800" b="1" dirty="0">
                <a:solidFill>
                  <a:srgbClr val="00046E"/>
                </a:solidFill>
              </a:rPr>
              <a:t>	                </a:t>
            </a:r>
            <a:r>
              <a:rPr lang="zh-CN" altLang="en-US" sz="2800" b="1" dirty="0">
                <a:solidFill>
                  <a:srgbClr val="00046E"/>
                </a:solidFill>
              </a:rPr>
              <a:t>弯曲排列                     透视与旋转变换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415B0A1-7ADA-4C5B-99F3-EF87D91FE09E}"/>
              </a:ext>
            </a:extLst>
          </p:cNvPr>
          <p:cNvSpPr/>
          <p:nvPr/>
        </p:nvSpPr>
        <p:spPr>
          <a:xfrm>
            <a:off x="1391801" y="6057964"/>
            <a:ext cx="10015108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成像质量</a:t>
            </a:r>
            <a:r>
              <a:rPr lang="en-US" altLang="zh-CN" sz="2800" b="1" dirty="0">
                <a:solidFill>
                  <a:srgbClr val="00046E"/>
                </a:solidFill>
              </a:rPr>
              <a:t>	                  </a:t>
            </a:r>
            <a:r>
              <a:rPr lang="zh-CN" altLang="en-US" sz="2800" b="1" dirty="0">
                <a:solidFill>
                  <a:srgbClr val="00046E"/>
                </a:solidFill>
              </a:rPr>
              <a:t>多语言                                 特殊字体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7561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1A6DAB7-DB27-4075-B307-7F848AE5C6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98"/>
          <a:stretch/>
        </p:blipFill>
        <p:spPr bwMode="auto">
          <a:xfrm>
            <a:off x="4207225" y="3024042"/>
            <a:ext cx="7808741" cy="207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实现方法</a:t>
            </a:r>
            <a:endParaRPr lang="en-US" altLang="zh-CN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564867-239A-453F-AD22-5A9026B6F4E3}"/>
              </a:ext>
            </a:extLst>
          </p:cNvPr>
          <p:cNvSpPr/>
          <p:nvPr/>
        </p:nvSpPr>
        <p:spPr>
          <a:xfrm>
            <a:off x="693730" y="1476670"/>
            <a:ext cx="8638890" cy="3904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预处理</a:t>
            </a:r>
            <a:r>
              <a:rPr lang="en-US" altLang="zh-CN" sz="2800" b="1" dirty="0">
                <a:solidFill>
                  <a:srgbClr val="00046E"/>
                </a:solidFill>
              </a:rPr>
              <a:t>(</a:t>
            </a:r>
            <a:r>
              <a:rPr lang="zh-CN" altLang="en-US" sz="2800" b="1" dirty="0">
                <a:solidFill>
                  <a:srgbClr val="00046E"/>
                </a:solidFill>
              </a:rPr>
              <a:t>图像增强</a:t>
            </a:r>
            <a:r>
              <a:rPr lang="en-US" altLang="zh-CN" sz="2800" b="1" dirty="0">
                <a:solidFill>
                  <a:srgbClr val="00046E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46E"/>
                </a:solidFill>
              </a:rPr>
              <a:t>	</a:t>
            </a:r>
            <a:r>
              <a:rPr lang="zh-CN" altLang="en-US" sz="2800" b="1" dirty="0">
                <a:solidFill>
                  <a:srgbClr val="00046E"/>
                </a:solidFill>
              </a:rPr>
              <a:t>去噪、矫正、锐化、超分辨率重建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文本区域检测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46E"/>
                </a:solidFill>
              </a:rPr>
              <a:t>	</a:t>
            </a:r>
            <a:r>
              <a:rPr lang="zh-CN" altLang="en-US" sz="2800" b="1" dirty="0">
                <a:solidFill>
                  <a:srgbClr val="00046E"/>
                </a:solidFill>
              </a:rPr>
              <a:t>目标检测算法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文本识别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46E"/>
                </a:solidFill>
              </a:rPr>
              <a:t>	</a:t>
            </a:r>
            <a:r>
              <a:rPr lang="zh-CN" altLang="en-US" sz="2800" b="1" dirty="0">
                <a:solidFill>
                  <a:srgbClr val="00046E"/>
                </a:solidFill>
              </a:rPr>
              <a:t>卷积循环神经网络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82850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文本识别模型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F0ACD9-861B-4CB2-87EE-379B9B111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281" y="1346661"/>
            <a:ext cx="9401437" cy="494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36953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F8D4E-41DB-4D5B-8FA0-C8373DD7D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" t="2824" r="750" b="8586"/>
          <a:stretch/>
        </p:blipFill>
        <p:spPr>
          <a:xfrm>
            <a:off x="0" y="927100"/>
            <a:ext cx="12190730" cy="59309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21F2BC-ACAB-4F55-B919-12E7C57511F0}"/>
              </a:ext>
            </a:extLst>
          </p:cNvPr>
          <p:cNvSpPr/>
          <p:nvPr/>
        </p:nvSpPr>
        <p:spPr>
          <a:xfrm>
            <a:off x="4514850" y="4393030"/>
            <a:ext cx="3181350" cy="523220"/>
          </a:xfrm>
          <a:prstGeom prst="rect">
            <a:avLst/>
          </a:prstGeom>
          <a:solidFill>
            <a:srgbClr val="D9D9D9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确保连接对应主机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46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2465252-6304-45E1-9966-F6696D119F7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06243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 flipH="1">
            <a:off x="295573" y="1210904"/>
            <a:ext cx="5426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左下角添加扩展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7AE87-59DD-47ED-AC47-7AEE3A5C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1" y="927100"/>
            <a:ext cx="11055659" cy="593090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837B33A8-359D-408F-A5E7-262DB2684B7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017920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203597" y="1184985"/>
            <a:ext cx="615553" cy="48320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文本识别扩展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EDBBA79-5567-4C1A-B88B-D8582B4E0881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232D191-2468-4338-8CC6-12FB1A940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55" y="1016000"/>
            <a:ext cx="9726699" cy="572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26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53B3AC3-251D-4E28-875C-566CC70B713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指令说明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BBAF91-85EB-471D-B677-D531F7CB3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13282"/>
            <a:ext cx="110109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2663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3222</TotalTime>
  <Words>215</Words>
  <Application>Microsoft Office PowerPoint</Application>
  <PresentationFormat>宽屏</PresentationFormat>
  <Paragraphs>37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-apple-system</vt:lpstr>
      <vt:lpstr>Arial Hebrew Regular</vt:lpstr>
      <vt:lpstr>Heiti SC Light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408</cp:revision>
  <dcterms:created xsi:type="dcterms:W3CDTF">2020-11-22T06:41:56Z</dcterms:created>
  <dcterms:modified xsi:type="dcterms:W3CDTF">2022-10-11T14:17:26Z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2052-3.0.0.4824</vt:lpwstr>
  </property>
</Properties>
</file>