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425" r:id="rId2"/>
    <p:sldId id="386" r:id="rId3"/>
    <p:sldId id="387" r:id="rId4"/>
    <p:sldId id="430" r:id="rId5"/>
    <p:sldId id="428" r:id="rId6"/>
    <p:sldId id="427" r:id="rId7"/>
    <p:sldId id="426" r:id="rId8"/>
    <p:sldId id="389" r:id="rId9"/>
    <p:sldId id="390" r:id="rId10"/>
    <p:sldId id="391" r:id="rId11"/>
    <p:sldId id="404" r:id="rId12"/>
    <p:sldId id="429" r:id="rId13"/>
    <p:sldId id="431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46E"/>
    <a:srgbClr val="D9D9D9"/>
    <a:srgbClr val="002060"/>
    <a:srgbClr val="2098FF"/>
    <a:srgbClr val="00C4D8"/>
    <a:srgbClr val="FFFFFF"/>
    <a:srgbClr val="9DEEE5"/>
    <a:srgbClr val="FF3399"/>
    <a:srgbClr val="8BC7FF"/>
    <a:srgbClr val="1D84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2385" autoAdjust="0"/>
  </p:normalViewPr>
  <p:slideViewPr>
    <p:cSldViewPr snapToGrid="0">
      <p:cViewPr varScale="1">
        <p:scale>
          <a:sx n="90" d="100"/>
          <a:sy n="90" d="100"/>
        </p:scale>
        <p:origin x="39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提到机器人，你的脑海中首先会闪现一个什么样的形象呢？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大家可能会想到斯瓦辛格扮演的终结者，也可能会想到变形金刚。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1674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参考博客 </a:t>
            </a:r>
            <a:r>
              <a:rPr lang="en-US" altLang="zh-CN" dirty="0"/>
              <a:t>https://blog.csdn.net/wangmj_hdu/article/details/111233878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030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111">
            <a:extLst>
              <a:ext uri="{FF2B5EF4-FFF2-40B4-BE49-F238E27FC236}">
                <a16:creationId xmlns:a16="http://schemas.microsoft.com/office/drawing/2014/main" id="{240D6F31-490C-4290-929D-1D84D1142E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/>
          <a:srcRect b="83266"/>
          <a:stretch/>
        </p:blipFill>
        <p:spPr>
          <a:xfrm>
            <a:off x="1270" y="0"/>
            <a:ext cx="12190730" cy="9271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F20F98C2-E406-4A6C-B2AE-7D38D0B47D0A}"/>
              </a:ext>
            </a:extLst>
          </p:cNvPr>
          <p:cNvSpPr/>
          <p:nvPr userDrawn="1"/>
        </p:nvSpPr>
        <p:spPr>
          <a:xfrm>
            <a:off x="635" y="1"/>
            <a:ext cx="12191365" cy="927100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34314" y="1157286"/>
            <a:ext cx="11734165" cy="49183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234314" y="62626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26268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225279" y="626617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片 9" descr="logo">
            <a:extLst>
              <a:ext uri="{FF2B5EF4-FFF2-40B4-BE49-F238E27FC236}">
                <a16:creationId xmlns:a16="http://schemas.microsoft.com/office/drawing/2014/main" id="{1DF80A3C-77A2-4E4D-9C9D-5DCA14D918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/>
          <a:srcRect r="41966"/>
          <a:stretch/>
        </p:blipFill>
        <p:spPr>
          <a:xfrm>
            <a:off x="234315" y="230188"/>
            <a:ext cx="1495425" cy="380365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90204" pitchFamily="34" charset="0"/>
        <a:buChar char="•"/>
        <a:defRPr sz="2800" b="1" kern="1200">
          <a:solidFill>
            <a:srgbClr val="002060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1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5239"/>
            <a:ext cx="12190730" cy="554026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-1" y="3475990"/>
            <a:ext cx="12191365" cy="1662229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5145405"/>
            <a:ext cx="12190730" cy="17125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34365" y="4605020"/>
            <a:ext cx="58527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9DEEE5"/>
                </a:solidFill>
                <a:latin typeface="Arial Hebrew Regular" charset="0"/>
                <a:ea typeface="Heiti SC Light" panose="020B0400000000000000" charset="-122"/>
                <a:cs typeface="Arial Hebrew Regular" charset="0"/>
              </a:rPr>
              <a:t>机器人与人工智能</a:t>
            </a:r>
            <a:endParaRPr lang="zh-CN" altLang="en-US" dirty="0">
              <a:solidFill>
                <a:srgbClr val="9DEEE5"/>
              </a:solidFill>
              <a:latin typeface="Arial Hebrew Regular" charset="0"/>
              <a:ea typeface="Heiti SC Light" panose="020B0400000000000000" charset="-122"/>
              <a:cs typeface="Arial Hebrew Regular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5790" y="6122035"/>
            <a:ext cx="27933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229603A5-796F-4D28-A28A-0B9B5DAB5983}" type="datetime2">
              <a:rPr lang="zh-CN" altLang="en-US" b="1" smtClean="0">
                <a:solidFill>
                  <a:schemeClr val="tx1"/>
                </a:solidFill>
                <a:latin typeface="Heiti SC Light" panose="020B0400000000000000" charset="-122"/>
                <a:ea typeface="Heiti SC Light" panose="020B0400000000000000" charset="-122"/>
                <a:cs typeface="Heiti SC Light" panose="020B0400000000000000" charset="-122"/>
              </a:rPr>
              <a:t>2022年10月11日</a:t>
            </a:fld>
            <a:endParaRPr lang="zh-CN" altLang="en-US" b="1" dirty="0">
              <a:solidFill>
                <a:schemeClr val="tx1"/>
              </a:solidFill>
              <a:latin typeface="Heiti SC Light" panose="020B0400000000000000" charset="-122"/>
              <a:ea typeface="Heiti SC Light" panose="020B0400000000000000" charset="-122"/>
              <a:cs typeface="Heiti SC Light" panose="020B0400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5790" y="3667125"/>
            <a:ext cx="114944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乐派机器人：</a:t>
            </a:r>
            <a:r>
              <a:rPr lang="zh-CN" altLang="en-US" sz="5400" b="1" dirty="0">
                <a:solidFill>
                  <a:srgbClr val="00C4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颜色检测扩展</a:t>
            </a:r>
          </a:p>
        </p:txBody>
      </p:sp>
    </p:spTree>
    <p:extLst>
      <p:ext uri="{BB962C8B-B14F-4D97-AF65-F5344CB8AC3E}">
        <p14:creationId xmlns:p14="http://schemas.microsoft.com/office/powerpoint/2010/main" val="2673559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>
            <a:extLst>
              <a:ext uri="{FF2B5EF4-FFF2-40B4-BE49-F238E27FC236}">
                <a16:creationId xmlns:a16="http://schemas.microsoft.com/office/drawing/2014/main" id="{253B3AC3-251D-4E28-875C-566CC70B7137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指令说明</a:t>
            </a:r>
            <a:endParaRPr lang="en-US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78425E5-F171-4BA4-834D-6D1343BDB3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654" y="927100"/>
            <a:ext cx="4929478" cy="593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126632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CEE5DA8E-F6B2-4AE8-B0E9-D6614F931B1B}"/>
              </a:ext>
            </a:extLst>
          </p:cNvPr>
          <p:cNvSpPr/>
          <p:nvPr/>
        </p:nvSpPr>
        <p:spPr>
          <a:xfrm>
            <a:off x="87878" y="1043495"/>
            <a:ext cx="1046440" cy="543832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编写程序验证结果，移动标签位置查看偏移距离变化</a:t>
            </a:r>
            <a:endParaRPr lang="en-US" altLang="zh-CN" sz="2800" dirty="0">
              <a:solidFill>
                <a:srgbClr val="00046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6CDAF981-840D-4A48-9F7B-E86E0359DBD5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在程序里使用</a:t>
            </a:r>
            <a:endParaRPr lang="en-US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81A463C-4921-4D52-B521-6270DAE913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1085" y="1638584"/>
            <a:ext cx="92583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005666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>
            <a:extLst>
              <a:ext uri="{FF2B5EF4-FFF2-40B4-BE49-F238E27FC236}">
                <a16:creationId xmlns:a16="http://schemas.microsoft.com/office/drawing/2014/main" id="{6CDAF981-840D-4A48-9F7B-E86E0359DBD5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程序说明</a:t>
            </a:r>
            <a:endParaRPr lang="en-US" altLang="zh-CN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A268875-B40C-499C-8C92-E7EEE34DC4B7}"/>
              </a:ext>
            </a:extLst>
          </p:cNvPr>
          <p:cNvSpPr/>
          <p:nvPr/>
        </p:nvSpPr>
        <p:spPr>
          <a:xfrm>
            <a:off x="6788728" y="1910254"/>
            <a:ext cx="5048307" cy="3905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打开主机摄像头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将画面切换到颜色检测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在舞台上显示变量的值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循环进行颜色检测，如果检测到对应颜色，就把变量设为色块的水平方向的坐标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 descr="图形用户界面, 应用程序&#10;&#10;描述已自动生成">
            <a:extLst>
              <a:ext uri="{FF2B5EF4-FFF2-40B4-BE49-F238E27FC236}">
                <a16:creationId xmlns:a16="http://schemas.microsoft.com/office/drawing/2014/main" id="{2E444896-C628-48AE-BDEA-AC14211B2C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10" y="1070754"/>
            <a:ext cx="5887468" cy="5584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230429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>
            <a:extLst>
              <a:ext uri="{FF2B5EF4-FFF2-40B4-BE49-F238E27FC236}">
                <a16:creationId xmlns:a16="http://schemas.microsoft.com/office/drawing/2014/main" id="{6CDAF981-840D-4A48-9F7B-E86E0359DBD5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测试色条</a:t>
            </a:r>
            <a:endParaRPr lang="en-US" altLang="zh-CN" dirty="0"/>
          </a:p>
        </p:txBody>
      </p:sp>
      <p:pic>
        <p:nvPicPr>
          <p:cNvPr id="3" name="图片 2" descr="图表&#10;&#10;描述已自动生成">
            <a:extLst>
              <a:ext uri="{FF2B5EF4-FFF2-40B4-BE49-F238E27FC236}">
                <a16:creationId xmlns:a16="http://schemas.microsoft.com/office/drawing/2014/main" id="{716032C1-0BA2-41DB-92D2-AC4B5E6B06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691" y="1379970"/>
            <a:ext cx="7624618" cy="4924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629936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9DD39362-4DED-4F99-A711-07BA4A59992C}"/>
              </a:ext>
            </a:extLst>
          </p:cNvPr>
          <p:cNvSpPr/>
          <p:nvPr/>
        </p:nvSpPr>
        <p:spPr>
          <a:xfrm>
            <a:off x="799381" y="1476670"/>
            <a:ext cx="10460990" cy="3904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46E"/>
                </a:solidFill>
              </a:rPr>
              <a:t>颜色检测是机器人视觉的一个常见应用</a:t>
            </a:r>
            <a:endParaRPr lang="en-US" altLang="zh-CN" sz="2800" b="1" dirty="0">
              <a:solidFill>
                <a:srgbClr val="00046E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solidFill>
                <a:srgbClr val="00046E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46E"/>
                </a:solidFill>
              </a:rPr>
              <a:t>传统的颜色传感器基于反射光强度可以比较准确地检测单个点的</a:t>
            </a:r>
            <a:r>
              <a:rPr lang="en-US" altLang="zh-CN" sz="2800" b="1" dirty="0">
                <a:solidFill>
                  <a:srgbClr val="00046E"/>
                </a:solidFill>
              </a:rPr>
              <a:t>RGB</a:t>
            </a:r>
            <a:r>
              <a:rPr lang="zh-CN" altLang="en-US" sz="2800" b="1" dirty="0">
                <a:solidFill>
                  <a:srgbClr val="00046E"/>
                </a:solidFill>
              </a:rPr>
              <a:t>值</a:t>
            </a:r>
            <a:endParaRPr lang="en-US" altLang="zh-CN" sz="2800" b="1" dirty="0">
              <a:solidFill>
                <a:srgbClr val="00046E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solidFill>
                <a:srgbClr val="00046E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46E"/>
                </a:solidFill>
              </a:rPr>
              <a:t>借助摄像头可以进行较大范围内的颜色检测</a:t>
            </a:r>
            <a:endParaRPr lang="en-US" altLang="zh-CN" sz="2800" b="1" dirty="0">
              <a:solidFill>
                <a:srgbClr val="00046E"/>
              </a:solidFill>
            </a:endParaRP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7A1D9FCA-D92C-43FB-941A-17D65280F78C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引入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146932581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9DD39362-4DED-4F99-A711-07BA4A59992C}"/>
              </a:ext>
            </a:extLst>
          </p:cNvPr>
          <p:cNvSpPr/>
          <p:nvPr/>
        </p:nvSpPr>
        <p:spPr>
          <a:xfrm>
            <a:off x="445510" y="1105264"/>
            <a:ext cx="11300980" cy="1319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46E"/>
                </a:solidFill>
              </a:rPr>
              <a:t>RGB</a:t>
            </a:r>
            <a:r>
              <a:rPr lang="zh-CN" altLang="en-US" sz="2800" dirty="0">
                <a:solidFill>
                  <a:srgbClr val="00046E"/>
                </a:solidFill>
              </a:rPr>
              <a:t>和</a:t>
            </a:r>
            <a:r>
              <a:rPr lang="en-US" altLang="zh-CN" sz="2800" dirty="0">
                <a:solidFill>
                  <a:srgbClr val="00046E"/>
                </a:solidFill>
              </a:rPr>
              <a:t>HSV</a:t>
            </a:r>
            <a:r>
              <a:rPr lang="zh-CN" altLang="en-US" sz="2800" dirty="0">
                <a:solidFill>
                  <a:srgbClr val="00046E"/>
                </a:solidFill>
              </a:rPr>
              <a:t>是对颜色的两种表示方法，两者可以相互转换，</a:t>
            </a:r>
            <a:r>
              <a:rPr lang="en-US" altLang="zh-CN" sz="2800" dirty="0">
                <a:solidFill>
                  <a:srgbClr val="00046E"/>
                </a:solidFill>
              </a:rPr>
              <a:t>HSV</a:t>
            </a:r>
            <a:r>
              <a:rPr lang="zh-CN" altLang="en-US" sz="2800" dirty="0">
                <a:solidFill>
                  <a:srgbClr val="00046E"/>
                </a:solidFill>
              </a:rPr>
              <a:t>更方便对颜色区间进行划分</a:t>
            </a:r>
          </a:p>
        </p:txBody>
      </p:sp>
      <p:sp>
        <p:nvSpPr>
          <p:cNvPr id="15" name="标题 1">
            <a:extLst>
              <a:ext uri="{FF2B5EF4-FFF2-40B4-BE49-F238E27FC236}">
                <a16:creationId xmlns:a16="http://schemas.microsoft.com/office/drawing/2014/main" id="{6BF06E03-D598-4C50-8655-FC14232D358D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kumimoji="1" lang="zh-CN" altLang="en-US" b="1" kern="0" dirty="0">
                <a:latin typeface="微软雅黑" panose="020B0503020204020204" charset="-122"/>
                <a:ea typeface="微软雅黑" panose="020B0503020204020204" charset="-122"/>
              </a:rPr>
              <a:t>颜色空间</a:t>
            </a:r>
            <a:endParaRPr lang="en-US" altLang="zh-CN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84FD144-65A8-4C0C-9085-71638AD611AC}"/>
              </a:ext>
            </a:extLst>
          </p:cNvPr>
          <p:cNvSpPr/>
          <p:nvPr/>
        </p:nvSpPr>
        <p:spPr>
          <a:xfrm>
            <a:off x="6096000" y="5079732"/>
            <a:ext cx="49047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00046E"/>
                </a:solidFill>
              </a:rPr>
              <a:t>HSV (Hue, Saturation, Value)</a:t>
            </a:r>
            <a:r>
              <a:rPr lang="zh-CN" altLang="en-US" dirty="0">
                <a:solidFill>
                  <a:srgbClr val="4D4D4D"/>
                </a:solidFill>
                <a:latin typeface="-apple-system"/>
              </a:rPr>
              <a:t> </a:t>
            </a:r>
            <a:r>
              <a:rPr lang="zh-CN" altLang="en-US" sz="2800" dirty="0">
                <a:solidFill>
                  <a:srgbClr val="00046E"/>
                </a:solidFill>
              </a:rPr>
              <a:t>色调</a:t>
            </a:r>
            <a:r>
              <a:rPr lang="en-US" altLang="zh-CN" sz="2800" dirty="0">
                <a:solidFill>
                  <a:srgbClr val="00046E"/>
                </a:solidFill>
              </a:rPr>
              <a:t>(H)</a:t>
            </a:r>
            <a:r>
              <a:rPr lang="zh-CN" altLang="en-US" sz="2800" dirty="0">
                <a:solidFill>
                  <a:srgbClr val="00046E"/>
                </a:solidFill>
              </a:rPr>
              <a:t>、饱和度</a:t>
            </a:r>
            <a:r>
              <a:rPr lang="en-US" altLang="zh-CN" sz="2800" dirty="0">
                <a:solidFill>
                  <a:srgbClr val="00046E"/>
                </a:solidFill>
              </a:rPr>
              <a:t>(S)</a:t>
            </a:r>
            <a:r>
              <a:rPr lang="zh-CN" altLang="en-US" sz="2800" dirty="0">
                <a:solidFill>
                  <a:srgbClr val="00046E"/>
                </a:solidFill>
              </a:rPr>
              <a:t>、亮度</a:t>
            </a:r>
            <a:r>
              <a:rPr lang="en-US" altLang="zh-CN" sz="2800" dirty="0">
                <a:solidFill>
                  <a:srgbClr val="00046E"/>
                </a:solidFill>
              </a:rPr>
              <a:t>(V)</a:t>
            </a:r>
            <a:endParaRPr lang="zh-CN" altLang="en-US" sz="2800" dirty="0">
              <a:solidFill>
                <a:srgbClr val="00046E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F5FC9B0-F67B-4DC8-9AA0-197E22EA7373}"/>
              </a:ext>
            </a:extLst>
          </p:cNvPr>
          <p:cNvSpPr/>
          <p:nvPr/>
        </p:nvSpPr>
        <p:spPr>
          <a:xfrm>
            <a:off x="686378" y="5079731"/>
            <a:ext cx="45783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00046E"/>
                </a:solidFill>
              </a:rPr>
              <a:t>RGB (RED, GREEN, BLUE)</a:t>
            </a:r>
          </a:p>
          <a:p>
            <a:r>
              <a:rPr lang="zh-CN" altLang="en-US" sz="2800" dirty="0">
                <a:solidFill>
                  <a:srgbClr val="00046E"/>
                </a:solidFill>
              </a:rPr>
              <a:t>红、绿、蓝三原色</a:t>
            </a:r>
            <a:endParaRPr lang="zh-CN" altLang="en-US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86949014-87B6-4618-BD5A-94033FD1B6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0861" y="2257375"/>
            <a:ext cx="3763142" cy="282235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1DF27A95-840E-4AC4-8A0C-78E59893FE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419" y="2257375"/>
            <a:ext cx="3763142" cy="2822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175617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>
            <a:extLst>
              <a:ext uri="{FF2B5EF4-FFF2-40B4-BE49-F238E27FC236}">
                <a16:creationId xmlns:a16="http://schemas.microsoft.com/office/drawing/2014/main" id="{6BF06E03-D598-4C50-8655-FC14232D358D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kumimoji="1" lang="en-US" altLang="zh-CN" b="1" kern="0" dirty="0">
                <a:latin typeface="微软雅黑" panose="020B0503020204020204" charset="-122"/>
                <a:ea typeface="微软雅黑" panose="020B0503020204020204" charset="-122"/>
              </a:rPr>
              <a:t>HSV</a:t>
            </a:r>
            <a:r>
              <a:rPr kumimoji="1" lang="zh-CN" altLang="en-US" b="1" kern="0" dirty="0">
                <a:latin typeface="微软雅黑" panose="020B0503020204020204" charset="-122"/>
                <a:ea typeface="微软雅黑" panose="020B0503020204020204" charset="-122"/>
              </a:rPr>
              <a:t>颜色划分</a:t>
            </a:r>
            <a:endParaRPr lang="en-US" altLang="zh-CN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84FD144-65A8-4C0C-9085-71638AD611AC}"/>
              </a:ext>
            </a:extLst>
          </p:cNvPr>
          <p:cNvSpPr/>
          <p:nvPr/>
        </p:nvSpPr>
        <p:spPr>
          <a:xfrm>
            <a:off x="7285942" y="5025515"/>
            <a:ext cx="49047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00046E"/>
                </a:solidFill>
              </a:rPr>
              <a:t>HSV (Hue, Saturation, Value)</a:t>
            </a:r>
            <a:r>
              <a:rPr lang="zh-CN" altLang="en-US" dirty="0">
                <a:solidFill>
                  <a:srgbClr val="4D4D4D"/>
                </a:solidFill>
                <a:latin typeface="-apple-system"/>
              </a:rPr>
              <a:t> </a:t>
            </a:r>
            <a:r>
              <a:rPr lang="zh-CN" altLang="en-US" sz="2800" dirty="0">
                <a:solidFill>
                  <a:srgbClr val="00046E"/>
                </a:solidFill>
              </a:rPr>
              <a:t>色调</a:t>
            </a:r>
            <a:r>
              <a:rPr lang="en-US" altLang="zh-CN" sz="2800" dirty="0">
                <a:solidFill>
                  <a:srgbClr val="00046E"/>
                </a:solidFill>
              </a:rPr>
              <a:t>(H)</a:t>
            </a:r>
            <a:r>
              <a:rPr lang="zh-CN" altLang="en-US" sz="2800" dirty="0">
                <a:solidFill>
                  <a:srgbClr val="00046E"/>
                </a:solidFill>
              </a:rPr>
              <a:t>、饱和度</a:t>
            </a:r>
            <a:r>
              <a:rPr lang="en-US" altLang="zh-CN" sz="2800" dirty="0">
                <a:solidFill>
                  <a:srgbClr val="00046E"/>
                </a:solidFill>
              </a:rPr>
              <a:t>(S)</a:t>
            </a:r>
            <a:r>
              <a:rPr lang="zh-CN" altLang="en-US" sz="2800" dirty="0">
                <a:solidFill>
                  <a:srgbClr val="00046E"/>
                </a:solidFill>
              </a:rPr>
              <a:t>、亮度</a:t>
            </a:r>
            <a:r>
              <a:rPr lang="en-US" altLang="zh-CN" sz="2800" dirty="0">
                <a:solidFill>
                  <a:srgbClr val="00046E"/>
                </a:solidFill>
              </a:rPr>
              <a:t>(V)</a:t>
            </a:r>
            <a:endParaRPr lang="zh-CN" altLang="en-US" sz="2800" dirty="0">
              <a:solidFill>
                <a:srgbClr val="00046E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86949014-87B6-4618-BD5A-94033FD1B6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8747" y="1961809"/>
            <a:ext cx="3763142" cy="2822357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63B7B99-B04C-41AF-B8EF-EFDE00DF0F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796" y="2203158"/>
            <a:ext cx="8549188" cy="2339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828501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>
            <a:extLst>
              <a:ext uri="{FF2B5EF4-FFF2-40B4-BE49-F238E27FC236}">
                <a16:creationId xmlns:a16="http://schemas.microsoft.com/office/drawing/2014/main" id="{6BF06E03-D598-4C50-8655-FC14232D358D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算法流程</a:t>
            </a:r>
            <a:endParaRPr lang="en-US" altLang="zh-CN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85BF0F6-7BC0-4CBB-8413-CF1DBB77D108}"/>
              </a:ext>
            </a:extLst>
          </p:cNvPr>
          <p:cNvSpPr/>
          <p:nvPr/>
        </p:nvSpPr>
        <p:spPr>
          <a:xfrm>
            <a:off x="716857" y="1130053"/>
            <a:ext cx="6846746" cy="4832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1</a:t>
            </a:r>
            <a:r>
              <a:rPr lang="zh-CN" altLang="en-US" sz="2800" b="1" dirty="0"/>
              <a:t>）将</a:t>
            </a:r>
            <a:r>
              <a:rPr lang="en-US" altLang="zh-CN" sz="2800" b="1" dirty="0"/>
              <a:t>RGB</a:t>
            </a:r>
            <a:r>
              <a:rPr lang="zh-CN" altLang="en-US" sz="2800" b="1" dirty="0"/>
              <a:t>图像转换到</a:t>
            </a:r>
            <a:r>
              <a:rPr lang="en-US" altLang="zh-CN" sz="2800" b="1" dirty="0"/>
              <a:t>HSV</a:t>
            </a:r>
            <a:r>
              <a:rPr lang="zh-CN" altLang="en-US" sz="2800" b="1" dirty="0"/>
              <a:t>区间</a:t>
            </a:r>
            <a:endParaRPr lang="en-US" altLang="zh-CN" sz="2800" b="1" dirty="0"/>
          </a:p>
          <a:p>
            <a:endParaRPr lang="zh-CN" altLang="en-US" sz="2800" b="1" dirty="0"/>
          </a:p>
          <a:p>
            <a:r>
              <a:rPr lang="en-US" altLang="zh-CN" sz="2800" b="1" dirty="0"/>
              <a:t>2</a:t>
            </a:r>
            <a:r>
              <a:rPr lang="zh-CN" altLang="en-US" sz="2800" b="1" dirty="0"/>
              <a:t>）根据选定阈值进行颜色提取</a:t>
            </a:r>
            <a:endParaRPr lang="en-US" altLang="zh-CN" sz="2800" b="1" dirty="0"/>
          </a:p>
          <a:p>
            <a:endParaRPr lang="zh-CN" altLang="en-US" sz="2800" b="1" dirty="0"/>
          </a:p>
          <a:p>
            <a:r>
              <a:rPr lang="en-US" altLang="zh-CN" sz="2800" b="1" dirty="0"/>
              <a:t>3</a:t>
            </a:r>
            <a:r>
              <a:rPr lang="zh-CN" altLang="en-US" sz="2800" b="1" dirty="0"/>
              <a:t>）在提取出的色块里进行轮廓检测</a:t>
            </a:r>
            <a:endParaRPr lang="en-US" altLang="zh-CN" sz="2800" b="1" dirty="0"/>
          </a:p>
          <a:p>
            <a:endParaRPr lang="en-US" altLang="zh-CN" sz="2800" b="1" dirty="0"/>
          </a:p>
          <a:p>
            <a:r>
              <a:rPr lang="en-US" altLang="zh-CN" sz="2800" b="1" dirty="0"/>
              <a:t>4</a:t>
            </a:r>
            <a:r>
              <a:rPr lang="zh-CN" altLang="en-US" sz="2800" b="1" dirty="0"/>
              <a:t>）找到最大的轮廓，并把它作为检测结果</a:t>
            </a:r>
            <a:endParaRPr lang="en-US" altLang="zh-CN" sz="2800" b="1" dirty="0"/>
          </a:p>
          <a:p>
            <a:endParaRPr lang="zh-CN" altLang="en-US" sz="2800" b="1" dirty="0"/>
          </a:p>
          <a:p>
            <a:r>
              <a:rPr lang="en-US" altLang="zh-CN" sz="2800" b="1" dirty="0"/>
              <a:t>5</a:t>
            </a:r>
            <a:r>
              <a:rPr lang="zh-CN" altLang="en-US" sz="2800" b="1" dirty="0"/>
              <a:t>）用一个矩形对轮廓进行拟合</a:t>
            </a:r>
            <a:endParaRPr lang="en-US" altLang="zh-CN" sz="2800" b="1" dirty="0"/>
          </a:p>
          <a:p>
            <a:endParaRPr lang="en-US" altLang="zh-CN" sz="2800" b="1" dirty="0"/>
          </a:p>
          <a:p>
            <a:r>
              <a:rPr lang="en-US" altLang="zh-CN" sz="2800" b="1" dirty="0"/>
              <a:t>6</a:t>
            </a:r>
            <a:r>
              <a:rPr lang="zh-CN" altLang="en-US" sz="2800" b="1" dirty="0"/>
              <a:t>）计算矩形的位置、大小、倾斜角度等</a:t>
            </a:r>
          </a:p>
        </p:txBody>
      </p:sp>
    </p:spTree>
    <p:extLst>
      <p:ext uri="{BB962C8B-B14F-4D97-AF65-F5344CB8AC3E}">
        <p14:creationId xmlns:p14="http://schemas.microsoft.com/office/powerpoint/2010/main" val="1911801871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>
            <a:extLst>
              <a:ext uri="{FF2B5EF4-FFF2-40B4-BE49-F238E27FC236}">
                <a16:creationId xmlns:a16="http://schemas.microsoft.com/office/drawing/2014/main" id="{6BF06E03-D598-4C50-8655-FC14232D358D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算法流程</a:t>
            </a:r>
            <a:endParaRPr lang="en-US" altLang="zh-CN" dirty="0"/>
          </a:p>
        </p:txBody>
      </p:sp>
      <p:pic>
        <p:nvPicPr>
          <p:cNvPr id="2050" name="Picture 2" descr="在这里插入图片描述">
            <a:extLst>
              <a:ext uri="{FF2B5EF4-FFF2-40B4-BE49-F238E27FC236}">
                <a16:creationId xmlns:a16="http://schemas.microsoft.com/office/drawing/2014/main" id="{249CA0C2-865A-45F7-AABD-8142B79686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723" y="1077198"/>
            <a:ext cx="9857077" cy="5467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9727088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BCF8D4E-41DB-4D5B-8FA0-C8373DD7D2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16" t="2824" r="750" b="8586"/>
          <a:stretch/>
        </p:blipFill>
        <p:spPr>
          <a:xfrm>
            <a:off x="0" y="927100"/>
            <a:ext cx="12190730" cy="5930900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4F21F2BC-ACAB-4F55-B919-12E7C57511F0}"/>
              </a:ext>
            </a:extLst>
          </p:cNvPr>
          <p:cNvSpPr/>
          <p:nvPr/>
        </p:nvSpPr>
        <p:spPr>
          <a:xfrm>
            <a:off x="4514850" y="4393030"/>
            <a:ext cx="3181350" cy="523220"/>
          </a:xfrm>
          <a:prstGeom prst="rect">
            <a:avLst/>
          </a:prstGeom>
          <a:solidFill>
            <a:srgbClr val="D9D9D9">
              <a:alpha val="50196"/>
            </a:srgb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确保连接对应主机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46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id="{42465252-6304-45E1-9966-F6696D119F73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环境准备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00624355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9DD39362-4DED-4F99-A711-07BA4A59992C}"/>
              </a:ext>
            </a:extLst>
          </p:cNvPr>
          <p:cNvSpPr/>
          <p:nvPr/>
        </p:nvSpPr>
        <p:spPr>
          <a:xfrm flipH="1">
            <a:off x="295573" y="1210904"/>
            <a:ext cx="542627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左下角添加扩展</a:t>
            </a:r>
            <a:endParaRPr lang="en-US" altLang="zh-CN" sz="2800" dirty="0">
              <a:solidFill>
                <a:srgbClr val="00046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0B7AE87-59DD-47ED-AC47-7AEE3A5C7F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341" y="927100"/>
            <a:ext cx="11055659" cy="5930900"/>
          </a:xfrm>
          <a:prstGeom prst="rect">
            <a:avLst/>
          </a:prstGeom>
        </p:spPr>
      </p:pic>
      <p:sp>
        <p:nvSpPr>
          <p:cNvPr id="13" name="标题 1">
            <a:extLst>
              <a:ext uri="{FF2B5EF4-FFF2-40B4-BE49-F238E27FC236}">
                <a16:creationId xmlns:a16="http://schemas.microsoft.com/office/drawing/2014/main" id="{837B33A8-359D-408F-A5E7-262DB2684B75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环境准备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80179200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9DD39362-4DED-4F99-A711-07BA4A59992C}"/>
              </a:ext>
            </a:extLst>
          </p:cNvPr>
          <p:cNvSpPr/>
          <p:nvPr/>
        </p:nvSpPr>
        <p:spPr>
          <a:xfrm>
            <a:off x="203597" y="1184985"/>
            <a:ext cx="615553" cy="483209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添加</a:t>
            </a:r>
            <a:r>
              <a:rPr lang="en-US" altLang="zh-CN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颜色检测 扩展</a:t>
            </a:r>
            <a:endParaRPr lang="en-US" altLang="zh-CN" sz="2800" dirty="0">
              <a:solidFill>
                <a:srgbClr val="00046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id="{1EDBBA79-5567-4C1A-B88B-D8582B4E0881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环境准备</a:t>
            </a:r>
            <a:endParaRPr lang="en-US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56D579B-91FD-4A34-B0C7-102DB15A73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9272" y="927100"/>
            <a:ext cx="9856009" cy="5797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42626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2728</TotalTime>
  <Words>336</Words>
  <Application>Microsoft Office PowerPoint</Application>
  <PresentationFormat>宽屏</PresentationFormat>
  <Paragraphs>50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-apple-system</vt:lpstr>
      <vt:lpstr>Arial Hebrew Regular</vt:lpstr>
      <vt:lpstr>Heiti SC Light</vt:lpstr>
      <vt:lpstr>等线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There</dc:creator>
  <cp:lastModifiedBy>李 朱峰</cp:lastModifiedBy>
  <cp:revision>385</cp:revision>
  <dcterms:created xsi:type="dcterms:W3CDTF">2020-11-22T06:41:56Z</dcterms:created>
  <dcterms:modified xsi:type="dcterms:W3CDTF">2022-10-11T14:17:15Z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2052-3.0.0.4824</vt:lpwstr>
  </property>
</Properties>
</file>