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25" r:id="rId2"/>
    <p:sldId id="386" r:id="rId3"/>
    <p:sldId id="387" r:id="rId4"/>
    <p:sldId id="428" r:id="rId5"/>
    <p:sldId id="427" r:id="rId6"/>
    <p:sldId id="426" r:id="rId7"/>
    <p:sldId id="389" r:id="rId8"/>
    <p:sldId id="390" r:id="rId9"/>
    <p:sldId id="391" r:id="rId10"/>
    <p:sldId id="404" r:id="rId11"/>
    <p:sldId id="42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6E"/>
    <a:srgbClr val="D9D9D9"/>
    <a:srgbClr val="002060"/>
    <a:srgbClr val="2098FF"/>
    <a:srgbClr val="00C4D8"/>
    <a:srgbClr val="FFFFFF"/>
    <a:srgbClr val="9DEEE5"/>
    <a:srgbClr val="FF3399"/>
    <a:srgbClr val="8BC7FF"/>
    <a:srgbClr val="1D8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385" autoAdjust="0"/>
  </p:normalViewPr>
  <p:slideViewPr>
    <p:cSldViewPr snapToGrid="0">
      <p:cViewPr varScale="1">
        <p:scale>
          <a:sx n="90" d="100"/>
          <a:sy n="90" d="100"/>
        </p:scale>
        <p:origin x="3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提到机器人，你的脑海中首先会闪现一个什么样的形象呢？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大家可能会想到斯瓦辛格扮演的终结者，也可能会想到变形金刚。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167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参考博客 </a:t>
            </a:r>
            <a:r>
              <a:rPr lang="en-US" altLang="zh-CN" dirty="0"/>
              <a:t>https://blog.csdn.net/wangmj_hdu/article/details/111233878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030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1">
            <a:extLst>
              <a:ext uri="{FF2B5EF4-FFF2-40B4-BE49-F238E27FC236}">
                <a16:creationId xmlns:a16="http://schemas.microsoft.com/office/drawing/2014/main" id="{240D6F31-490C-4290-929D-1D84D1142E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b="83266"/>
          <a:stretch/>
        </p:blipFill>
        <p:spPr>
          <a:xfrm>
            <a:off x="1270" y="0"/>
            <a:ext cx="12190730" cy="9271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20F98C2-E406-4A6C-B2AE-7D38D0B47D0A}"/>
              </a:ext>
            </a:extLst>
          </p:cNvPr>
          <p:cNvSpPr/>
          <p:nvPr userDrawn="1"/>
        </p:nvSpPr>
        <p:spPr>
          <a:xfrm>
            <a:off x="635" y="1"/>
            <a:ext cx="12191365" cy="9271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34314" y="1157286"/>
            <a:ext cx="11734165" cy="4918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34314" y="62626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6FD87-4725-4CDC-93D3-000A04E1E07B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26268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25279" y="62661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83B5E-A0E6-4672-8CFD-9999BA2DA89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 descr="logo">
            <a:extLst>
              <a:ext uri="{FF2B5EF4-FFF2-40B4-BE49-F238E27FC236}">
                <a16:creationId xmlns:a16="http://schemas.microsoft.com/office/drawing/2014/main" id="{1DF80A3C-77A2-4E4D-9C9D-5DCA14D918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r="41966"/>
          <a:stretch/>
        </p:blipFill>
        <p:spPr>
          <a:xfrm>
            <a:off x="234315" y="230188"/>
            <a:ext cx="1495425" cy="38036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90204" pitchFamily="34" charset="0"/>
        <a:buChar char="•"/>
        <a:defRPr sz="2800" b="1" kern="1200">
          <a:solidFill>
            <a:srgbClr val="00206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239"/>
            <a:ext cx="12190730" cy="554026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1" y="3475990"/>
            <a:ext cx="12191365" cy="1662229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45405"/>
            <a:ext cx="12190730" cy="17125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4365" y="4605020"/>
            <a:ext cx="58527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9DEEE5"/>
                </a:solidFill>
                <a:latin typeface="Arial Hebrew Regular" charset="0"/>
                <a:ea typeface="Heiti SC Light" panose="020B0400000000000000" charset="-122"/>
                <a:cs typeface="Arial Hebrew Regular" charset="0"/>
              </a:rPr>
              <a:t>机器人与人工智能</a:t>
            </a:r>
            <a:endParaRPr lang="zh-CN" altLang="en-US" dirty="0">
              <a:solidFill>
                <a:srgbClr val="9DEEE5"/>
              </a:solidFill>
              <a:latin typeface="Arial Hebrew Regular" charset="0"/>
              <a:ea typeface="Heiti SC Light" panose="020B0400000000000000" charset="-122"/>
              <a:cs typeface="Arial Hebrew Regular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5790" y="6122035"/>
            <a:ext cx="2793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29603A5-796F-4D28-A28A-0B9B5DAB5983}" type="datetime2">
              <a:rPr lang="zh-CN" altLang="en-US" b="1" smtClean="0">
                <a:solidFill>
                  <a:schemeClr val="tx1"/>
                </a:solidFill>
                <a:latin typeface="Heiti SC Light" panose="020B0400000000000000" charset="-122"/>
                <a:ea typeface="Heiti SC Light" panose="020B0400000000000000" charset="-122"/>
                <a:cs typeface="Heiti SC Light" panose="020B0400000000000000" charset="-122"/>
              </a:rPr>
              <a:t>2022年10月11日</a:t>
            </a:fld>
            <a:endParaRPr lang="zh-CN" altLang="en-US" b="1" dirty="0">
              <a:solidFill>
                <a:schemeClr val="tx1"/>
              </a:solidFill>
              <a:latin typeface="Heiti SC Light" panose="020B0400000000000000" charset="-122"/>
              <a:ea typeface="Heiti SC Light" panose="020B0400000000000000" charset="-122"/>
              <a:cs typeface="Heiti SC Light" panose="020B04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5790" y="3667125"/>
            <a:ext cx="11494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乐派机器人：</a:t>
            </a:r>
            <a:r>
              <a:rPr lang="zh-CN" altLang="en-US" sz="5400" b="1" dirty="0">
                <a:solidFill>
                  <a:srgbClr val="00C4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标签检测扩展</a:t>
            </a:r>
          </a:p>
        </p:txBody>
      </p:sp>
    </p:spTree>
    <p:extLst>
      <p:ext uri="{BB962C8B-B14F-4D97-AF65-F5344CB8AC3E}">
        <p14:creationId xmlns:p14="http://schemas.microsoft.com/office/powerpoint/2010/main" val="2673559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CEE5DA8E-F6B2-4AE8-B0E9-D6614F931B1B}"/>
              </a:ext>
            </a:extLst>
          </p:cNvPr>
          <p:cNvSpPr/>
          <p:nvPr/>
        </p:nvSpPr>
        <p:spPr>
          <a:xfrm>
            <a:off x="87878" y="1043495"/>
            <a:ext cx="1046440" cy="54383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编写程序验证结果，移动标签位置查看偏移距离变化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编程使用</a:t>
            </a:r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B8309E2-A065-4334-AFDE-47DC3036F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581" y="1274801"/>
            <a:ext cx="7546109" cy="497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0566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6CDAF981-840D-4A48-9F7B-E86E0359DBD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程序说明</a:t>
            </a:r>
            <a:endParaRPr lang="en-US" altLang="zh-CN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0755E0D-3104-4D57-98B3-5F22AAA77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54" y="1327629"/>
            <a:ext cx="4883937" cy="491674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A268875-B40C-499C-8C92-E7EEE34DC4B7}"/>
              </a:ext>
            </a:extLst>
          </p:cNvPr>
          <p:cNvSpPr/>
          <p:nvPr/>
        </p:nvSpPr>
        <p:spPr>
          <a:xfrm>
            <a:off x="6807200" y="1833480"/>
            <a:ext cx="5048307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打开主机摄像头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将画面切换到标签检测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在舞台上显示变量的值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循环执行标签检测，如果检测到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id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的标志物，就把变量设为标志物的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z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轴偏移距离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023042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799381" y="1476670"/>
            <a:ext cx="10460990" cy="3904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机器人领域通常会遇到这样一个问题：</a:t>
            </a: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如何得到机器人当前的位置与姿态？</a:t>
            </a: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传统的做法需要借助各类传感器：</a:t>
            </a:r>
            <a:r>
              <a:rPr lang="en-US" altLang="zh-CN" sz="2800" b="1" dirty="0">
                <a:solidFill>
                  <a:srgbClr val="00046E"/>
                </a:solidFill>
              </a:rPr>
              <a:t>GPS</a:t>
            </a:r>
            <a:r>
              <a:rPr lang="zh-CN" altLang="en-US" sz="2800" b="1" dirty="0">
                <a:solidFill>
                  <a:srgbClr val="00046E"/>
                </a:solidFill>
              </a:rPr>
              <a:t>、蓝牙、九轴等</a:t>
            </a: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00046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46E"/>
                </a:solidFill>
              </a:rPr>
              <a:t>而通过</a:t>
            </a:r>
            <a:r>
              <a:rPr lang="en-US" altLang="zh-CN" sz="2800" b="1" dirty="0" err="1">
                <a:solidFill>
                  <a:srgbClr val="00046E"/>
                </a:solidFill>
              </a:rPr>
              <a:t>AprilTag</a:t>
            </a:r>
            <a:r>
              <a:rPr lang="zh-CN" altLang="en-US" sz="2800" b="1" dirty="0">
                <a:solidFill>
                  <a:srgbClr val="00046E"/>
                </a:solidFill>
              </a:rPr>
              <a:t>，可以仅靠单个摄像头实现上述功能</a:t>
            </a:r>
            <a:endParaRPr lang="en-US" altLang="zh-CN" sz="2800" b="1" dirty="0">
              <a:solidFill>
                <a:srgbClr val="00046E"/>
              </a:solidFill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7A1D9FCA-D92C-43FB-941A-17D65280F78C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引入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4693258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CEE5DA8E-F6B2-4AE8-B0E9-D6614F931B1B}"/>
              </a:ext>
            </a:extLst>
          </p:cNvPr>
          <p:cNvSpPr/>
          <p:nvPr/>
        </p:nvSpPr>
        <p:spPr>
          <a:xfrm>
            <a:off x="7200453" y="2897088"/>
            <a:ext cx="443294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使用到的标签是一类特殊设计的二维码，通过预先对相机进行标定与较准，就可以计算标签相对于相机的精确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3D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位置，包括位置和方向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752475" y="1034165"/>
            <a:ext cx="10972800" cy="1319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>
                <a:solidFill>
                  <a:srgbClr val="00046E"/>
                </a:solidFill>
              </a:rPr>
              <a:t>AprilTag</a:t>
            </a:r>
            <a:r>
              <a:rPr lang="zh-CN" altLang="en-US" sz="2800" dirty="0">
                <a:solidFill>
                  <a:srgbClr val="00046E"/>
                </a:solidFill>
              </a:rPr>
              <a:t>是密歇根大学</a:t>
            </a:r>
            <a:r>
              <a:rPr lang="en-US" altLang="zh-CN" sz="2800" dirty="0">
                <a:solidFill>
                  <a:srgbClr val="00046E"/>
                </a:solidFill>
              </a:rPr>
              <a:t>APRIL Robotics</a:t>
            </a:r>
            <a:r>
              <a:rPr lang="zh-CN" altLang="en-US" sz="2800" dirty="0">
                <a:solidFill>
                  <a:srgbClr val="00046E"/>
                </a:solidFill>
              </a:rPr>
              <a:t>实验室提出的一种标记识别算法，专用于视觉定位</a:t>
            </a:r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基本原理</a:t>
            </a:r>
            <a:endParaRPr lang="en-US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A10B8A1-CAAB-4051-BC85-0A50D0AA9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784568"/>
            <a:ext cx="6002553" cy="303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7561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算法流程</a:t>
            </a:r>
            <a:endParaRPr lang="en-US" altLang="zh-CN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85BF0F6-7BC0-4CBB-8413-CF1DBB77D108}"/>
              </a:ext>
            </a:extLst>
          </p:cNvPr>
          <p:cNvSpPr/>
          <p:nvPr/>
        </p:nvSpPr>
        <p:spPr>
          <a:xfrm>
            <a:off x="716857" y="1130053"/>
            <a:ext cx="7564891" cy="4832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</a:t>
            </a:r>
            <a:r>
              <a:rPr lang="zh-CN" altLang="en-US" sz="2800" b="1" dirty="0"/>
              <a:t>）自适应阈值分割（灰度变换）</a:t>
            </a:r>
            <a:endParaRPr lang="en-US" altLang="zh-CN" sz="2800" b="1" dirty="0"/>
          </a:p>
          <a:p>
            <a:endParaRPr lang="zh-CN" altLang="en-US" sz="2800" b="1" dirty="0"/>
          </a:p>
          <a:p>
            <a:r>
              <a:rPr lang="en-US" altLang="zh-CN" sz="2800" b="1" dirty="0"/>
              <a:t>2</a:t>
            </a:r>
            <a:r>
              <a:rPr lang="zh-CN" altLang="en-US" sz="2800" b="1" dirty="0"/>
              <a:t>）连续边界分割（轮廓检测）</a:t>
            </a:r>
            <a:endParaRPr lang="en-US" altLang="zh-CN" sz="2800" b="1" dirty="0"/>
          </a:p>
          <a:p>
            <a:endParaRPr lang="zh-CN" altLang="en-US" sz="2800" b="1" dirty="0"/>
          </a:p>
          <a:p>
            <a:r>
              <a:rPr lang="en-US" altLang="zh-CN" sz="2800" b="1" dirty="0"/>
              <a:t>3</a:t>
            </a:r>
            <a:r>
              <a:rPr lang="zh-CN" altLang="en-US" sz="2800" b="1" dirty="0"/>
              <a:t>）对轮廓进行直线拟合，查找候选的凸四边形</a:t>
            </a:r>
            <a:endParaRPr lang="en-US" altLang="zh-CN" sz="2800" b="1" dirty="0"/>
          </a:p>
          <a:p>
            <a:endParaRPr lang="en-US" altLang="zh-CN" sz="2800" b="1" dirty="0"/>
          </a:p>
          <a:p>
            <a:r>
              <a:rPr lang="en-US" altLang="zh-CN" sz="2800" b="1" dirty="0"/>
              <a:t>4</a:t>
            </a:r>
            <a:r>
              <a:rPr lang="zh-CN" altLang="en-US" sz="2800" b="1" dirty="0"/>
              <a:t>）单应变换（计算投影矩阵）</a:t>
            </a:r>
            <a:endParaRPr lang="en-US" altLang="zh-CN" sz="2800" b="1" dirty="0"/>
          </a:p>
          <a:p>
            <a:endParaRPr lang="zh-CN" altLang="en-US" sz="2800" b="1" dirty="0"/>
          </a:p>
          <a:p>
            <a:r>
              <a:rPr lang="en-US" altLang="zh-CN" sz="2800" b="1" dirty="0"/>
              <a:t>5</a:t>
            </a:r>
            <a:r>
              <a:rPr lang="zh-CN" altLang="en-US" sz="2800" b="1" dirty="0"/>
              <a:t>）对四边形进行解码，识别</a:t>
            </a:r>
            <a:r>
              <a:rPr lang="en-US" altLang="zh-CN" sz="2800" b="1" dirty="0"/>
              <a:t>Tag</a:t>
            </a:r>
          </a:p>
          <a:p>
            <a:endParaRPr lang="en-US" altLang="zh-CN" sz="2800" b="1" dirty="0"/>
          </a:p>
          <a:p>
            <a:r>
              <a:rPr lang="en-US" altLang="zh-CN" sz="2800" b="1" dirty="0"/>
              <a:t>6</a:t>
            </a:r>
            <a:r>
              <a:rPr lang="zh-CN" altLang="en-US" sz="2800" b="1" dirty="0"/>
              <a:t>）位姿估计，转换到世界坐标系</a:t>
            </a:r>
          </a:p>
        </p:txBody>
      </p:sp>
      <p:pic>
        <p:nvPicPr>
          <p:cNvPr id="3074" name="Picture 2" descr="Various AprilTag families">
            <a:extLst>
              <a:ext uri="{FF2B5EF4-FFF2-40B4-BE49-F238E27FC236}">
                <a16:creationId xmlns:a16="http://schemas.microsoft.com/office/drawing/2014/main" id="{0882F8AF-E0AC-4CF6-B84E-39FC5D2367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635" y="3429000"/>
            <a:ext cx="4211843" cy="285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80187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6BF06E03-D598-4C50-8655-FC14232D358D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算法流程</a:t>
            </a:r>
            <a:endParaRPr lang="en-US" altLang="zh-CN" dirty="0"/>
          </a:p>
        </p:txBody>
      </p:sp>
      <p:pic>
        <p:nvPicPr>
          <p:cNvPr id="2050" name="Picture 2" descr="在这里插入图片描述">
            <a:extLst>
              <a:ext uri="{FF2B5EF4-FFF2-40B4-BE49-F238E27FC236}">
                <a16:creationId xmlns:a16="http://schemas.microsoft.com/office/drawing/2014/main" id="{249CA0C2-865A-45F7-AABD-8142B7968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723" y="1077198"/>
            <a:ext cx="9857077" cy="546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72708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BCF8D4E-41DB-4D5B-8FA0-C8373DD7D2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6" t="2824" r="750" b="8586"/>
          <a:stretch/>
        </p:blipFill>
        <p:spPr>
          <a:xfrm>
            <a:off x="0" y="927100"/>
            <a:ext cx="12190730" cy="59309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4F21F2BC-ACAB-4F55-B919-12E7C57511F0}"/>
              </a:ext>
            </a:extLst>
          </p:cNvPr>
          <p:cNvSpPr/>
          <p:nvPr/>
        </p:nvSpPr>
        <p:spPr>
          <a:xfrm>
            <a:off x="4514850" y="4393030"/>
            <a:ext cx="3181350" cy="523220"/>
          </a:xfrm>
          <a:prstGeom prst="rect">
            <a:avLst/>
          </a:prstGeom>
          <a:solidFill>
            <a:srgbClr val="D9D9D9">
              <a:alpha val="50196"/>
            </a:srgb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确保连接对应主机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46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42465252-6304-45E1-9966-F6696D119F73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0062435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 flipH="1">
            <a:off x="295573" y="1210904"/>
            <a:ext cx="54262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左下角添加扩展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B7AE87-59DD-47ED-AC47-7AEE3A5C7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41" y="927100"/>
            <a:ext cx="11055659" cy="5930900"/>
          </a:xfrm>
          <a:prstGeom prst="rect">
            <a:avLst/>
          </a:prstGeom>
        </p:spPr>
      </p:pic>
      <p:sp>
        <p:nvSpPr>
          <p:cNvPr id="13" name="标题 1">
            <a:extLst>
              <a:ext uri="{FF2B5EF4-FFF2-40B4-BE49-F238E27FC236}">
                <a16:creationId xmlns:a16="http://schemas.microsoft.com/office/drawing/2014/main" id="{837B33A8-359D-408F-A5E7-262DB2684B75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8017920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9DD39362-4DED-4F99-A711-07BA4A59992C}"/>
              </a:ext>
            </a:extLst>
          </p:cNvPr>
          <p:cNvSpPr/>
          <p:nvPr/>
        </p:nvSpPr>
        <p:spPr>
          <a:xfrm>
            <a:off x="203597" y="1184985"/>
            <a:ext cx="615553" cy="483209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en-US" altLang="zh-CN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>
                <a:solidFill>
                  <a:srgbClr val="00046E"/>
                </a:solidFill>
                <a:latin typeface="微软雅黑" panose="020B0503020204020204" charset="-122"/>
                <a:ea typeface="微软雅黑" panose="020B0503020204020204" charset="-122"/>
              </a:rPr>
              <a:t>标签检测 扩展</a:t>
            </a:r>
            <a:endParaRPr lang="en-US" altLang="zh-CN" sz="2800" dirty="0">
              <a:solidFill>
                <a:srgbClr val="00046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1EDBBA79-5567-4C1A-B88B-D8582B4E0881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环境准备</a:t>
            </a:r>
            <a:endParaRPr lang="en-US" altLang="zh-CN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6289BDB-C7D7-484E-982D-EA61A1A77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280" y="927100"/>
            <a:ext cx="10081665" cy="593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4262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id="{253B3AC3-251D-4E28-875C-566CC70B7137}"/>
              </a:ext>
            </a:extLst>
          </p:cNvPr>
          <p:cNvSpPr txBox="1">
            <a:spLocks/>
          </p:cNvSpPr>
          <p:nvPr/>
        </p:nvSpPr>
        <p:spPr>
          <a:xfrm>
            <a:off x="1729740" y="-1"/>
            <a:ext cx="10460990" cy="92710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指令说明</a:t>
            </a:r>
            <a:endParaRPr lang="en-US" altLang="zh-CN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4284DAB-3675-4C80-9B27-5B2BFEEC8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318057"/>
            <a:ext cx="50006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2663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2645</TotalTime>
  <Words>314</Words>
  <Application>Microsoft Office PowerPoint</Application>
  <PresentationFormat>宽屏</PresentationFormat>
  <Paragraphs>46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 Hebrew Regular</vt:lpstr>
      <vt:lpstr>Heiti SC Light</vt:lpstr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There</dc:creator>
  <cp:lastModifiedBy>李 朱峰</cp:lastModifiedBy>
  <cp:revision>376</cp:revision>
  <dcterms:created xsi:type="dcterms:W3CDTF">2020-11-22T06:41:56Z</dcterms:created>
  <dcterms:modified xsi:type="dcterms:W3CDTF">2022-10-11T14:20:47Z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2052-3.0.0.4824</vt:lpwstr>
  </property>
</Properties>
</file>