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425" r:id="rId2"/>
    <p:sldId id="386" r:id="rId3"/>
    <p:sldId id="372" r:id="rId4"/>
    <p:sldId id="375" r:id="rId5"/>
    <p:sldId id="374" r:id="rId6"/>
    <p:sldId id="377" r:id="rId7"/>
    <p:sldId id="376" r:id="rId8"/>
    <p:sldId id="373" r:id="rId9"/>
    <p:sldId id="426" r:id="rId10"/>
    <p:sldId id="389" r:id="rId11"/>
    <p:sldId id="390" r:id="rId12"/>
    <p:sldId id="391" r:id="rId13"/>
    <p:sldId id="404" r:id="rId14"/>
    <p:sldId id="429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46E"/>
    <a:srgbClr val="D9D9D9"/>
    <a:srgbClr val="002060"/>
    <a:srgbClr val="2098FF"/>
    <a:srgbClr val="00C4D8"/>
    <a:srgbClr val="FFFFFF"/>
    <a:srgbClr val="9DEEE5"/>
    <a:srgbClr val="FF3399"/>
    <a:srgbClr val="8BC7FF"/>
    <a:srgbClr val="1D84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2385" autoAdjust="0"/>
  </p:normalViewPr>
  <p:slideViewPr>
    <p:cSldViewPr snapToGrid="0">
      <p:cViewPr varScale="1">
        <p:scale>
          <a:sx n="90" d="100"/>
          <a:sy n="90" d="100"/>
        </p:scale>
        <p:origin x="39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提到机器人，你的脑海中首先会闪现一个什么样的形象呢？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大家可能会想到斯瓦辛格扮演的终结者，也可能会想到变形金刚。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1674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7413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111">
            <a:extLst>
              <a:ext uri="{FF2B5EF4-FFF2-40B4-BE49-F238E27FC236}">
                <a16:creationId xmlns:a16="http://schemas.microsoft.com/office/drawing/2014/main" id="{240D6F31-490C-4290-929D-1D84D1142E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/>
          <a:srcRect b="83266"/>
          <a:stretch/>
        </p:blipFill>
        <p:spPr>
          <a:xfrm>
            <a:off x="1270" y="0"/>
            <a:ext cx="12190730" cy="9271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F20F98C2-E406-4A6C-B2AE-7D38D0B47D0A}"/>
              </a:ext>
            </a:extLst>
          </p:cNvPr>
          <p:cNvSpPr/>
          <p:nvPr userDrawn="1"/>
        </p:nvSpPr>
        <p:spPr>
          <a:xfrm>
            <a:off x="635" y="1"/>
            <a:ext cx="12191365" cy="927100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34314" y="1157286"/>
            <a:ext cx="11734165" cy="49183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234314" y="62626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26268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225279" y="626617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图片 9" descr="logo">
            <a:extLst>
              <a:ext uri="{FF2B5EF4-FFF2-40B4-BE49-F238E27FC236}">
                <a16:creationId xmlns:a16="http://schemas.microsoft.com/office/drawing/2014/main" id="{1DF80A3C-77A2-4E4D-9C9D-5DCA14D918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/>
          <a:srcRect r="41966"/>
          <a:stretch/>
        </p:blipFill>
        <p:spPr>
          <a:xfrm>
            <a:off x="234315" y="230188"/>
            <a:ext cx="1495425" cy="380365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90204" pitchFamily="34" charset="0"/>
        <a:buChar char="•"/>
        <a:defRPr sz="2800" b="1" kern="1200">
          <a:solidFill>
            <a:srgbClr val="002060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11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5239"/>
            <a:ext cx="12190730" cy="5540264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-1" y="3475990"/>
            <a:ext cx="12191365" cy="1662229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5145405"/>
            <a:ext cx="12190730" cy="17125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34365" y="4605020"/>
            <a:ext cx="58527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9DEEE5"/>
                </a:solidFill>
                <a:latin typeface="Arial Hebrew Regular" charset="0"/>
                <a:ea typeface="Heiti SC Light" panose="020B0400000000000000" charset="-122"/>
                <a:cs typeface="Arial Hebrew Regular" charset="0"/>
              </a:rPr>
              <a:t>机器人与人工智能</a:t>
            </a:r>
            <a:endParaRPr lang="zh-CN" altLang="en-US" dirty="0">
              <a:solidFill>
                <a:srgbClr val="9DEEE5"/>
              </a:solidFill>
              <a:latin typeface="Arial Hebrew Regular" charset="0"/>
              <a:ea typeface="Heiti SC Light" panose="020B0400000000000000" charset="-122"/>
              <a:cs typeface="Arial Hebrew Regular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5790" y="6122035"/>
            <a:ext cx="27933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229603A5-796F-4D28-A28A-0B9B5DAB5983}" type="datetime2">
              <a:rPr lang="zh-CN" altLang="en-US" b="1" smtClean="0">
                <a:solidFill>
                  <a:schemeClr val="tx1"/>
                </a:solidFill>
                <a:latin typeface="Heiti SC Light" panose="020B0400000000000000" charset="-122"/>
                <a:ea typeface="Heiti SC Light" panose="020B0400000000000000" charset="-122"/>
                <a:cs typeface="Heiti SC Light" panose="020B0400000000000000" charset="-122"/>
              </a:rPr>
              <a:t>2022年10月11日</a:t>
            </a:fld>
            <a:endParaRPr lang="zh-CN" altLang="en-US" b="1" dirty="0">
              <a:solidFill>
                <a:schemeClr val="tx1"/>
              </a:solidFill>
              <a:latin typeface="Heiti SC Light" panose="020B0400000000000000" charset="-122"/>
              <a:ea typeface="Heiti SC Light" panose="020B0400000000000000" charset="-122"/>
              <a:cs typeface="Heiti SC Light" panose="020B040000000000000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5790" y="3667125"/>
            <a:ext cx="114944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乐派</a:t>
            </a:r>
            <a:r>
              <a:rPr lang="zh-CN" altLang="en-US" sz="5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机器人：</a:t>
            </a:r>
            <a:r>
              <a:rPr lang="zh-CN" altLang="en-US" sz="5400" b="1">
                <a:solidFill>
                  <a:srgbClr val="00C4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图像分类扩展</a:t>
            </a:r>
            <a:endParaRPr lang="zh-CN" altLang="en-US" sz="5400" b="1" dirty="0">
              <a:solidFill>
                <a:srgbClr val="00C4D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735593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9DD39362-4DED-4F99-A711-07BA4A59992C}"/>
              </a:ext>
            </a:extLst>
          </p:cNvPr>
          <p:cNvSpPr/>
          <p:nvPr/>
        </p:nvSpPr>
        <p:spPr>
          <a:xfrm flipH="1">
            <a:off x="295573" y="1210904"/>
            <a:ext cx="542627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左下角添加扩展</a:t>
            </a:r>
            <a:endParaRPr lang="en-US" altLang="zh-CN" sz="2800" dirty="0">
              <a:solidFill>
                <a:srgbClr val="00046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0B7AE87-59DD-47ED-AC47-7AEE3A5C7F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341" y="927100"/>
            <a:ext cx="11055659" cy="5930900"/>
          </a:xfrm>
          <a:prstGeom prst="rect">
            <a:avLst/>
          </a:prstGeom>
        </p:spPr>
      </p:pic>
      <p:sp>
        <p:nvSpPr>
          <p:cNvPr id="13" name="标题 1">
            <a:extLst>
              <a:ext uri="{FF2B5EF4-FFF2-40B4-BE49-F238E27FC236}">
                <a16:creationId xmlns:a16="http://schemas.microsoft.com/office/drawing/2014/main" id="{837B33A8-359D-408F-A5E7-262DB2684B75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环境准备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80179200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9DD39362-4DED-4F99-A711-07BA4A59992C}"/>
              </a:ext>
            </a:extLst>
          </p:cNvPr>
          <p:cNvSpPr/>
          <p:nvPr/>
        </p:nvSpPr>
        <p:spPr>
          <a:xfrm>
            <a:off x="203597" y="1184985"/>
            <a:ext cx="615553" cy="483209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添加</a:t>
            </a:r>
            <a:r>
              <a:rPr lang="en-US" altLang="zh-CN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图像分类扩展</a:t>
            </a:r>
            <a:endParaRPr lang="en-US" altLang="zh-CN" sz="2800" dirty="0">
              <a:solidFill>
                <a:srgbClr val="00046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id="{1EDBBA79-5567-4C1A-B88B-D8582B4E0881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环境准备</a:t>
            </a:r>
            <a:endParaRPr lang="en-US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5A60088-6875-4985-8943-9078B24879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4083" y="983935"/>
            <a:ext cx="9985318" cy="5874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42626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>
            <a:extLst>
              <a:ext uri="{FF2B5EF4-FFF2-40B4-BE49-F238E27FC236}">
                <a16:creationId xmlns:a16="http://schemas.microsoft.com/office/drawing/2014/main" id="{253B3AC3-251D-4E28-875C-566CC70B7137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指令说明</a:t>
            </a:r>
            <a:endParaRPr lang="en-US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75AED93-BE0C-491F-94A9-D7F5D1C09F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0035" y="927100"/>
            <a:ext cx="5074049" cy="593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126632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CEE5DA8E-F6B2-4AE8-B0E9-D6614F931B1B}"/>
              </a:ext>
            </a:extLst>
          </p:cNvPr>
          <p:cNvSpPr/>
          <p:nvPr/>
        </p:nvSpPr>
        <p:spPr>
          <a:xfrm>
            <a:off x="87878" y="1043495"/>
            <a:ext cx="1046440" cy="543832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编写程序验证结果，把不同物品放入方框中看是否能正确识别</a:t>
            </a:r>
            <a:endParaRPr lang="en-US" altLang="zh-CN" sz="2800" dirty="0">
              <a:solidFill>
                <a:srgbClr val="00046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6CDAF981-840D-4A48-9F7B-E86E0359DBD5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在程序里使用</a:t>
            </a:r>
            <a:endParaRPr lang="en-US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CCE211A-8E4C-4133-9D17-5DD83A5650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6747" y="1265167"/>
            <a:ext cx="10046885" cy="473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005666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>
            <a:extLst>
              <a:ext uri="{FF2B5EF4-FFF2-40B4-BE49-F238E27FC236}">
                <a16:creationId xmlns:a16="http://schemas.microsoft.com/office/drawing/2014/main" id="{6CDAF981-840D-4A48-9F7B-E86E0359DBD5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程序说明</a:t>
            </a:r>
            <a:endParaRPr lang="en-US" altLang="zh-CN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A268875-B40C-499C-8C92-E7EEE34DC4B7}"/>
              </a:ext>
            </a:extLst>
          </p:cNvPr>
          <p:cNvSpPr/>
          <p:nvPr/>
        </p:nvSpPr>
        <p:spPr>
          <a:xfrm>
            <a:off x="6724072" y="2030476"/>
            <a:ext cx="5048307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打开主机摄像头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将画面切换到摄像头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在舞台上显示变量的值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循环进行图像分类，并把分类结果通过变量显示出来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899B9E9-3869-4329-8BDB-74A8228E12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8581" y="1136153"/>
            <a:ext cx="4553004" cy="5299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23042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9DD39362-4DED-4F99-A711-07BA4A59992C}"/>
              </a:ext>
            </a:extLst>
          </p:cNvPr>
          <p:cNvSpPr/>
          <p:nvPr/>
        </p:nvSpPr>
        <p:spPr>
          <a:xfrm>
            <a:off x="1160682" y="1266517"/>
            <a:ext cx="9870635" cy="1965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46E"/>
                </a:solidFill>
              </a:rPr>
              <a:t>图像分类是根据图像的语义信息将不同类别图像区分开来，是计算机视觉中重要的基本问题，也是图像检测、图像分割、物体跟踪、行为分析等其他高层视觉任务的基础</a:t>
            </a:r>
            <a:endParaRPr lang="en-US" altLang="zh-CN" sz="2800" b="1" dirty="0">
              <a:solidFill>
                <a:srgbClr val="00046E"/>
              </a:solidFill>
            </a:endParaRP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7A1D9FCA-D92C-43FB-941A-17D65280F78C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引入</a:t>
            </a:r>
            <a:endParaRPr lang="en-US" altLang="zh-CN" dirty="0"/>
          </a:p>
        </p:txBody>
      </p:sp>
      <p:pic>
        <p:nvPicPr>
          <p:cNvPr id="1026" name="Picture 2" descr="图像分类- 深度学习入门- 极客学院Wiki">
            <a:extLst>
              <a:ext uri="{FF2B5EF4-FFF2-40B4-BE49-F238E27FC236}">
                <a16:creationId xmlns:a16="http://schemas.microsoft.com/office/drawing/2014/main" id="{3C8E903D-1C18-4ED9-8357-252FAF8D6C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3888" y="3429000"/>
            <a:ext cx="6364224" cy="3400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6932581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49286EAA-C3BB-4E13-8140-6CEE9632949B}"/>
              </a:ext>
            </a:extLst>
          </p:cNvPr>
          <p:cNvSpPr/>
          <p:nvPr/>
        </p:nvSpPr>
        <p:spPr>
          <a:xfrm>
            <a:off x="2256450" y="5329892"/>
            <a:ext cx="17457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人看到的</a:t>
            </a:r>
            <a:endParaRPr lang="en-US" altLang="zh-CN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2807B0B-FCAC-4DBB-9AFD-C165745306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5359" y="1102427"/>
            <a:ext cx="3187958" cy="4327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34555E7-0A10-434A-92BE-5864B85573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0416" y="1004887"/>
            <a:ext cx="3781425" cy="4848225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1FA5760D-0BC5-46CF-B521-F90774BD0878}"/>
              </a:ext>
            </a:extLst>
          </p:cNvPr>
          <p:cNvSpPr/>
          <p:nvPr/>
        </p:nvSpPr>
        <p:spPr>
          <a:xfrm>
            <a:off x="7254077" y="5329892"/>
            <a:ext cx="24141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计算机看到的</a:t>
            </a:r>
            <a:endParaRPr lang="en-US" altLang="zh-CN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标题 1">
            <a:extLst>
              <a:ext uri="{FF2B5EF4-FFF2-40B4-BE49-F238E27FC236}">
                <a16:creationId xmlns:a16="http://schemas.microsoft.com/office/drawing/2014/main" id="{AD25F478-045C-403C-8C8F-C9DB27A48DAA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图像表示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966751185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>
            <a:extLst>
              <a:ext uri="{FF2B5EF4-FFF2-40B4-BE49-F238E27FC236}">
                <a16:creationId xmlns:a16="http://schemas.microsoft.com/office/drawing/2014/main" id="{5B28F3E0-02F5-46AC-890E-A6C71EB345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190" y="1189754"/>
            <a:ext cx="9757658" cy="2112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8EB2115A-5B81-4E7E-BD36-7FD15FB8DB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9478" y="3302000"/>
            <a:ext cx="4590922" cy="3427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标题 1">
            <a:extLst>
              <a:ext uri="{FF2B5EF4-FFF2-40B4-BE49-F238E27FC236}">
                <a16:creationId xmlns:a16="http://schemas.microsoft.com/office/drawing/2014/main" id="{4866DCCA-80F6-4CFD-8EDB-61C53741791D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图像表示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57190061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更好的理解分析深度卷积神经网络">
            <a:extLst>
              <a:ext uri="{FF2B5EF4-FFF2-40B4-BE49-F238E27FC236}">
                <a16:creationId xmlns:a16="http://schemas.microsoft.com/office/drawing/2014/main" id="{6A8A00CE-D365-444C-9295-FB63DB1C36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374" y="927100"/>
            <a:ext cx="8181734" cy="5686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标题 1">
            <a:extLst>
              <a:ext uri="{FF2B5EF4-FFF2-40B4-BE49-F238E27FC236}">
                <a16:creationId xmlns:a16="http://schemas.microsoft.com/office/drawing/2014/main" id="{3C630B0E-00BD-470A-B8E1-C285ABB7EA2B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卷积运算</a:t>
            </a:r>
            <a:endParaRPr lang="en-US" altLang="zh-CN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9286EAA-C3BB-4E13-8140-6CEE9632949B}"/>
              </a:ext>
            </a:extLst>
          </p:cNvPr>
          <p:cNvSpPr/>
          <p:nvPr/>
        </p:nvSpPr>
        <p:spPr>
          <a:xfrm>
            <a:off x="6096000" y="1592591"/>
            <a:ext cx="54552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确保对应位置的元素相乘再求和</a:t>
            </a:r>
            <a:endParaRPr lang="en-US" altLang="zh-CN" sz="2800" b="1" dirty="0">
              <a:solidFill>
                <a:srgbClr val="00046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4323050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49286EAA-C3BB-4E13-8140-6CEE9632949B}"/>
              </a:ext>
            </a:extLst>
          </p:cNvPr>
          <p:cNvSpPr/>
          <p:nvPr/>
        </p:nvSpPr>
        <p:spPr>
          <a:xfrm>
            <a:off x="1073024" y="1425113"/>
            <a:ext cx="24887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纵向边缘提取</a:t>
            </a:r>
            <a:endParaRPr lang="en-US" altLang="zh-CN" sz="2800" dirty="0">
              <a:solidFill>
                <a:srgbClr val="00046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098" name="Picture 2" descr="sobel operator">
            <a:extLst>
              <a:ext uri="{FF2B5EF4-FFF2-40B4-BE49-F238E27FC236}">
                <a16:creationId xmlns:a16="http://schemas.microsoft.com/office/drawing/2014/main" id="{F00C8204-6D4B-4F25-87F3-8F85C995CC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1106" y="3075759"/>
            <a:ext cx="6072880" cy="3036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3DF7CAD2-E704-422B-99C0-4110ED7F33A9}"/>
              </a:ext>
            </a:extLst>
          </p:cNvPr>
          <p:cNvGrpSpPr/>
          <p:nvPr/>
        </p:nvGrpSpPr>
        <p:grpSpPr>
          <a:xfrm>
            <a:off x="921061" y="2586619"/>
            <a:ext cx="3876675" cy="3615080"/>
            <a:chOff x="1022661" y="1820259"/>
            <a:chExt cx="3876675" cy="3615080"/>
          </a:xfrm>
        </p:grpSpPr>
        <p:pic>
          <p:nvPicPr>
            <p:cNvPr id="4100" name="Picture 4" descr="file">
              <a:extLst>
                <a:ext uri="{FF2B5EF4-FFF2-40B4-BE49-F238E27FC236}">
                  <a16:creationId xmlns:a16="http://schemas.microsoft.com/office/drawing/2014/main" id="{82813C1F-6D70-424D-AD6D-1F19D3B30AA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2661" y="3482714"/>
              <a:ext cx="3876675" cy="1952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2" name="Picture 6" descr="file">
              <a:extLst>
                <a:ext uri="{FF2B5EF4-FFF2-40B4-BE49-F238E27FC236}">
                  <a16:creationId xmlns:a16="http://schemas.microsoft.com/office/drawing/2014/main" id="{09791D25-FDC4-41FF-964D-A8D109AFB6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4624" y="1820259"/>
              <a:ext cx="1786374" cy="14573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47319A08-A307-4F9F-89CF-F6BA632BCA7C}"/>
              </a:ext>
            </a:extLst>
          </p:cNvPr>
          <p:cNvSpPr/>
          <p:nvPr/>
        </p:nvSpPr>
        <p:spPr>
          <a:xfrm>
            <a:off x="5314315" y="1425113"/>
            <a:ext cx="3571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横向</a:t>
            </a:r>
            <a:r>
              <a:rPr lang="en-US" altLang="zh-CN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纵向边缘提取</a:t>
            </a:r>
            <a:endParaRPr lang="en-US" altLang="zh-CN" sz="2800" dirty="0">
              <a:solidFill>
                <a:srgbClr val="00046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标题 1">
            <a:extLst>
              <a:ext uri="{FF2B5EF4-FFF2-40B4-BE49-F238E27FC236}">
                <a16:creationId xmlns:a16="http://schemas.microsoft.com/office/drawing/2014/main" id="{FC3401A3-4E76-4CDC-AA68-7541653B78C3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卷积运算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013264609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49286EAA-C3BB-4E13-8140-6CEE9632949B}"/>
              </a:ext>
            </a:extLst>
          </p:cNvPr>
          <p:cNvSpPr/>
          <p:nvPr/>
        </p:nvSpPr>
        <p:spPr>
          <a:xfrm>
            <a:off x="683872" y="4232005"/>
            <a:ext cx="6037309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通过设计好的卷积模板提取出图像中各个层次的信息</a:t>
            </a:r>
            <a:endParaRPr lang="en-US" altLang="zh-CN" sz="2800" dirty="0">
              <a:solidFill>
                <a:srgbClr val="00046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054" name="Picture 6" descr="Literature Survey: Human Action Recognition | Vivek Maskara">
            <a:extLst>
              <a:ext uri="{FF2B5EF4-FFF2-40B4-BE49-F238E27FC236}">
                <a16:creationId xmlns:a16="http://schemas.microsoft.com/office/drawing/2014/main" id="{3168F309-C8EE-4A93-8DC9-F0D7B95173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72" y="1191049"/>
            <a:ext cx="5873945" cy="2382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>
            <a:extLst>
              <a:ext uri="{FF2B5EF4-FFF2-40B4-BE49-F238E27FC236}">
                <a16:creationId xmlns:a16="http://schemas.microsoft.com/office/drawing/2014/main" id="{97B5008B-23B5-4E45-B0C1-C818D0C578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521" y="992455"/>
            <a:ext cx="4253772" cy="5850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标题 1">
            <a:extLst>
              <a:ext uri="{FF2B5EF4-FFF2-40B4-BE49-F238E27FC236}">
                <a16:creationId xmlns:a16="http://schemas.microsoft.com/office/drawing/2014/main" id="{68932C92-DE1C-43C4-B21D-137C55499F27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神经网络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52904088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CD23932-2F4B-48B4-AF66-641D3FF064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27100"/>
            <a:ext cx="9689454" cy="5904867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49286EAA-C3BB-4E13-8140-6CEE9632949B}"/>
              </a:ext>
            </a:extLst>
          </p:cNvPr>
          <p:cNvSpPr/>
          <p:nvPr/>
        </p:nvSpPr>
        <p:spPr>
          <a:xfrm>
            <a:off x="9835145" y="1958558"/>
            <a:ext cx="2030200" cy="260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神经元能够从低阶到高阶学习到图像的特征。</a:t>
            </a:r>
            <a:endParaRPr lang="en-US" altLang="zh-CN" sz="2800" dirty="0">
              <a:solidFill>
                <a:srgbClr val="00046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966DD2A1-1186-43DE-B041-1A9296993194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神经网络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52760814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BCF8D4E-41DB-4D5B-8FA0-C8373DD7D2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16" t="2824" r="750" b="8586"/>
          <a:stretch/>
        </p:blipFill>
        <p:spPr>
          <a:xfrm>
            <a:off x="0" y="927100"/>
            <a:ext cx="12190730" cy="5930900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4F21F2BC-ACAB-4F55-B919-12E7C57511F0}"/>
              </a:ext>
            </a:extLst>
          </p:cNvPr>
          <p:cNvSpPr/>
          <p:nvPr/>
        </p:nvSpPr>
        <p:spPr>
          <a:xfrm>
            <a:off x="4514850" y="4393030"/>
            <a:ext cx="3181350" cy="523220"/>
          </a:xfrm>
          <a:prstGeom prst="rect">
            <a:avLst/>
          </a:prstGeom>
          <a:solidFill>
            <a:srgbClr val="D9D9D9">
              <a:alpha val="50196"/>
            </a:srgb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确保连接对应主机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46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id="{42465252-6304-45E1-9966-F6696D119F73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环境准备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00624355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2919</TotalTime>
  <Words>215</Words>
  <Application>Microsoft Office PowerPoint</Application>
  <PresentationFormat>宽屏</PresentationFormat>
  <Paragraphs>37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 Hebrew Regular</vt:lpstr>
      <vt:lpstr>Heiti SC Light</vt:lpstr>
      <vt:lpstr>等线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There</dc:creator>
  <cp:lastModifiedBy>李 朱峰</cp:lastModifiedBy>
  <cp:revision>404</cp:revision>
  <dcterms:created xsi:type="dcterms:W3CDTF">2020-11-22T06:41:56Z</dcterms:created>
  <dcterms:modified xsi:type="dcterms:W3CDTF">2022-10-11T14:17:37Z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2052-3.0.0.4824</vt:lpwstr>
  </property>
</Properties>
</file>