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425" r:id="rId2"/>
    <p:sldId id="386" r:id="rId3"/>
    <p:sldId id="430" r:id="rId4"/>
    <p:sldId id="431" r:id="rId5"/>
    <p:sldId id="432" r:id="rId6"/>
    <p:sldId id="426" r:id="rId7"/>
    <p:sldId id="389" r:id="rId8"/>
    <p:sldId id="390" r:id="rId9"/>
    <p:sldId id="391" r:id="rId10"/>
    <p:sldId id="40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46E"/>
    <a:srgbClr val="D9D9D9"/>
    <a:srgbClr val="002060"/>
    <a:srgbClr val="2098FF"/>
    <a:srgbClr val="00C4D8"/>
    <a:srgbClr val="FFFFFF"/>
    <a:srgbClr val="9DEEE5"/>
    <a:srgbClr val="FF3399"/>
    <a:srgbClr val="8BC7FF"/>
    <a:srgbClr val="1D8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2385" autoAdjust="0"/>
  </p:normalViewPr>
  <p:slideViewPr>
    <p:cSldViewPr snapToGrid="0">
      <p:cViewPr varScale="1">
        <p:scale>
          <a:sx n="90" d="100"/>
          <a:sy n="90" d="100"/>
        </p:scale>
        <p:origin x="39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提到机器人，你的脑海中首先会闪现一个什么样的形象呢？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大家可能会想到斯瓦辛格扮演的终结者，也可能会想到变形金刚。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167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741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111">
            <a:extLst>
              <a:ext uri="{FF2B5EF4-FFF2-40B4-BE49-F238E27FC236}">
                <a16:creationId xmlns:a16="http://schemas.microsoft.com/office/drawing/2014/main" id="{240D6F31-490C-4290-929D-1D84D1142E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/>
          <a:srcRect b="83266"/>
          <a:stretch/>
        </p:blipFill>
        <p:spPr>
          <a:xfrm>
            <a:off x="1270" y="0"/>
            <a:ext cx="12190730" cy="9271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20F98C2-E406-4A6C-B2AE-7D38D0B47D0A}"/>
              </a:ext>
            </a:extLst>
          </p:cNvPr>
          <p:cNvSpPr/>
          <p:nvPr userDrawn="1"/>
        </p:nvSpPr>
        <p:spPr>
          <a:xfrm>
            <a:off x="635" y="1"/>
            <a:ext cx="12191365" cy="9271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34314" y="1157286"/>
            <a:ext cx="11734165" cy="49183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34314" y="62626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26268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225279" y="626617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 descr="logo">
            <a:extLst>
              <a:ext uri="{FF2B5EF4-FFF2-40B4-BE49-F238E27FC236}">
                <a16:creationId xmlns:a16="http://schemas.microsoft.com/office/drawing/2014/main" id="{1DF80A3C-77A2-4E4D-9C9D-5DCA14D918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/>
          <a:srcRect r="41966"/>
          <a:stretch/>
        </p:blipFill>
        <p:spPr>
          <a:xfrm>
            <a:off x="234315" y="230188"/>
            <a:ext cx="1495425" cy="380365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90204" pitchFamily="34" charset="0"/>
        <a:buChar char="•"/>
        <a:defRPr sz="2800" b="1" kern="1200">
          <a:solidFill>
            <a:srgbClr val="00206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1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5239"/>
            <a:ext cx="12190730" cy="554026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-1" y="3475990"/>
            <a:ext cx="12191365" cy="1662229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5145405"/>
            <a:ext cx="12190730" cy="17125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4365" y="4605020"/>
            <a:ext cx="58527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9DEEE5"/>
                </a:solidFill>
                <a:latin typeface="Arial Hebrew Regular" charset="0"/>
                <a:ea typeface="Heiti SC Light" panose="020B0400000000000000" charset="-122"/>
                <a:cs typeface="Arial Hebrew Regular" charset="0"/>
              </a:rPr>
              <a:t>机器人与人工智能</a:t>
            </a:r>
            <a:endParaRPr lang="zh-CN" altLang="en-US" dirty="0">
              <a:solidFill>
                <a:srgbClr val="9DEEE5"/>
              </a:solidFill>
              <a:latin typeface="Arial Hebrew Regular" charset="0"/>
              <a:ea typeface="Heiti SC Light" panose="020B0400000000000000" charset="-122"/>
              <a:cs typeface="Arial Hebrew Regular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5790" y="5491480"/>
            <a:ext cx="2715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Heiti SC Light" panose="020B0400000000000000" charset="-122"/>
                <a:ea typeface="Heiti SC Light" panose="020B0400000000000000" charset="-122"/>
              </a:rPr>
              <a:t>魏云刚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05790" y="6122035"/>
            <a:ext cx="2793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29603A5-796F-4D28-A28A-0B9B5DAB5983}" type="datetime2">
              <a:rPr lang="zh-CN" altLang="en-US" b="1" smtClean="0">
                <a:solidFill>
                  <a:schemeClr val="tx1"/>
                </a:solidFill>
                <a:latin typeface="Heiti SC Light" panose="020B0400000000000000" charset="-122"/>
                <a:ea typeface="Heiti SC Light" panose="020B0400000000000000" charset="-122"/>
                <a:cs typeface="Heiti SC Light" panose="020B0400000000000000" charset="-122"/>
              </a:rPr>
              <a:t>2022年10月11日</a:t>
            </a:fld>
            <a:endParaRPr lang="zh-CN" altLang="en-US" b="1" dirty="0">
              <a:solidFill>
                <a:schemeClr val="tx1"/>
              </a:solidFill>
              <a:latin typeface="Heiti SC Light" panose="020B0400000000000000" charset="-122"/>
              <a:ea typeface="Heiti SC Light" panose="020B0400000000000000" charset="-122"/>
              <a:cs typeface="Heiti SC Light" panose="020B04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5790" y="3667125"/>
            <a:ext cx="11494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乐派机器人：</a:t>
            </a:r>
            <a:r>
              <a:rPr lang="zh-CN" altLang="en-US" sz="5400" b="1" dirty="0">
                <a:solidFill>
                  <a:srgbClr val="00C4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目标检测扩展</a:t>
            </a:r>
          </a:p>
        </p:txBody>
      </p:sp>
    </p:spTree>
    <p:extLst>
      <p:ext uri="{BB962C8B-B14F-4D97-AF65-F5344CB8AC3E}">
        <p14:creationId xmlns:p14="http://schemas.microsoft.com/office/powerpoint/2010/main" val="2673559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CEE5DA8E-F6B2-4AE8-B0E9-D6614F931B1B}"/>
              </a:ext>
            </a:extLst>
          </p:cNvPr>
          <p:cNvSpPr/>
          <p:nvPr/>
        </p:nvSpPr>
        <p:spPr>
          <a:xfrm>
            <a:off x="87878" y="1043495"/>
            <a:ext cx="1046440" cy="54383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编写程序验证结果，查看能检测到哪些目标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6CDAF981-840D-4A48-9F7B-E86E0359DBD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在程序里使用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7FE710E-91DE-401D-9535-AB360A0694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8124" y="1043496"/>
            <a:ext cx="10048807" cy="543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005666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412423" y="1074045"/>
            <a:ext cx="9870635" cy="1319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如何从图像中解析出可供计算机理解的信息，是机器视觉的中心问题</a:t>
            </a:r>
            <a:endParaRPr lang="en-US" altLang="zh-CN" sz="2800" b="1" dirty="0">
              <a:solidFill>
                <a:srgbClr val="00046E"/>
              </a:solidFill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7A1D9FCA-D92C-43FB-941A-17D65280F78C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引入</a:t>
            </a:r>
            <a:endParaRPr lang="en-US" altLang="zh-CN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C021C6C-9CBD-43B2-83FD-7A6CFEC1F014}"/>
              </a:ext>
            </a:extLst>
          </p:cNvPr>
          <p:cNvSpPr/>
          <p:nvPr/>
        </p:nvSpPr>
        <p:spPr>
          <a:xfrm>
            <a:off x="480000" y="2828097"/>
            <a:ext cx="54177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0" i="0" dirty="0">
                <a:solidFill>
                  <a:srgbClr val="121212"/>
                </a:solidFill>
                <a:effectLst/>
                <a:latin typeface="-apple-system"/>
              </a:rPr>
              <a:t>目标检测是其中的基本任务之一</a:t>
            </a:r>
            <a:endParaRPr lang="en-US" altLang="zh-CN" sz="2800" b="0" i="0" dirty="0">
              <a:solidFill>
                <a:srgbClr val="121212"/>
              </a:solidFill>
              <a:effectLst/>
              <a:latin typeface="-apple-system"/>
            </a:endParaRPr>
          </a:p>
          <a:p>
            <a:endParaRPr lang="en-US" altLang="zh-CN" sz="2800" dirty="0">
              <a:solidFill>
                <a:srgbClr val="121212"/>
              </a:solidFill>
              <a:latin typeface="-apple-system"/>
            </a:endParaRPr>
          </a:p>
          <a:p>
            <a:r>
              <a:rPr lang="zh-CN" altLang="en-US" sz="2800" dirty="0">
                <a:solidFill>
                  <a:srgbClr val="121212"/>
                </a:solidFill>
                <a:latin typeface="-apple-system"/>
              </a:rPr>
              <a:t>应用场景：分析视频内容，检测运动对象，农作物</a:t>
            </a:r>
            <a:r>
              <a:rPr lang="zh-CN" altLang="en-US" sz="2800" b="0" i="0" dirty="0">
                <a:solidFill>
                  <a:srgbClr val="333333"/>
                </a:solidFill>
                <a:effectLst/>
                <a:latin typeface="Helvetica Neue"/>
              </a:rPr>
              <a:t>病虫害识别，医疗影像检测，道路检测等</a:t>
            </a:r>
            <a:endParaRPr lang="en-US" altLang="zh-CN" sz="2800" dirty="0">
              <a:solidFill>
                <a:srgbClr val="121212"/>
              </a:solidFill>
              <a:latin typeface="-apple-system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2137E53-95F5-4CF2-8961-CD5F1DB5D9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540326"/>
            <a:ext cx="5616000" cy="356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93258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b="1" kern="0" dirty="0">
                <a:latin typeface="微软雅黑" panose="020B0503020204020204" charset="-122"/>
                <a:ea typeface="微软雅黑" panose="020B0503020204020204" charset="-122"/>
              </a:rPr>
              <a:t>实现方法</a:t>
            </a:r>
            <a:endParaRPr lang="en-US" altLang="zh-CN" dirty="0"/>
          </a:p>
        </p:txBody>
      </p:sp>
      <p:sp>
        <p:nvSpPr>
          <p:cNvPr id="8" name="TextBox 69">
            <a:extLst>
              <a:ext uri="{FF2B5EF4-FFF2-40B4-BE49-F238E27FC236}">
                <a16:creationId xmlns:a16="http://schemas.microsoft.com/office/drawing/2014/main" id="{513F8201-62BB-4E79-A7E5-130179091E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96" y="1592571"/>
            <a:ext cx="7704856" cy="3485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28" tIns="34289" rIns="68528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kumimoji="1" lang="en-US" altLang="zh-CN" sz="2400" b="1" kern="0" dirty="0">
              <a:latin typeface="微软雅黑" panose="020B0503020204020204" charset="-122"/>
              <a:ea typeface="微软雅黑" panose="020B0503020204020204" charset="-122"/>
              <a:cs typeface="Roboto" pitchFamily="2" charset="0"/>
            </a:endParaRPr>
          </a:p>
          <a:p>
            <a:r>
              <a:rPr kumimoji="1" lang="en-US" altLang="zh-CN" sz="3600" b="1" kern="0" dirty="0">
                <a:latin typeface="微软雅黑" panose="020B0503020204020204" charset="-122"/>
                <a:ea typeface="微软雅黑" panose="020B0503020204020204" charset="-122"/>
                <a:cs typeface="Roboto" pitchFamily="2" charset="0"/>
              </a:rPr>
              <a:t>1.</a:t>
            </a:r>
            <a:r>
              <a:rPr kumimoji="1" lang="zh-CN" altLang="en-US" sz="3600" b="1" kern="0" dirty="0">
                <a:latin typeface="微软雅黑" panose="020B0503020204020204" charset="-122"/>
                <a:ea typeface="微软雅黑" panose="020B0503020204020204" charset="-122"/>
                <a:cs typeface="Roboto" pitchFamily="2" charset="0"/>
              </a:rPr>
              <a:t>通过深度网络提取图像信息</a:t>
            </a:r>
            <a:endParaRPr kumimoji="1" lang="en-US" altLang="zh-CN" sz="3600" b="1" kern="0" dirty="0">
              <a:latin typeface="微软雅黑" panose="020B0503020204020204" charset="-122"/>
              <a:ea typeface="微软雅黑" panose="020B0503020204020204" charset="-122"/>
              <a:cs typeface="Roboto" pitchFamily="2" charset="0"/>
            </a:endParaRPr>
          </a:p>
          <a:p>
            <a:endParaRPr kumimoji="1" lang="en-US" altLang="zh-CN" sz="3600" b="1" kern="0" dirty="0">
              <a:latin typeface="微软雅黑" panose="020B0503020204020204" charset="-122"/>
              <a:ea typeface="微软雅黑" panose="020B0503020204020204" charset="-122"/>
              <a:cs typeface="Roboto" pitchFamily="2" charset="0"/>
            </a:endParaRPr>
          </a:p>
          <a:p>
            <a:r>
              <a:rPr kumimoji="1" lang="en-US" altLang="zh-CN" sz="3600" b="1" kern="0" dirty="0">
                <a:latin typeface="微软雅黑" panose="020B0503020204020204" charset="-122"/>
                <a:ea typeface="微软雅黑" panose="020B0503020204020204" charset="-122"/>
                <a:cs typeface="Roboto" pitchFamily="2" charset="0"/>
              </a:rPr>
              <a:t>2.</a:t>
            </a:r>
            <a:r>
              <a:rPr kumimoji="1" lang="zh-CN" altLang="en-US" sz="3600" b="1" kern="0" dirty="0">
                <a:latin typeface="微软雅黑" panose="020B0503020204020204" charset="-122"/>
                <a:ea typeface="微软雅黑" panose="020B0503020204020204" charset="-122"/>
                <a:cs typeface="Roboto" pitchFamily="2" charset="0"/>
              </a:rPr>
              <a:t>使用多分类方法来确定物体的类别</a:t>
            </a:r>
            <a:endParaRPr kumimoji="1" lang="en-US" altLang="zh-CN" sz="3600" b="1" kern="0" dirty="0">
              <a:latin typeface="微软雅黑" panose="020B0503020204020204" charset="-122"/>
              <a:ea typeface="微软雅黑" panose="020B0503020204020204" charset="-122"/>
              <a:cs typeface="Roboto" pitchFamily="2" charset="0"/>
            </a:endParaRPr>
          </a:p>
          <a:p>
            <a:endParaRPr kumimoji="1" lang="en-US" altLang="zh-CN" sz="3600" b="1" kern="0" dirty="0">
              <a:latin typeface="微软雅黑" panose="020B0503020204020204" charset="-122"/>
              <a:ea typeface="微软雅黑" panose="020B0503020204020204" charset="-122"/>
              <a:cs typeface="Roboto" pitchFamily="2" charset="0"/>
            </a:endParaRPr>
          </a:p>
          <a:p>
            <a:r>
              <a:rPr kumimoji="1" lang="en-US" altLang="zh-CN" sz="3600" b="1" kern="0" dirty="0">
                <a:latin typeface="微软雅黑" panose="020B0503020204020204" charset="-122"/>
                <a:ea typeface="微软雅黑" panose="020B0503020204020204" charset="-122"/>
                <a:cs typeface="Roboto" pitchFamily="2" charset="0"/>
              </a:rPr>
              <a:t>3.</a:t>
            </a:r>
            <a:r>
              <a:rPr kumimoji="1" lang="zh-CN" altLang="en-US" sz="3600" b="1" kern="0" dirty="0">
                <a:latin typeface="微软雅黑" panose="020B0503020204020204" charset="-122"/>
                <a:ea typeface="微软雅黑" panose="020B0503020204020204" charset="-122"/>
                <a:cs typeface="Roboto" pitchFamily="2" charset="0"/>
              </a:rPr>
              <a:t>使用回归方法来得到物体的位置</a:t>
            </a:r>
            <a:endParaRPr kumimoji="1" lang="en-US" altLang="zh-CN" sz="2800" b="1" kern="0" dirty="0">
              <a:latin typeface="微软雅黑" panose="020B0503020204020204" charset="-122"/>
              <a:ea typeface="微软雅黑" panose="020B0503020204020204" charset="-122"/>
              <a:cs typeface="Roboto" pitchFamily="2" charset="0"/>
            </a:endParaRPr>
          </a:p>
          <a:p>
            <a:endParaRPr kumimoji="1" lang="en-US" altLang="zh-CN" b="1" kern="0" dirty="0">
              <a:latin typeface="微软雅黑" panose="020B0503020204020204" charset="-122"/>
              <a:ea typeface="微软雅黑" panose="020B0503020204020204" charset="-122"/>
              <a:cs typeface="Roboto" pitchFamily="2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F3DE416-357C-4A86-B066-09E3B0D0356D}"/>
              </a:ext>
            </a:extLst>
          </p:cNvPr>
          <p:cNvSpPr/>
          <p:nvPr/>
        </p:nvSpPr>
        <p:spPr>
          <a:xfrm>
            <a:off x="8835016" y="1592571"/>
            <a:ext cx="2088232" cy="79014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输入数据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FB16CF2-A1D1-45DE-99F2-9B296005519F}"/>
              </a:ext>
            </a:extLst>
          </p:cNvPr>
          <p:cNvSpPr/>
          <p:nvPr/>
        </p:nvSpPr>
        <p:spPr>
          <a:xfrm>
            <a:off x="8258952" y="3744237"/>
            <a:ext cx="1440160" cy="84163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多分类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7979962-0DCA-4F09-8484-044CF3E7CEFA}"/>
              </a:ext>
            </a:extLst>
          </p:cNvPr>
          <p:cNvSpPr/>
          <p:nvPr/>
        </p:nvSpPr>
        <p:spPr>
          <a:xfrm>
            <a:off x="8835016" y="4948102"/>
            <a:ext cx="2088232" cy="88002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得出结果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21D9375-CE78-42A6-B3F4-0150670B1EF8}"/>
              </a:ext>
            </a:extLst>
          </p:cNvPr>
          <p:cNvSpPr/>
          <p:nvPr/>
        </p:nvSpPr>
        <p:spPr>
          <a:xfrm>
            <a:off x="8835016" y="2641632"/>
            <a:ext cx="2088232" cy="8226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深度卷积网络</a:t>
            </a:r>
          </a:p>
        </p:txBody>
      </p:sp>
      <p:sp>
        <p:nvSpPr>
          <p:cNvPr id="16" name="下箭头 7">
            <a:extLst>
              <a:ext uri="{FF2B5EF4-FFF2-40B4-BE49-F238E27FC236}">
                <a16:creationId xmlns:a16="http://schemas.microsoft.com/office/drawing/2014/main" id="{761901AF-0EBF-462D-85F4-9B08B1A47DA5}"/>
              </a:ext>
            </a:extLst>
          </p:cNvPr>
          <p:cNvSpPr/>
          <p:nvPr/>
        </p:nvSpPr>
        <p:spPr>
          <a:xfrm>
            <a:off x="11139272" y="1972901"/>
            <a:ext cx="288032" cy="35524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7E20E4F-542A-40D5-B41A-C0A058B57CD0}"/>
              </a:ext>
            </a:extLst>
          </p:cNvPr>
          <p:cNvSpPr/>
          <p:nvPr/>
        </p:nvSpPr>
        <p:spPr>
          <a:xfrm>
            <a:off x="10023148" y="3749108"/>
            <a:ext cx="1008112" cy="84163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回归</a:t>
            </a:r>
          </a:p>
        </p:txBody>
      </p:sp>
    </p:spTree>
    <p:extLst>
      <p:ext uri="{BB962C8B-B14F-4D97-AF65-F5344CB8AC3E}">
        <p14:creationId xmlns:p14="http://schemas.microsoft.com/office/powerpoint/2010/main" val="1125828501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kern="0" dirty="0">
                <a:latin typeface="微软雅黑" panose="020B0503020204020204" charset="-122"/>
                <a:ea typeface="微软雅黑" panose="020B0503020204020204" charset="-122"/>
              </a:rPr>
              <a:t>多分类</a:t>
            </a:r>
            <a:endParaRPr lang="en-US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C97A2C5-A5D7-4387-ADD4-B00DFAD67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536" y="2051194"/>
            <a:ext cx="10206927" cy="3526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61677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zh-CN" altLang="en-US" b="1" kern="0" dirty="0">
                <a:latin typeface="微软雅黑" panose="020B0503020204020204" charset="-122"/>
                <a:ea typeface="微软雅黑" panose="020B0503020204020204" charset="-122"/>
              </a:rPr>
              <a:t>回归</a:t>
            </a:r>
            <a:endParaRPr lang="en-US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0BD3AF6-E1EA-4E27-ABB4-9C40DF4C58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1851" y="1563430"/>
            <a:ext cx="8608298" cy="4462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33071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BCF8D4E-41DB-4D5B-8FA0-C8373DD7D2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6" t="2824" r="750" b="8586"/>
          <a:stretch/>
        </p:blipFill>
        <p:spPr>
          <a:xfrm>
            <a:off x="0" y="927100"/>
            <a:ext cx="12190730" cy="5930900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4F21F2BC-ACAB-4F55-B919-12E7C57511F0}"/>
              </a:ext>
            </a:extLst>
          </p:cNvPr>
          <p:cNvSpPr/>
          <p:nvPr/>
        </p:nvSpPr>
        <p:spPr>
          <a:xfrm>
            <a:off x="4514850" y="4393030"/>
            <a:ext cx="3181350" cy="523220"/>
          </a:xfrm>
          <a:prstGeom prst="rect">
            <a:avLst/>
          </a:prstGeom>
          <a:solidFill>
            <a:srgbClr val="D9D9D9">
              <a:alpha val="50196"/>
            </a:srgb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确保连接对应主机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46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42465252-6304-45E1-9966-F6696D119F73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0062435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 flipH="1">
            <a:off x="295573" y="1210904"/>
            <a:ext cx="54262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左下角添加扩展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0B7AE87-59DD-47ED-AC47-7AEE3A5C7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41" y="927100"/>
            <a:ext cx="11055659" cy="5930900"/>
          </a:xfrm>
          <a:prstGeom prst="rect">
            <a:avLst/>
          </a:prstGeom>
        </p:spPr>
      </p:pic>
      <p:sp>
        <p:nvSpPr>
          <p:cNvPr id="13" name="标题 1">
            <a:extLst>
              <a:ext uri="{FF2B5EF4-FFF2-40B4-BE49-F238E27FC236}">
                <a16:creationId xmlns:a16="http://schemas.microsoft.com/office/drawing/2014/main" id="{837B33A8-359D-408F-A5E7-262DB2684B7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8017920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203597" y="1184985"/>
            <a:ext cx="615553" cy="483209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en-US" altLang="zh-CN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目标检测 扩展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1EDBBA79-5567-4C1A-B88B-D8582B4E0881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DD2A433-FB80-4234-B0FC-40ACB8F5F7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159" y="929601"/>
            <a:ext cx="10077681" cy="592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4262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253B3AC3-251D-4E28-875C-566CC70B7137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指令说明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E3A8727-8F2C-424A-94E9-47802E89D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971" y="1178502"/>
            <a:ext cx="64674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12663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3000</TotalTime>
  <Words>174</Words>
  <Application>Microsoft Office PowerPoint</Application>
  <PresentationFormat>宽屏</PresentationFormat>
  <Paragraphs>37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-apple-system</vt:lpstr>
      <vt:lpstr>Arial Hebrew Regular</vt:lpstr>
      <vt:lpstr>Heiti SC Light</vt:lpstr>
      <vt:lpstr>Helvetica Neue</vt:lpstr>
      <vt:lpstr>等线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There</dc:creator>
  <cp:lastModifiedBy>李 朱峰</cp:lastModifiedBy>
  <cp:revision>401</cp:revision>
  <dcterms:created xsi:type="dcterms:W3CDTF">2020-11-22T06:41:56Z</dcterms:created>
  <dcterms:modified xsi:type="dcterms:W3CDTF">2022-10-11T14:18:29Z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2052-3.0.0.4824</vt:lpwstr>
  </property>
</Properties>
</file>