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25" r:id="rId2"/>
    <p:sldId id="386" r:id="rId3"/>
    <p:sldId id="387" r:id="rId4"/>
    <p:sldId id="430" r:id="rId5"/>
    <p:sldId id="428" r:id="rId6"/>
    <p:sldId id="426" r:id="rId7"/>
    <p:sldId id="389" r:id="rId8"/>
    <p:sldId id="390" r:id="rId9"/>
    <p:sldId id="391" r:id="rId10"/>
    <p:sldId id="404" r:id="rId11"/>
    <p:sldId id="42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46E"/>
    <a:srgbClr val="D9D9D9"/>
    <a:srgbClr val="002060"/>
    <a:srgbClr val="2098FF"/>
    <a:srgbClr val="00C4D8"/>
    <a:srgbClr val="FFFFFF"/>
    <a:srgbClr val="9DEEE5"/>
    <a:srgbClr val="FF3399"/>
    <a:srgbClr val="8BC7FF"/>
    <a:srgbClr val="1D8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2385" autoAdjust="0"/>
  </p:normalViewPr>
  <p:slideViewPr>
    <p:cSldViewPr snapToGrid="0">
      <p:cViewPr varScale="1">
        <p:scale>
          <a:sx n="90" d="100"/>
          <a:sy n="90" d="100"/>
        </p:scale>
        <p:origin x="39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提到机器人，你的脑海中首先会闪现一个什么样的形象呢？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大家可能会想到斯瓦辛格扮演的终结者，也可能会想到变形金刚。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167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741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参考博客 </a:t>
            </a:r>
            <a:r>
              <a:rPr lang="en-US" altLang="zh-CN" dirty="0"/>
              <a:t>https://blog.csdn.net/wangmj_hdu/article/details/111233878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030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111">
            <a:extLst>
              <a:ext uri="{FF2B5EF4-FFF2-40B4-BE49-F238E27FC236}">
                <a16:creationId xmlns:a16="http://schemas.microsoft.com/office/drawing/2014/main" id="{240D6F31-490C-4290-929D-1D84D1142E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b="83266"/>
          <a:stretch/>
        </p:blipFill>
        <p:spPr>
          <a:xfrm>
            <a:off x="1270" y="0"/>
            <a:ext cx="12190730" cy="9271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20F98C2-E406-4A6C-B2AE-7D38D0B47D0A}"/>
              </a:ext>
            </a:extLst>
          </p:cNvPr>
          <p:cNvSpPr/>
          <p:nvPr userDrawn="1"/>
        </p:nvSpPr>
        <p:spPr>
          <a:xfrm>
            <a:off x="635" y="1"/>
            <a:ext cx="12191365" cy="9271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34314" y="1157286"/>
            <a:ext cx="11734165" cy="4918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34314" y="62626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26268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25279" y="62661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 descr="logo">
            <a:extLst>
              <a:ext uri="{FF2B5EF4-FFF2-40B4-BE49-F238E27FC236}">
                <a16:creationId xmlns:a16="http://schemas.microsoft.com/office/drawing/2014/main" id="{1DF80A3C-77A2-4E4D-9C9D-5DCA14D918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/>
          <a:srcRect r="41966"/>
          <a:stretch/>
        </p:blipFill>
        <p:spPr>
          <a:xfrm>
            <a:off x="234315" y="230188"/>
            <a:ext cx="1495425" cy="38036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90204" pitchFamily="34" charset="0"/>
        <a:buChar char="•"/>
        <a:defRPr sz="2800" b="1" kern="1200">
          <a:solidFill>
            <a:srgbClr val="00206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239"/>
            <a:ext cx="12190730" cy="554026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-1" y="3475990"/>
            <a:ext cx="12191365" cy="1662229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145405"/>
            <a:ext cx="12190730" cy="1712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4365" y="4605020"/>
            <a:ext cx="58527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9DEEE5"/>
                </a:solidFill>
                <a:latin typeface="Arial Hebrew Regular" charset="0"/>
                <a:ea typeface="Heiti SC Light" panose="020B0400000000000000" charset="-122"/>
                <a:cs typeface="Arial Hebrew Regular" charset="0"/>
              </a:rPr>
              <a:t>机器人与人工智能</a:t>
            </a:r>
            <a:endParaRPr lang="zh-CN" altLang="en-US" dirty="0">
              <a:solidFill>
                <a:srgbClr val="9DEEE5"/>
              </a:solidFill>
              <a:latin typeface="Arial Hebrew Regular" charset="0"/>
              <a:ea typeface="Heiti SC Light" panose="020B0400000000000000" charset="-122"/>
              <a:cs typeface="Arial Hebrew Regular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5790" y="6122035"/>
            <a:ext cx="2793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29603A5-796F-4D28-A28A-0B9B5DAB5983}" type="datetime2">
              <a:rPr lang="zh-CN" altLang="en-US" b="1" smtClean="0">
                <a:solidFill>
                  <a:schemeClr val="tx1"/>
                </a:solidFill>
                <a:latin typeface="Heiti SC Light" panose="020B0400000000000000" charset="-122"/>
                <a:ea typeface="Heiti SC Light" panose="020B0400000000000000" charset="-122"/>
                <a:cs typeface="Heiti SC Light" panose="020B0400000000000000" charset="-122"/>
              </a:rPr>
              <a:t>2022年10月11日</a:t>
            </a:fld>
            <a:endParaRPr lang="zh-CN" altLang="en-US" b="1" dirty="0">
              <a:solidFill>
                <a:schemeClr val="tx1"/>
              </a:solidFill>
              <a:latin typeface="Heiti SC Light" panose="020B0400000000000000" charset="-122"/>
              <a:ea typeface="Heiti SC Light" panose="020B0400000000000000" charset="-122"/>
              <a:cs typeface="Heiti SC Light" panose="020B04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5790" y="3667125"/>
            <a:ext cx="11494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乐派机器人：</a:t>
            </a:r>
            <a:r>
              <a:rPr lang="zh-CN" altLang="en-US" sz="5400" b="1" dirty="0">
                <a:solidFill>
                  <a:srgbClr val="00C4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人脸检测扩展</a:t>
            </a:r>
          </a:p>
        </p:txBody>
      </p:sp>
    </p:spTree>
    <p:extLst>
      <p:ext uri="{BB962C8B-B14F-4D97-AF65-F5344CB8AC3E}">
        <p14:creationId xmlns:p14="http://schemas.microsoft.com/office/powerpoint/2010/main" val="2673559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CEE5DA8E-F6B2-4AE8-B0E9-D6614F931B1B}"/>
              </a:ext>
            </a:extLst>
          </p:cNvPr>
          <p:cNvSpPr/>
          <p:nvPr/>
        </p:nvSpPr>
        <p:spPr>
          <a:xfrm>
            <a:off x="87878" y="1043495"/>
            <a:ext cx="1046440" cy="54383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编写程序验证结果，修改缩放尺寸查看检测精度变化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在程序里使用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3D819B7-3ED2-48AF-9775-5B2189517C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269" y="1200576"/>
            <a:ext cx="10392675" cy="512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00566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程序说明</a:t>
            </a:r>
            <a:endParaRPr lang="en-US" altLang="zh-CN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A268875-B40C-499C-8C92-E7EEE34DC4B7}"/>
              </a:ext>
            </a:extLst>
          </p:cNvPr>
          <p:cNvSpPr/>
          <p:nvPr/>
        </p:nvSpPr>
        <p:spPr>
          <a:xfrm>
            <a:off x="6613237" y="2030476"/>
            <a:ext cx="5048307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打开主机摄像头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将画面切换到人脸检测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在舞台上显示变量的值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循环进行人脸检测，并把检测到的人脸个数通过变量显示在舞台上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 descr="图形用户界面, 应用程序&#10;&#10;描述已自动生成">
            <a:extLst>
              <a:ext uri="{FF2B5EF4-FFF2-40B4-BE49-F238E27FC236}">
                <a16:creationId xmlns:a16="http://schemas.microsoft.com/office/drawing/2014/main" id="{269C63F7-94C3-4032-82B9-586BFE255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73" y="1184131"/>
            <a:ext cx="4737731" cy="551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23042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1160682" y="1266517"/>
            <a:ext cx="9870635" cy="67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人脸检测是人工智能的一个热门方向，广泛应用于各行各业中</a:t>
            </a:r>
            <a:endParaRPr lang="en-US" altLang="zh-CN" sz="2800" b="1" dirty="0">
              <a:solidFill>
                <a:srgbClr val="00046E"/>
              </a:solidFill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7A1D9FCA-D92C-43FB-941A-17D65280F78C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引入</a:t>
            </a:r>
            <a:endParaRPr lang="en-US" altLang="zh-CN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C021C6C-9CBD-43B2-83FD-7A6CFEC1F014}"/>
              </a:ext>
            </a:extLst>
          </p:cNvPr>
          <p:cNvSpPr/>
          <p:nvPr/>
        </p:nvSpPr>
        <p:spPr>
          <a:xfrm>
            <a:off x="1096027" y="3062197"/>
            <a:ext cx="3586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rgbClr val="121212"/>
                </a:solidFill>
                <a:effectLst/>
                <a:latin typeface="-apple-system"/>
              </a:rPr>
              <a:t>安防监控、活体检测、人机交互</a:t>
            </a:r>
            <a:r>
              <a:rPr lang="zh-CN" altLang="en-US" sz="2800" dirty="0">
                <a:solidFill>
                  <a:srgbClr val="121212"/>
                </a:solidFill>
                <a:latin typeface="-apple-system"/>
              </a:rPr>
              <a:t>、</a:t>
            </a:r>
            <a:r>
              <a:rPr lang="zh-CN" altLang="en-US" sz="2800" b="0" i="0" dirty="0">
                <a:solidFill>
                  <a:srgbClr val="121212"/>
                </a:solidFill>
                <a:effectLst/>
                <a:latin typeface="-apple-system"/>
              </a:rPr>
              <a:t>自动对焦、相册整理、美颜相机</a:t>
            </a:r>
            <a:endParaRPr lang="en-US" altLang="zh-CN" sz="2800" b="1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6CC6FDB-A342-4E7E-8B34-FA9A811FBD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5841" y="2364510"/>
            <a:ext cx="6775250" cy="380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93258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676419" y="2123001"/>
            <a:ext cx="6694199" cy="2611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46E"/>
                </a:solidFill>
              </a:rPr>
              <a:t>人脸可能出现在图像中的任何一个位置</a:t>
            </a:r>
            <a:endParaRPr lang="en-US" altLang="zh-CN" sz="2800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46E"/>
                </a:solidFill>
              </a:rPr>
              <a:t>人脸在图像中可能有不同的视角和姿态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46E"/>
                </a:solidFill>
              </a:rPr>
              <a:t> 人脸可能有不同的大小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46E"/>
                </a:solidFill>
              </a:rPr>
              <a:t>人脸可能部分被遮挡</a:t>
            </a:r>
            <a:endParaRPr lang="en-US" altLang="zh-CN" sz="2800" dirty="0">
              <a:solidFill>
                <a:srgbClr val="00046E"/>
              </a:solidFill>
            </a:endParaRP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kern="0" dirty="0">
                <a:latin typeface="微软雅黑" panose="020B0503020204020204" charset="-122"/>
                <a:ea typeface="微软雅黑" panose="020B0503020204020204" charset="-122"/>
              </a:rPr>
              <a:t>核心问题</a:t>
            </a:r>
            <a:endParaRPr lang="en-US" altLang="zh-CN" dirty="0"/>
          </a:p>
        </p:txBody>
      </p:sp>
      <p:pic>
        <p:nvPicPr>
          <p:cNvPr id="2051" name="Picture 3">
            <a:extLst>
              <a:ext uri="{FF2B5EF4-FFF2-40B4-BE49-F238E27FC236}">
                <a16:creationId xmlns:a16="http://schemas.microsoft.com/office/drawing/2014/main" id="{C8C00896-E92A-4C4B-A4B0-0DEE0742F4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368" y="1488123"/>
            <a:ext cx="4163122" cy="445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17561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b="1" kern="0" dirty="0">
                <a:latin typeface="微软雅黑" panose="020B0503020204020204" charset="-122"/>
                <a:ea typeface="微软雅黑" panose="020B0503020204020204" charset="-122"/>
              </a:rPr>
              <a:t>实现方法</a:t>
            </a:r>
            <a:endParaRPr lang="en-US" altLang="zh-CN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84FD144-65A8-4C0C-9085-71638AD611AC}"/>
              </a:ext>
            </a:extLst>
          </p:cNvPr>
          <p:cNvSpPr/>
          <p:nvPr/>
        </p:nvSpPr>
        <p:spPr>
          <a:xfrm>
            <a:off x="1126696" y="1853249"/>
            <a:ext cx="89226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</a:rPr>
              <a:t>基于人脸模板的匹配方法：能够初步实现目标，但效率比较低</a:t>
            </a:r>
            <a:endParaRPr lang="en-US" altLang="zh-CN" sz="2800" dirty="0">
              <a:solidFill>
                <a:srgbClr val="00046E"/>
              </a:solidFill>
            </a:endParaRPr>
          </a:p>
          <a:p>
            <a:endParaRPr lang="en-US" altLang="zh-CN" sz="2800" dirty="0">
              <a:solidFill>
                <a:srgbClr val="00046E"/>
              </a:solidFill>
            </a:endParaRPr>
          </a:p>
          <a:p>
            <a:r>
              <a:rPr lang="zh-CN" altLang="en-US" sz="2800" dirty="0">
                <a:solidFill>
                  <a:srgbClr val="00046E"/>
                </a:solidFill>
              </a:rPr>
              <a:t>基于</a:t>
            </a:r>
            <a:r>
              <a:rPr lang="en-US" altLang="zh-CN" sz="2800" dirty="0">
                <a:solidFill>
                  <a:srgbClr val="00046E"/>
                </a:solidFill>
              </a:rPr>
              <a:t>AdaBoost</a:t>
            </a:r>
            <a:r>
              <a:rPr lang="zh-CN" altLang="en-US" sz="2800" dirty="0">
                <a:solidFill>
                  <a:srgbClr val="00046E"/>
                </a:solidFill>
              </a:rPr>
              <a:t>的分类器：人工设计的特征不够稳定，容易受环境影响</a:t>
            </a:r>
            <a:endParaRPr lang="en-US" altLang="zh-CN" sz="2800" dirty="0">
              <a:solidFill>
                <a:srgbClr val="00046E"/>
              </a:solidFill>
            </a:endParaRPr>
          </a:p>
          <a:p>
            <a:endParaRPr lang="en-US" altLang="zh-CN" sz="2800" dirty="0">
              <a:solidFill>
                <a:srgbClr val="00046E"/>
              </a:solidFill>
            </a:endParaRPr>
          </a:p>
          <a:p>
            <a:r>
              <a:rPr lang="zh-CN" altLang="en-US" sz="2800" dirty="0">
                <a:solidFill>
                  <a:srgbClr val="00046E"/>
                </a:solidFill>
              </a:rPr>
              <a:t>基于深度学习的模型训练：自动从数据中学习到各个层级的特征，精度大幅提高</a:t>
            </a:r>
          </a:p>
        </p:txBody>
      </p:sp>
    </p:spTree>
    <p:extLst>
      <p:ext uri="{BB962C8B-B14F-4D97-AF65-F5344CB8AC3E}">
        <p14:creationId xmlns:p14="http://schemas.microsoft.com/office/powerpoint/2010/main" val="112582850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算法流程</a:t>
            </a:r>
            <a:endParaRPr lang="en-US" altLang="zh-CN" dirty="0"/>
          </a:p>
        </p:txBody>
      </p:sp>
      <p:sp>
        <p:nvSpPr>
          <p:cNvPr id="12" name="TextBox 69">
            <a:extLst>
              <a:ext uri="{FF2B5EF4-FFF2-40B4-BE49-F238E27FC236}">
                <a16:creationId xmlns:a16="http://schemas.microsoft.com/office/drawing/2014/main" id="{0848EE80-B2DC-4029-96F2-E6614503E3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019" y="1675091"/>
            <a:ext cx="8098381" cy="3116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28" tIns="34289" rIns="68528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3130"/>
            <a:r>
              <a:rPr lang="en-US" altLang="zh-CN" sz="3600" dirty="0">
                <a:solidFill>
                  <a:srgbClr val="121212"/>
                </a:solidFill>
                <a:latin typeface="-apple-system"/>
              </a:rPr>
              <a:t>1.</a:t>
            </a:r>
            <a:r>
              <a:rPr lang="zh-CN" altLang="en-US" sz="3600" dirty="0">
                <a:solidFill>
                  <a:srgbClr val="121212"/>
                </a:solidFill>
                <a:latin typeface="-apple-system"/>
              </a:rPr>
              <a:t>通过深度网络提取图像信息</a:t>
            </a:r>
            <a:endParaRPr lang="en-US" altLang="zh-CN" sz="3600" dirty="0">
              <a:solidFill>
                <a:srgbClr val="121212"/>
              </a:solidFill>
              <a:latin typeface="-apple-system"/>
            </a:endParaRPr>
          </a:p>
          <a:p>
            <a:pPr defTabSz="913130"/>
            <a:endParaRPr lang="en-US" altLang="zh-CN" sz="3600" dirty="0">
              <a:solidFill>
                <a:srgbClr val="121212"/>
              </a:solidFill>
              <a:latin typeface="-apple-system"/>
            </a:endParaRPr>
          </a:p>
          <a:p>
            <a:pPr defTabSz="913130"/>
            <a:r>
              <a:rPr lang="en-US" altLang="zh-CN" sz="3600" dirty="0">
                <a:solidFill>
                  <a:srgbClr val="121212"/>
                </a:solidFill>
                <a:latin typeface="-apple-system"/>
              </a:rPr>
              <a:t>2.</a:t>
            </a:r>
            <a:r>
              <a:rPr lang="zh-CN" altLang="en-US" sz="3600" dirty="0">
                <a:solidFill>
                  <a:srgbClr val="121212"/>
                </a:solidFill>
                <a:latin typeface="-apple-system"/>
              </a:rPr>
              <a:t>使用分类来判断对应位置是否为人脸</a:t>
            </a:r>
            <a:endParaRPr lang="en-US" altLang="zh-CN" sz="3600" dirty="0">
              <a:solidFill>
                <a:srgbClr val="121212"/>
              </a:solidFill>
              <a:latin typeface="-apple-system"/>
            </a:endParaRPr>
          </a:p>
          <a:p>
            <a:pPr defTabSz="913130"/>
            <a:endParaRPr lang="en-US" altLang="zh-CN" sz="3600" dirty="0">
              <a:solidFill>
                <a:srgbClr val="121212"/>
              </a:solidFill>
              <a:latin typeface="-apple-system"/>
            </a:endParaRPr>
          </a:p>
          <a:p>
            <a:pPr defTabSz="913130"/>
            <a:r>
              <a:rPr lang="en-US" altLang="zh-CN" sz="3600" dirty="0">
                <a:solidFill>
                  <a:srgbClr val="121212"/>
                </a:solidFill>
                <a:latin typeface="-apple-system"/>
              </a:rPr>
              <a:t>3.</a:t>
            </a:r>
            <a:r>
              <a:rPr lang="zh-CN" altLang="en-US" sz="3600" dirty="0">
                <a:solidFill>
                  <a:srgbClr val="121212"/>
                </a:solidFill>
                <a:latin typeface="-apple-system"/>
              </a:rPr>
              <a:t>使用回归方法来得到人脸框的位置</a:t>
            </a:r>
            <a:endParaRPr lang="en-US" altLang="zh-CN" sz="3600" dirty="0">
              <a:solidFill>
                <a:srgbClr val="121212"/>
              </a:solidFill>
              <a:latin typeface="-apple-system"/>
            </a:endParaRPr>
          </a:p>
          <a:p>
            <a:pPr defTabSz="913130"/>
            <a:endParaRPr kumimoji="1" lang="en-US" altLang="zh-CN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Roboto" pitchFamily="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56B3387-C9B8-438B-9B3E-445135709214}"/>
              </a:ext>
            </a:extLst>
          </p:cNvPr>
          <p:cNvSpPr/>
          <p:nvPr/>
        </p:nvSpPr>
        <p:spPr>
          <a:xfrm>
            <a:off x="9021154" y="1361539"/>
            <a:ext cx="2088232" cy="790140"/>
          </a:xfrm>
          <a:prstGeom prst="rect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1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输入数据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250E915-7739-4858-84E2-5F2B7BF2BA10}"/>
              </a:ext>
            </a:extLst>
          </p:cNvPr>
          <p:cNvSpPr/>
          <p:nvPr/>
        </p:nvSpPr>
        <p:spPr>
          <a:xfrm>
            <a:off x="8445090" y="3513205"/>
            <a:ext cx="1440160" cy="841635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1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二分类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7A16072-D941-405A-B794-1FF9FE1E65AF}"/>
              </a:ext>
            </a:extLst>
          </p:cNvPr>
          <p:cNvSpPr/>
          <p:nvPr/>
        </p:nvSpPr>
        <p:spPr>
          <a:xfrm>
            <a:off x="9021154" y="4717070"/>
            <a:ext cx="2088232" cy="880024"/>
          </a:xfrm>
          <a:prstGeom prst="rect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1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得出结果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41FB1BC-7122-4966-9A77-96E6251A8F6A}"/>
              </a:ext>
            </a:extLst>
          </p:cNvPr>
          <p:cNvSpPr/>
          <p:nvPr/>
        </p:nvSpPr>
        <p:spPr>
          <a:xfrm>
            <a:off x="9021154" y="2410600"/>
            <a:ext cx="2088232" cy="822609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1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深度卷积网络</a:t>
            </a:r>
          </a:p>
        </p:txBody>
      </p:sp>
      <p:sp>
        <p:nvSpPr>
          <p:cNvPr id="18" name="下箭头 7">
            <a:extLst>
              <a:ext uri="{FF2B5EF4-FFF2-40B4-BE49-F238E27FC236}">
                <a16:creationId xmlns:a16="http://schemas.microsoft.com/office/drawing/2014/main" id="{7BBD4F78-D61F-486A-88BF-DA3A1F24DE40}"/>
              </a:ext>
            </a:extLst>
          </p:cNvPr>
          <p:cNvSpPr/>
          <p:nvPr/>
        </p:nvSpPr>
        <p:spPr>
          <a:xfrm>
            <a:off x="11325410" y="1741869"/>
            <a:ext cx="288032" cy="3552453"/>
          </a:xfrm>
          <a:prstGeom prst="down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1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AD008D1-C82A-40D9-92C2-9A2F65C0EDF2}"/>
              </a:ext>
            </a:extLst>
          </p:cNvPr>
          <p:cNvSpPr/>
          <p:nvPr/>
        </p:nvSpPr>
        <p:spPr>
          <a:xfrm>
            <a:off x="10209286" y="3518076"/>
            <a:ext cx="1008112" cy="841635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7964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1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回归</a:t>
            </a:r>
          </a:p>
        </p:txBody>
      </p:sp>
    </p:spTree>
    <p:extLst>
      <p:ext uri="{BB962C8B-B14F-4D97-AF65-F5344CB8AC3E}">
        <p14:creationId xmlns:p14="http://schemas.microsoft.com/office/powerpoint/2010/main" val="191180187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BCF8D4E-41DB-4D5B-8FA0-C8373DD7D2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6" t="2824" r="750" b="8586"/>
          <a:stretch/>
        </p:blipFill>
        <p:spPr>
          <a:xfrm>
            <a:off x="0" y="927100"/>
            <a:ext cx="12190730" cy="593090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4F21F2BC-ACAB-4F55-B919-12E7C57511F0}"/>
              </a:ext>
            </a:extLst>
          </p:cNvPr>
          <p:cNvSpPr/>
          <p:nvPr/>
        </p:nvSpPr>
        <p:spPr>
          <a:xfrm>
            <a:off x="4514850" y="4393030"/>
            <a:ext cx="3181350" cy="523220"/>
          </a:xfrm>
          <a:prstGeom prst="rect">
            <a:avLst/>
          </a:prstGeom>
          <a:solidFill>
            <a:srgbClr val="D9D9D9">
              <a:alpha val="50196"/>
            </a:srgb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确保连接对应主机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46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42465252-6304-45E1-9966-F6696D119F73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0062435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 flipH="1">
            <a:off x="295573" y="1210904"/>
            <a:ext cx="54262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左下角添加扩展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0B7AE87-59DD-47ED-AC47-7AEE3A5C7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41" y="927100"/>
            <a:ext cx="11055659" cy="5930900"/>
          </a:xfrm>
          <a:prstGeom prst="rect">
            <a:avLst/>
          </a:prstGeom>
        </p:spPr>
      </p:pic>
      <p:sp>
        <p:nvSpPr>
          <p:cNvPr id="13" name="标题 1">
            <a:extLst>
              <a:ext uri="{FF2B5EF4-FFF2-40B4-BE49-F238E27FC236}">
                <a16:creationId xmlns:a16="http://schemas.microsoft.com/office/drawing/2014/main" id="{837B33A8-359D-408F-A5E7-262DB2684B7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8017920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203597" y="1184985"/>
            <a:ext cx="615553" cy="48320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en-US" altLang="zh-CN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人脸检测 扩展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1EDBBA79-5567-4C1A-B88B-D8582B4E0881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872D8BF-43A6-4D74-A059-324FDFDB4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237" y="927100"/>
            <a:ext cx="9819526" cy="577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262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253B3AC3-251D-4E28-875C-566CC70B7137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指令说明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397E373-CDD7-4B64-B61C-A02CDFE80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054" y="927100"/>
            <a:ext cx="6483061" cy="564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12663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2807</TotalTime>
  <Words>312</Words>
  <Application>Microsoft Office PowerPoint</Application>
  <PresentationFormat>宽屏</PresentationFormat>
  <Paragraphs>49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-apple-system</vt:lpstr>
      <vt:lpstr>Arial Hebrew Regular</vt:lpstr>
      <vt:lpstr>Heiti SC Light</vt:lpstr>
      <vt:lpstr>等线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There</dc:creator>
  <cp:lastModifiedBy>李 朱峰</cp:lastModifiedBy>
  <cp:revision>390</cp:revision>
  <dcterms:created xsi:type="dcterms:W3CDTF">2020-11-22T06:41:56Z</dcterms:created>
  <dcterms:modified xsi:type="dcterms:W3CDTF">2022-10-11T14:17:02Z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2052-3.0.0.4824</vt:lpwstr>
  </property>
</Properties>
</file>