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425" r:id="rId2"/>
    <p:sldId id="446" r:id="rId3"/>
    <p:sldId id="447" r:id="rId4"/>
    <p:sldId id="449" r:id="rId5"/>
    <p:sldId id="448" r:id="rId6"/>
    <p:sldId id="450" r:id="rId7"/>
    <p:sldId id="451" r:id="rId8"/>
    <p:sldId id="452" r:id="rId9"/>
    <p:sldId id="386" r:id="rId10"/>
    <p:sldId id="439" r:id="rId11"/>
    <p:sldId id="440" r:id="rId12"/>
    <p:sldId id="441" r:id="rId13"/>
    <p:sldId id="387" r:id="rId14"/>
    <p:sldId id="436" r:id="rId15"/>
    <p:sldId id="428" r:id="rId16"/>
    <p:sldId id="43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6E"/>
    <a:srgbClr val="D9D9D9"/>
    <a:srgbClr val="002060"/>
    <a:srgbClr val="2098FF"/>
    <a:srgbClr val="00C4D8"/>
    <a:srgbClr val="FFFFFF"/>
    <a:srgbClr val="9DEEE5"/>
    <a:srgbClr val="FF3399"/>
    <a:srgbClr val="8BC7FF"/>
    <a:srgbClr val="1D8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385" autoAdjust="0"/>
  </p:normalViewPr>
  <p:slideViewPr>
    <p:cSldViewPr snapToGrid="0">
      <p:cViewPr varScale="1">
        <p:scale>
          <a:sx n="87" d="100"/>
          <a:sy n="87" d="100"/>
        </p:scale>
        <p:origin x="52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提到机器人，你的脑海中首先会闪现一个什么样的形象呢？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大家可能会想到斯瓦辛格扮演的终结者，也可能会想到变形金刚。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参考博客 </a:t>
            </a:r>
            <a:r>
              <a:rPr lang="en-US" altLang="zh-CN" dirty="0"/>
              <a:t>https://blog.csdn.net/wangmj_hdu/article/details/111233878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参考博客 </a:t>
            </a:r>
            <a:r>
              <a:rPr lang="en-US" altLang="zh-CN" dirty="0"/>
              <a:t>https://blog.csdn.net/wangmj_hdu/article/details/111233878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111"/>
          <p:cNvPicPr>
            <a:picLocks noChangeAspect="1"/>
          </p:cNvPicPr>
          <p:nvPr userDrawn="1"/>
        </p:nvPicPr>
        <p:blipFill rotWithShape="1">
          <a:blip r:embed="rId13"/>
          <a:srcRect b="83266"/>
          <a:stretch>
            <a:fillRect/>
          </a:stretch>
        </p:blipFill>
        <p:spPr>
          <a:xfrm>
            <a:off x="1270" y="0"/>
            <a:ext cx="12190730" cy="9271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635" y="1"/>
            <a:ext cx="12191365" cy="9271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4314" y="1157286"/>
            <a:ext cx="11734165" cy="4918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34314" y="62626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26268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25279" y="62661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 descr="logo"/>
          <p:cNvPicPr>
            <a:picLocks noChangeAspect="1"/>
          </p:cNvPicPr>
          <p:nvPr userDrawn="1"/>
        </p:nvPicPr>
        <p:blipFill rotWithShape="1">
          <a:blip r:embed="rId14"/>
          <a:srcRect r="41966"/>
          <a:stretch>
            <a:fillRect/>
          </a:stretch>
        </p:blipFill>
        <p:spPr>
          <a:xfrm>
            <a:off x="234315" y="230188"/>
            <a:ext cx="1495425" cy="38036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rgbClr val="00206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239"/>
            <a:ext cx="12190730" cy="55402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1" y="3475990"/>
            <a:ext cx="12191365" cy="1662229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45405"/>
            <a:ext cx="12190730" cy="1712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4365" y="4605020"/>
            <a:ext cx="5852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9DEEE5"/>
                </a:solidFill>
                <a:latin typeface="Arial Hebrew Regular" charset="0"/>
                <a:ea typeface="Heiti SC Light" panose="020B0400000000000000" charset="-122"/>
                <a:cs typeface="Arial Hebrew Regular" charset="0"/>
              </a:rPr>
              <a:t>机器人与人工智能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5790" y="6122035"/>
            <a:ext cx="2793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29603A5-796F-4D28-A28A-0B9B5DAB5983}" type="datetime2">
              <a:rPr lang="zh-CN" altLang="en-US" b="1" smtClean="0">
                <a:solidFill>
                  <a:schemeClr val="tx1"/>
                </a:solidFill>
                <a:latin typeface="Heiti SC Light" panose="020B0400000000000000" charset="-122"/>
                <a:ea typeface="Heiti SC Light" panose="020B0400000000000000" charset="-122"/>
                <a:cs typeface="Heiti SC Light" panose="020B0400000000000000" charset="-122"/>
              </a:rPr>
              <a:t>2022年10月11日</a:t>
            </a:fld>
            <a:endParaRPr lang="zh-CN" altLang="en-US" b="1" dirty="0">
              <a:solidFill>
                <a:schemeClr val="tx1"/>
              </a:solidFill>
              <a:latin typeface="Heiti SC Light" panose="020B0400000000000000" charset="-122"/>
              <a:ea typeface="Heiti SC Light" panose="020B0400000000000000" charset="-122"/>
              <a:cs typeface="Heiti SC Light" panose="020B04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5790" y="3667125"/>
            <a:ext cx="1149447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乐派机器人：结构与控制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973445" y="2344420"/>
            <a:ext cx="497395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用两个</a:t>
            </a:r>
            <a:r>
              <a:rPr lang="en-US" altLang="zh-CN" sz="2800" b="1" dirty="0">
                <a:solidFill>
                  <a:srgbClr val="00046E"/>
                </a:solidFill>
              </a:rPr>
              <a:t>5X7</a:t>
            </a:r>
            <a:r>
              <a:rPr lang="zh-CN" altLang="en-US" sz="2800" b="1" dirty="0">
                <a:solidFill>
                  <a:srgbClr val="00046E"/>
                </a:solidFill>
              </a:rPr>
              <a:t>的口型厚连杆把两个电机固定在一起，用长销连接起来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046E"/>
              </a:solidFill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结构搭建</a:t>
            </a:r>
          </a:p>
        </p:txBody>
      </p:sp>
      <p:pic>
        <p:nvPicPr>
          <p:cNvPr id="3" name="图片 2" descr="lepi机械臂小车_2"/>
          <p:cNvPicPr>
            <a:picLocks noChangeAspect="1"/>
          </p:cNvPicPr>
          <p:nvPr/>
        </p:nvPicPr>
        <p:blipFill>
          <a:blip r:embed="rId2"/>
          <a:srcRect t="15403" r="23143" b="33620"/>
          <a:stretch>
            <a:fillRect/>
          </a:stretch>
        </p:blipFill>
        <p:spPr>
          <a:xfrm>
            <a:off x="-575310" y="963930"/>
            <a:ext cx="5581015" cy="2776220"/>
          </a:xfrm>
          <a:prstGeom prst="rect">
            <a:avLst/>
          </a:prstGeom>
        </p:spPr>
      </p:pic>
      <p:pic>
        <p:nvPicPr>
          <p:cNvPr id="4" name="图片 3" descr="lepi机械臂小车"/>
          <p:cNvPicPr>
            <a:picLocks noChangeAspect="1"/>
          </p:cNvPicPr>
          <p:nvPr/>
        </p:nvPicPr>
        <p:blipFill>
          <a:blip r:embed="rId3"/>
          <a:srcRect r="8167" b="36139"/>
          <a:stretch>
            <a:fillRect/>
          </a:stretch>
        </p:blipFill>
        <p:spPr>
          <a:xfrm>
            <a:off x="-697230" y="2752725"/>
            <a:ext cx="6791960" cy="354266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973445" y="2344420"/>
            <a:ext cx="497395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用十字轴把轮子连接到电机上，然后用销把万向轮固定在小车车尾的中心位置</a:t>
            </a:r>
          </a:p>
        </p:txBody>
      </p:sp>
      <p:sp>
        <p:nvSpPr>
          <p:cNvPr id="13" name="标题 1"/>
          <p:cNvSpPr txBox="1"/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结构搭建</a:t>
            </a:r>
          </a:p>
        </p:txBody>
      </p:sp>
      <p:pic>
        <p:nvPicPr>
          <p:cNvPr id="2" name="图片 1" descr="lepi机械臂小车_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59560" y="54737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973445" y="2344420"/>
            <a:ext cx="497395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用销连接器和</a:t>
            </a:r>
            <a:r>
              <a:rPr lang="en-US" altLang="zh-CN" sz="2800" b="1" dirty="0">
                <a:solidFill>
                  <a:srgbClr val="00046E"/>
                </a:solidFill>
              </a:rPr>
              <a:t>90</a:t>
            </a:r>
            <a:r>
              <a:rPr lang="zh-CN" altLang="en-US" sz="2800" b="1" dirty="0">
                <a:solidFill>
                  <a:srgbClr val="00046E"/>
                </a:solidFill>
              </a:rPr>
              <a:t>度销连接器做出主机的连接座，最后安装主机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046E"/>
              </a:solidFill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结构搭建</a:t>
            </a:r>
          </a:p>
        </p:txBody>
      </p:sp>
      <p:pic>
        <p:nvPicPr>
          <p:cNvPr id="2" name="图片 1" descr="lepi机械臂小车_3"/>
          <p:cNvPicPr>
            <a:picLocks noChangeAspect="1"/>
          </p:cNvPicPr>
          <p:nvPr/>
        </p:nvPicPr>
        <p:blipFill>
          <a:blip r:embed="rId3"/>
          <a:srcRect l="-2104" t="10352" r="30340" b="17926"/>
          <a:stretch>
            <a:fillRect/>
          </a:stretch>
        </p:blipFill>
        <p:spPr>
          <a:xfrm>
            <a:off x="-595630" y="927100"/>
            <a:ext cx="5161915" cy="3869055"/>
          </a:xfrm>
          <a:prstGeom prst="rect">
            <a:avLst/>
          </a:prstGeom>
        </p:spPr>
      </p:pic>
      <p:pic>
        <p:nvPicPr>
          <p:cNvPr id="5" name="图片 4" descr="lepi机械臂小车_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24735" y="3381375"/>
            <a:ext cx="5208270" cy="390652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/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结构扩展</a:t>
            </a:r>
          </a:p>
        </p:txBody>
      </p:sp>
      <p:pic>
        <p:nvPicPr>
          <p:cNvPr id="3" name="图片 2" descr="lepi超声波小车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2195" y="1725295"/>
            <a:ext cx="6058535" cy="4544060"/>
          </a:xfrm>
          <a:prstGeom prst="rect">
            <a:avLst/>
          </a:prstGeom>
        </p:spPr>
      </p:pic>
      <p:pic>
        <p:nvPicPr>
          <p:cNvPr id="6" name="图片 5" descr="lepi颜色传感器小车巡线_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30" y="1703705"/>
            <a:ext cx="6115050" cy="458660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/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结构扩展</a:t>
            </a:r>
          </a:p>
        </p:txBody>
      </p:sp>
      <p:pic>
        <p:nvPicPr>
          <p:cNvPr id="2" name="图片 1" descr="lepi机械臂小车_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54430" y="453390"/>
            <a:ext cx="8322945" cy="6242050"/>
          </a:xfrm>
          <a:prstGeom prst="rect">
            <a:avLst/>
          </a:prstGeom>
        </p:spPr>
      </p:pic>
      <p:pic>
        <p:nvPicPr>
          <p:cNvPr id="7" name="图片 6" descr="lepi触碰传感器小车_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580" y="861060"/>
            <a:ext cx="6236970" cy="4678045"/>
          </a:xfrm>
          <a:prstGeom prst="rect">
            <a:avLst/>
          </a:prstGeom>
        </p:spPr>
      </p:pic>
      <p:pic>
        <p:nvPicPr>
          <p:cNvPr id="8" name="图片 7" descr="lepi摄像头小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4110" y="2585720"/>
            <a:ext cx="4844415" cy="36334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/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控制</a:t>
            </a:r>
          </a:p>
        </p:txBody>
      </p:sp>
      <p:sp>
        <p:nvSpPr>
          <p:cNvPr id="6" name="矩形 5"/>
          <p:cNvSpPr/>
          <p:nvPr/>
        </p:nvSpPr>
        <p:spPr>
          <a:xfrm>
            <a:off x="1031182" y="1810138"/>
            <a:ext cx="3383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小车轮上线速度计算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31240" y="2588895"/>
            <a:ext cx="5104130" cy="23069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①将编码器清零</a:t>
            </a:r>
          </a:p>
          <a:p>
            <a:pPr algn="l"/>
            <a:r>
              <a:rPr lang="zh-CN" altLang="en-US">
                <a:sym typeface="+mn-ea"/>
              </a:rPr>
              <a:t>②转动电机一整圈记录编码器数值</a:t>
            </a:r>
          </a:p>
          <a:p>
            <a:pPr algn="l"/>
            <a:r>
              <a:rPr lang="zh-CN" altLang="en-US">
                <a:sym typeface="+mn-ea"/>
              </a:rPr>
              <a:t>③将编码器清零后设置设置电机功率使电机转动</a:t>
            </a:r>
          </a:p>
          <a:p>
            <a:pPr algn="l"/>
            <a:r>
              <a:rPr lang="zh-CN" altLang="en-US">
                <a:sym typeface="+mn-ea"/>
              </a:rPr>
              <a:t>④记录电机从编码器</a:t>
            </a:r>
            <a:r>
              <a:rPr lang="en-US" altLang="zh-CN">
                <a:sym typeface="+mn-ea"/>
              </a:rPr>
              <a:t>0</a:t>
            </a:r>
            <a:r>
              <a:rPr lang="zh-CN" altLang="en-US">
                <a:sym typeface="+mn-ea"/>
              </a:rPr>
              <a:t>转动到一整圈时所用的时间</a:t>
            </a:r>
          </a:p>
          <a:p>
            <a:pPr algn="l"/>
            <a:r>
              <a:rPr lang="zh-CN" altLang="en-US">
                <a:sym typeface="+mn-ea"/>
              </a:rPr>
              <a:t>⑤测量轮子直径</a:t>
            </a:r>
            <a:r>
              <a:rPr lang="en-US" altLang="zh-CN">
                <a:sym typeface="+mn-ea"/>
              </a:rPr>
              <a:t>d</a:t>
            </a:r>
          </a:p>
          <a:p>
            <a:pPr algn="l"/>
            <a:r>
              <a:rPr lang="zh-CN" altLang="en-US">
                <a:sym typeface="+mn-ea"/>
              </a:rPr>
              <a:t>⑥</a:t>
            </a:r>
            <a:r>
              <a:rPr lang="en-US" altLang="zh-CN">
                <a:sym typeface="+mn-ea"/>
              </a:rPr>
              <a:t>V=Πd/t</a:t>
            </a:r>
          </a:p>
          <a:p>
            <a:pPr algn="l"/>
            <a:endParaRPr lang="zh-CN" altLang="en-US">
              <a:sym typeface="+mn-ea"/>
            </a:endParaRPr>
          </a:p>
          <a:p>
            <a:pPr algn="l"/>
            <a:endParaRPr lang="en-US" altLang="zh-CN">
              <a:sym typeface="+mn-ea"/>
            </a:endParaRPr>
          </a:p>
        </p:txBody>
      </p:sp>
      <p:pic>
        <p:nvPicPr>
          <p:cNvPr id="13" name="图片 12" descr="block_2021_9_17-上午11_51_4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47790" y="1561465"/>
            <a:ext cx="5165090" cy="43618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/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控制</a:t>
            </a:r>
          </a:p>
        </p:txBody>
      </p:sp>
      <p:sp>
        <p:nvSpPr>
          <p:cNvPr id="6" name="矩形 5"/>
          <p:cNvSpPr/>
          <p:nvPr/>
        </p:nvSpPr>
        <p:spPr>
          <a:xfrm>
            <a:off x="1031182" y="1810138"/>
            <a:ext cx="4094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控制左右轮速度进行转向</a:t>
            </a:r>
          </a:p>
        </p:txBody>
      </p:sp>
      <p:pic>
        <p:nvPicPr>
          <p:cNvPr id="2" name="图片 1" descr="无标题"/>
          <p:cNvPicPr>
            <a:picLocks noChangeAspect="1"/>
          </p:cNvPicPr>
          <p:nvPr/>
        </p:nvPicPr>
        <p:blipFill>
          <a:blip r:embed="rId3"/>
          <a:srcRect l="33934" t="13122" r="8620" b="21380"/>
          <a:stretch>
            <a:fillRect/>
          </a:stretch>
        </p:blipFill>
        <p:spPr>
          <a:xfrm>
            <a:off x="7829550" y="2024380"/>
            <a:ext cx="3884930" cy="37369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30350" y="3235960"/>
            <a:ext cx="4341495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计算转弯半径</a:t>
            </a:r>
          </a:p>
          <a:p>
            <a:endParaRPr lang="zh-CN" altLang="en-US" sz="2800" b="1"/>
          </a:p>
          <a:p>
            <a:r>
              <a:rPr lang="en-US" altLang="zh-CN"/>
              <a:t>r=(V</a:t>
            </a:r>
            <a:r>
              <a:rPr lang="en-US" altLang="zh-CN" sz="1000"/>
              <a:t>A</a:t>
            </a:r>
            <a:r>
              <a:rPr lang="en-US" altLang="zh-CN"/>
              <a:t>+V</a:t>
            </a:r>
            <a:r>
              <a:rPr lang="en-US" altLang="zh-CN" sz="1000"/>
              <a:t>B</a:t>
            </a:r>
            <a:r>
              <a:rPr lang="en-US" altLang="zh-CN"/>
              <a:t>)d/2</a:t>
            </a:r>
            <a:r>
              <a:rPr lang="en-US" altLang="zh-CN">
                <a:sym typeface="+mn-ea"/>
              </a:rPr>
              <a:t>(V</a:t>
            </a:r>
            <a:r>
              <a:rPr lang="en-US" altLang="zh-CN" sz="1000">
                <a:sym typeface="+mn-ea"/>
              </a:rPr>
              <a:t>A</a:t>
            </a:r>
            <a:r>
              <a:rPr lang="en-US" altLang="zh-CN">
                <a:sym typeface="+mn-ea"/>
              </a:rPr>
              <a:t>-V</a:t>
            </a:r>
            <a:r>
              <a:rPr lang="en-US" altLang="zh-CN" sz="1000">
                <a:sym typeface="+mn-ea"/>
              </a:rPr>
              <a:t>B</a:t>
            </a:r>
            <a:r>
              <a:rPr lang="en-US" altLang="zh-CN">
                <a:sym typeface="+mn-ea"/>
              </a:rPr>
              <a:t>)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885940" y="3662680"/>
            <a:ext cx="497395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摩擦销，表面有凸出纹理，一般用于厚连杆（梁）的连接，插入孔后紧配具有较大的摩擦力。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046E"/>
              </a:solidFill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73101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摩擦销</a:t>
            </a:r>
          </a:p>
        </p:txBody>
      </p:sp>
      <p:pic>
        <p:nvPicPr>
          <p:cNvPr id="3" name="图片 2" descr="摩擦销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35125" y="598805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784975" y="4078605"/>
            <a:ext cx="497395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光滑销，表面光滑，一般用于连接厚连杆（梁）构成转动副，插入孔后松配摩擦力较小。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046E"/>
              </a:solidFill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73101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光滑销</a:t>
            </a:r>
          </a:p>
        </p:txBody>
      </p:sp>
      <p:pic>
        <p:nvPicPr>
          <p:cNvPr id="2" name="图片 1" descr="光滑销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12595" y="236855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784975" y="4098925"/>
            <a:ext cx="497395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厚连杆一般用于主体结构搭建，孔的中心距是</a:t>
            </a:r>
            <a:r>
              <a:rPr lang="en-US" altLang="zh-CN" sz="2800" b="1" dirty="0">
                <a:solidFill>
                  <a:srgbClr val="00046E"/>
                </a:solidFill>
              </a:rPr>
              <a:t>8mm</a:t>
            </a:r>
            <a:r>
              <a:rPr lang="zh-CN" altLang="en-US" sz="2800" b="1" dirty="0">
                <a:solidFill>
                  <a:srgbClr val="00046E"/>
                </a:solidFill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046E"/>
              </a:solidFill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73101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厚连杆（梁）</a:t>
            </a:r>
          </a:p>
        </p:txBody>
      </p:sp>
      <p:pic>
        <p:nvPicPr>
          <p:cNvPr id="3" name="图片 2" descr="1x9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0690" y="1349375"/>
            <a:ext cx="3421380" cy="2566035"/>
          </a:xfrm>
          <a:prstGeom prst="rect">
            <a:avLst/>
          </a:prstGeom>
        </p:spPr>
      </p:pic>
      <p:pic>
        <p:nvPicPr>
          <p:cNvPr id="4" name="图片 3" descr="2x4L形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710" y="4671060"/>
            <a:ext cx="2223770" cy="1668145"/>
          </a:xfrm>
          <a:prstGeom prst="rect">
            <a:avLst/>
          </a:prstGeom>
        </p:spPr>
      </p:pic>
      <p:pic>
        <p:nvPicPr>
          <p:cNvPr id="5" name="图片 4" descr="3x3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4975" y="1252220"/>
            <a:ext cx="2035810" cy="1527810"/>
          </a:xfrm>
          <a:prstGeom prst="rect">
            <a:avLst/>
          </a:prstGeom>
        </p:spPr>
      </p:pic>
      <p:pic>
        <p:nvPicPr>
          <p:cNvPr id="6" name="图片 5" descr="3x5L形梁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610" y="4518660"/>
            <a:ext cx="2832100" cy="2124710"/>
          </a:xfrm>
          <a:prstGeom prst="rect">
            <a:avLst/>
          </a:prstGeom>
        </p:spPr>
      </p:pic>
      <p:pic>
        <p:nvPicPr>
          <p:cNvPr id="7" name="图片 6" descr="4x4V形梁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22360" y="1445895"/>
            <a:ext cx="2534920" cy="1901190"/>
          </a:xfrm>
          <a:prstGeom prst="rect">
            <a:avLst/>
          </a:prstGeom>
        </p:spPr>
      </p:pic>
      <p:pic>
        <p:nvPicPr>
          <p:cNvPr id="8" name="图片 7" descr="57口型梁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34390" y="710565"/>
            <a:ext cx="5507990" cy="309816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764020" y="3178175"/>
            <a:ext cx="497395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由摩擦销构成的转动副比较紧</a:t>
            </a:r>
          </a:p>
        </p:txBody>
      </p:sp>
      <p:sp>
        <p:nvSpPr>
          <p:cNvPr id="13" name="标题 1"/>
          <p:cNvSpPr txBox="1"/>
          <p:nvPr/>
        </p:nvSpPr>
        <p:spPr>
          <a:xfrm>
            <a:off x="173101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厚连杆的连接</a:t>
            </a:r>
          </a:p>
        </p:txBody>
      </p:sp>
      <p:pic>
        <p:nvPicPr>
          <p:cNvPr id="5" name="图片 4" descr="摩擦销连接连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225" y="1076325"/>
            <a:ext cx="3013075" cy="1694815"/>
          </a:xfrm>
          <a:prstGeom prst="rect">
            <a:avLst/>
          </a:prstGeom>
        </p:spPr>
      </p:pic>
      <p:pic>
        <p:nvPicPr>
          <p:cNvPr id="6" name="图片 5" descr="转动副"/>
          <p:cNvPicPr>
            <a:picLocks noChangeAspect="1"/>
          </p:cNvPicPr>
          <p:nvPr/>
        </p:nvPicPr>
        <p:blipFill>
          <a:blip r:embed="rId3"/>
          <a:srcRect r="5190" b="1221"/>
          <a:stretch>
            <a:fillRect/>
          </a:stretch>
        </p:blipFill>
        <p:spPr>
          <a:xfrm>
            <a:off x="1118870" y="927100"/>
            <a:ext cx="3526790" cy="2066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8730" y="3178175"/>
            <a:ext cx="497395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由光滑销构成的转动副</a:t>
            </a:r>
          </a:p>
        </p:txBody>
      </p:sp>
      <p:pic>
        <p:nvPicPr>
          <p:cNvPr id="8" name="图片 7" descr="摩擦销连接连杆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975" y="4099560"/>
            <a:ext cx="4386580" cy="246761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29885" y="4650105"/>
            <a:ext cx="497395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由两个摩擦销连接的厚连杆，摩擦销与光滑销都有轴向的预紧力</a:t>
            </a:r>
          </a:p>
        </p:txBody>
      </p:sp>
      <p:cxnSp>
        <p:nvCxnSpPr>
          <p:cNvPr id="10" name="直接箭头连接符 9"/>
          <p:cNvCxnSpPr/>
          <p:nvPr/>
        </p:nvCxnSpPr>
        <p:spPr>
          <a:xfrm>
            <a:off x="2651125" y="4585335"/>
            <a:ext cx="1125855" cy="10852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2582545" y="1521460"/>
            <a:ext cx="913130" cy="10452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8759825" y="1480820"/>
            <a:ext cx="953770" cy="984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343435383139313b333633353131353bd0fdd7aabcfdcdb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</p:spPr>
      </p:pic>
      <p:pic>
        <p:nvPicPr>
          <p:cNvPr id="16" name="图片 15" descr="343435383139313b333633343631393bd1adbbb7bcfdcdb7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34260" y="1409700"/>
            <a:ext cx="570230" cy="347345"/>
          </a:xfrm>
          <a:prstGeom prst="rect">
            <a:avLst/>
          </a:prstGeom>
        </p:spPr>
      </p:pic>
      <p:pic>
        <p:nvPicPr>
          <p:cNvPr id="17" name="图片 16" descr="343435383139313b333633343631393bd1adbbb7bcfdcdb7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67420" y="1409700"/>
            <a:ext cx="570230" cy="34734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490335" y="2237740"/>
            <a:ext cx="497395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十字轴一般用于连接轮子或齿轮，插入孔摩擦力很小可进行转动，没有轴向预紧力，插入十字孔后绕轴无法相对转动，在轴向具有一定的预紧力。</a:t>
            </a:r>
          </a:p>
        </p:txBody>
      </p:sp>
      <p:sp>
        <p:nvSpPr>
          <p:cNvPr id="13" name="标题 1"/>
          <p:cNvSpPr txBox="1"/>
          <p:nvPr/>
        </p:nvSpPr>
        <p:spPr>
          <a:xfrm>
            <a:off x="173101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十字轴</a:t>
            </a:r>
          </a:p>
        </p:txBody>
      </p:sp>
      <p:pic>
        <p:nvPicPr>
          <p:cNvPr id="3" name="图片 2" descr="半十字半销_2"/>
          <p:cNvPicPr>
            <a:picLocks noChangeAspect="1"/>
          </p:cNvPicPr>
          <p:nvPr/>
        </p:nvPicPr>
        <p:blipFill>
          <a:blip r:embed="rId2"/>
          <a:srcRect l="32359" t="15380" r="37635" b="26722"/>
          <a:stretch>
            <a:fillRect/>
          </a:stretch>
        </p:blipFill>
        <p:spPr>
          <a:xfrm>
            <a:off x="94615" y="1490980"/>
            <a:ext cx="2549525" cy="2767330"/>
          </a:xfrm>
          <a:prstGeom prst="rect">
            <a:avLst/>
          </a:prstGeom>
        </p:spPr>
      </p:pic>
      <p:pic>
        <p:nvPicPr>
          <p:cNvPr id="4" name="图片 3" descr="十字轴连接齿轮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78255" y="1821180"/>
            <a:ext cx="9352280" cy="52609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653530" y="3044190"/>
            <a:ext cx="497395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用不同的齿比来调整输出的扭矩或速度。</a:t>
            </a:r>
          </a:p>
        </p:txBody>
      </p:sp>
      <p:sp>
        <p:nvSpPr>
          <p:cNvPr id="13" name="标题 1"/>
          <p:cNvSpPr txBox="1"/>
          <p:nvPr/>
        </p:nvSpPr>
        <p:spPr>
          <a:xfrm>
            <a:off x="173101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齿轮</a:t>
            </a:r>
          </a:p>
        </p:txBody>
      </p:sp>
      <p:pic>
        <p:nvPicPr>
          <p:cNvPr id="3" name="图片 2" descr="齿轮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1920" y="436880"/>
            <a:ext cx="9088755" cy="5112385"/>
          </a:xfrm>
          <a:prstGeom prst="rect">
            <a:avLst/>
          </a:prstGeom>
        </p:spPr>
      </p:pic>
      <p:pic>
        <p:nvPicPr>
          <p:cNvPr id="4" name="图片 3" descr="齿轮1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64895" y="2860675"/>
            <a:ext cx="9088755" cy="511238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653530" y="3044190"/>
            <a:ext cx="497395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用斜齿改变传动方向，图为斜齿组成的差速器组。</a:t>
            </a:r>
          </a:p>
        </p:txBody>
      </p:sp>
      <p:sp>
        <p:nvSpPr>
          <p:cNvPr id="13" name="标题 1"/>
          <p:cNvSpPr txBox="1"/>
          <p:nvPr/>
        </p:nvSpPr>
        <p:spPr>
          <a:xfrm>
            <a:off x="173101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齿轮</a:t>
            </a:r>
          </a:p>
        </p:txBody>
      </p:sp>
      <p:pic>
        <p:nvPicPr>
          <p:cNvPr id="2" name="图片 1" descr="差速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3295" y="1635125"/>
            <a:ext cx="8672195" cy="48780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521450" y="2164080"/>
            <a:ext cx="497395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两轮差速转向小车特点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①结构控制简单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②可靠性高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③搭建容易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④可扩展性高</a:t>
            </a:r>
          </a:p>
        </p:txBody>
      </p:sp>
      <p:sp>
        <p:nvSpPr>
          <p:cNvPr id="13" name="标题 1"/>
          <p:cNvSpPr txBox="1"/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结构搭建</a:t>
            </a:r>
          </a:p>
        </p:txBody>
      </p:sp>
      <p:pic>
        <p:nvPicPr>
          <p:cNvPr id="2" name="图片 1" descr="lepi机械臂小车_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433705" y="92710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440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440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457</Words>
  <Application>Microsoft Office PowerPoint</Application>
  <PresentationFormat>宽屏</PresentationFormat>
  <Paragraphs>54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 Hebrew Regular</vt:lpstr>
      <vt:lpstr>Heiti SC Light</vt:lpstr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There</dc:creator>
  <cp:lastModifiedBy>李 朱峰</cp:lastModifiedBy>
  <cp:revision>384</cp:revision>
  <dcterms:created xsi:type="dcterms:W3CDTF">2020-11-22T06:41:00Z</dcterms:created>
  <dcterms:modified xsi:type="dcterms:W3CDTF">2022-10-11T14:19:13Z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3A5FB1AF899749A18498E05C7287B9B9</vt:lpwstr>
  </property>
</Properties>
</file>