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0" r:id="rId5"/>
    <p:sldId id="262" r:id="rId6"/>
    <p:sldId id="263" r:id="rId7"/>
    <p:sldId id="264" r:id="rId8"/>
    <p:sldId id="265" r:id="rId9"/>
    <p:sldId id="267" r:id="rId10"/>
    <p:sldId id="266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C88A"/>
    <a:srgbClr val="4369D7"/>
    <a:srgbClr val="1CD326"/>
    <a:srgbClr val="4AB5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A17D91-2FB0-4CDF-9FEE-BFEB66A291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CBDC93F-312F-4E5F-B3F0-6191063862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0C7BC59-382C-432C-A92D-56AE8250B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BF6B-C10A-46D3-AE06-0C107F040E71}" type="datetimeFigureOut">
              <a:rPr lang="zh-CN" altLang="en-US" smtClean="0"/>
              <a:t>2022-10-04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585677-EC26-45E4-B9F8-03C418E96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02697A-DF60-47B4-B9E5-3A6DA347B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829F-FC35-4FEE-AAE0-91733B304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109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49EF35-4EE7-4789-9CFD-DA2990DD2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54073D4-854A-4DEC-9511-321554170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D5C0CE-4888-484D-889B-6BA0982B5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BF6B-C10A-46D3-AE06-0C107F040E71}" type="datetimeFigureOut">
              <a:rPr lang="zh-CN" altLang="en-US" smtClean="0"/>
              <a:t>2022-10-04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67BD61A-2139-4074-A95B-A032C777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0882C2-8286-45A1-A650-6492934D8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829F-FC35-4FEE-AAE0-91733B304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830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EA701D4-4304-4B6B-ADA7-E741086CF8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984D2C6-C032-45A8-89F3-361C4744F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6A49EC-C139-4BF3-BA6B-761BF878D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BF6B-C10A-46D3-AE06-0C107F040E71}" type="datetimeFigureOut">
              <a:rPr lang="zh-CN" altLang="en-US" smtClean="0"/>
              <a:t>2022-10-04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BF1911-4334-4680-8063-CB3C4408D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8E683C-2CE4-42FF-A7E5-5BB3F0BFD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829F-FC35-4FEE-AAE0-91733B304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459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9AE07D-71C7-4320-AE02-2010359F4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7CAD67-F97E-4D02-8308-F0CD751E7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E8D413-B7CB-43FB-B52E-D79A043DF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BF6B-C10A-46D3-AE06-0C107F040E71}" type="datetimeFigureOut">
              <a:rPr lang="zh-CN" altLang="en-US" smtClean="0"/>
              <a:t>2022-10-04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E710BB-9978-4834-A248-3C75CC173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287014-164F-4700-8009-184517145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829F-FC35-4FEE-AAE0-91733B304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790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8D58BF-B28E-4A85-B569-EF9EFD38F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699700B-B85C-4F2A-A061-DA21E90AD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347905-9534-47ED-AE1A-F66FE4AC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BF6B-C10A-46D3-AE06-0C107F040E71}" type="datetimeFigureOut">
              <a:rPr lang="zh-CN" altLang="en-US" smtClean="0"/>
              <a:t>2022-10-04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84A6692-0096-4D1F-AF8B-C773D7743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67D66D-194A-4CCA-9398-6EBC90294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829F-FC35-4FEE-AAE0-91733B304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974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12A889-4811-47CF-A72B-EFE0B1F51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D9CC0A-9890-47EA-927C-9344458DFC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BB2F8CC-D804-480E-A138-D60A5E744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11721B1-6A3D-43B4-BC3A-B54403C3C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BF6B-C10A-46D3-AE06-0C107F040E71}" type="datetimeFigureOut">
              <a:rPr lang="zh-CN" altLang="en-US" smtClean="0"/>
              <a:t>2022-10-04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1165300-46D5-4C46-B4BA-F095CA0AB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7036A24-AFAD-40B4-9399-99DF61ACC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829F-FC35-4FEE-AAE0-91733B304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774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431580-D141-4BA5-9221-86D440135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E6C4829-921E-4837-881A-12F3D657C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68775E1-52D4-42E0-8451-C5A4A3ED8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6800E0B-45E2-47D7-B8C2-F9EBB029C0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CA112CD-C45C-4CEC-9E94-B7AFD4EA35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2F49CA0-2B4A-46BF-B1BA-BD65AF99E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BF6B-C10A-46D3-AE06-0C107F040E71}" type="datetimeFigureOut">
              <a:rPr lang="zh-CN" altLang="en-US" smtClean="0"/>
              <a:t>2022-10-04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342A325-B9FD-4F56-9DB5-EE3E4C4E2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7BA2C7E-4DA7-4D3A-97D1-1D05365D1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829F-FC35-4FEE-AAE0-91733B304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068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309FD6-8800-4724-9F6D-7FF2298EA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86A5566-F1F9-431C-AE83-D56EDD80D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BF6B-C10A-46D3-AE06-0C107F040E71}" type="datetimeFigureOut">
              <a:rPr lang="zh-CN" altLang="en-US" smtClean="0"/>
              <a:t>2022-10-04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58EC364-2145-4643-8D93-E8E6B556C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B08B6AE-95B5-4AFB-A887-AC3FCE105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829F-FC35-4FEE-AAE0-91733B304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587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C8D7735-5AE8-4CD9-8910-5DF78E41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BF6B-C10A-46D3-AE06-0C107F040E71}" type="datetimeFigureOut">
              <a:rPr lang="zh-CN" altLang="en-US" smtClean="0"/>
              <a:t>2022-10-04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51D4FF3-73AB-41DF-9821-A513B4883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231BAF7-7D34-4866-B175-579C9AB38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829F-FC35-4FEE-AAE0-91733B304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2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4D9EEC-9BB4-4C6F-9930-D18D7DB66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B8B85A-E27B-4FDD-A818-CDABC3EEE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100A9BC-CB6A-445E-8BEB-429B97247C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92EF926-AA53-44F4-A89F-14E66F49F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BF6B-C10A-46D3-AE06-0C107F040E71}" type="datetimeFigureOut">
              <a:rPr lang="zh-CN" altLang="en-US" smtClean="0"/>
              <a:t>2022-10-04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7319FE-F3BC-4867-AACE-0EF2B5368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C1DAEAC-B932-4E89-82B1-DEECD4020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829F-FC35-4FEE-AAE0-91733B304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363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83720A-077A-42D0-8386-A75F96010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5254BEB-BA6D-49B8-9135-4E1819B161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588FB1D-8429-451A-9EEB-3985D66A7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0B44E95-3F20-41BB-A989-53F3F25A3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BF6B-C10A-46D3-AE06-0C107F040E71}" type="datetimeFigureOut">
              <a:rPr lang="zh-CN" altLang="en-US" smtClean="0"/>
              <a:t>2022-10-04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D6EE6FD-0B3E-4E49-BDC6-B6C3EEDBC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8ED3538-3809-4E4E-9C3E-50EFD7D5A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829F-FC35-4FEE-AAE0-91733B304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111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586292E-C7F1-48C1-BA87-24D3D8A11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A3043E5-B689-45B0-BCD3-46E72E911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923F191-206A-42D0-816A-8EF3F3971A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4BF6B-C10A-46D3-AE06-0C107F040E71}" type="datetimeFigureOut">
              <a:rPr lang="zh-CN" altLang="en-US" smtClean="0"/>
              <a:t>2022-10-04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1583BB-5740-4C4E-BE45-444230B1F6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5671661-C534-415C-9038-CA45A862AD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1829F-FC35-4FEE-AAE0-91733B304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527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gitee.com/mixly2/mixio_wx.js/tree/master/demo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7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2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evelopers.weixin.qq.com/miniprogram/dev/devtools/download.html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7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10.svg"/><Relationship Id="rId12" Type="http://schemas.openxmlformats.org/officeDocument/2006/relationships/image" Target="../media/image1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hyperlink" Target="https://gitee.com/mixly2/mixio_wx.js/blob/master/mixio.js" TargetMode="External"/><Relationship Id="rId10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69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>
            <a:extLst>
              <a:ext uri="{FF2B5EF4-FFF2-40B4-BE49-F238E27FC236}">
                <a16:creationId xmlns:a16="http://schemas.microsoft.com/office/drawing/2014/main" id="{B706D21F-F34F-4772-ADCB-5EB9396F36C9}"/>
              </a:ext>
            </a:extLst>
          </p:cNvPr>
          <p:cNvSpPr txBox="1"/>
          <p:nvPr/>
        </p:nvSpPr>
        <p:spPr>
          <a:xfrm>
            <a:off x="4430023" y="2464585"/>
            <a:ext cx="65935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6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微信小程序</a:t>
            </a:r>
            <a:endParaRPr kumimoji="0" lang="en-US" altLang="zh-CN" sz="4400" b="1" i="0" u="none" strike="noStrike" kern="1200" cap="none" spc="6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60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MixIO</a:t>
            </a:r>
            <a:r>
              <a:rPr lang="zh-CN" altLang="en-US" sz="4400" b="1" spc="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开发指南</a:t>
            </a:r>
            <a:endParaRPr kumimoji="0" lang="zh-CN" altLang="en-US" sz="4400" b="1" i="0" u="none" strike="noStrike" kern="1200" cap="none" spc="6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D3623405-6F6B-4A0E-99F1-B835950C5819}"/>
              </a:ext>
            </a:extLst>
          </p:cNvPr>
          <p:cNvSpPr txBox="1"/>
          <p:nvPr/>
        </p:nvSpPr>
        <p:spPr>
          <a:xfrm>
            <a:off x="4430023" y="3891730"/>
            <a:ext cx="721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400" i="1" spc="-150" dirty="0">
                <a:solidFill>
                  <a:srgbClr val="FFFFFF"/>
                </a:solidFill>
                <a:latin typeface="Consolas" panose="020B0609020204030204" pitchFamily="49" charset="0"/>
                <a:ea typeface="微软雅黑" panose="020B0503020204020204" pitchFamily="34" charset="-122"/>
              </a:rPr>
              <a:t>https://gitee.com/mixly2/mixio_wx.js</a:t>
            </a:r>
            <a:endParaRPr kumimoji="0" lang="zh-CN" altLang="en-US" sz="2400" b="0" i="1" u="none" strike="noStrike" kern="1200" cap="none" spc="-15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olas" panose="020B0609020204030204" pitchFamily="49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5A8C9015-B24B-4E10-8FA6-0B52E5AD45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318"/>
          <a:stretch/>
        </p:blipFill>
        <p:spPr>
          <a:xfrm>
            <a:off x="-3135" y="1"/>
            <a:ext cx="3228508" cy="6864668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05C81633-D82E-48F6-8DA5-8CDDA64E9F1C}"/>
              </a:ext>
            </a:extLst>
          </p:cNvPr>
          <p:cNvSpPr/>
          <p:nvPr/>
        </p:nvSpPr>
        <p:spPr>
          <a:xfrm>
            <a:off x="-3135" y="1282"/>
            <a:ext cx="3234900" cy="6864668"/>
          </a:xfrm>
          <a:prstGeom prst="rect">
            <a:avLst/>
          </a:prstGeom>
          <a:solidFill>
            <a:srgbClr val="D6A25A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 Light" panose="020F0302020204030204"/>
              <a:ea typeface="华文中宋" panose="02010600040101010101" pitchFamily="2" charset="-122"/>
              <a:cs typeface="+mn-cs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0E2ADCF1-BAB6-4FF6-B853-FEDCB48A91DC}"/>
              </a:ext>
            </a:extLst>
          </p:cNvPr>
          <p:cNvSpPr/>
          <p:nvPr/>
        </p:nvSpPr>
        <p:spPr>
          <a:xfrm>
            <a:off x="2326890" y="2524125"/>
            <a:ext cx="1809750" cy="1809750"/>
          </a:xfrm>
          <a:prstGeom prst="ellipse">
            <a:avLst/>
          </a:prstGeom>
          <a:solidFill>
            <a:srgbClr val="FFFFFF">
              <a:alpha val="95000"/>
            </a:srgbClr>
          </a:solidFill>
          <a:ln w="12700" cap="flat" cmpd="sng" algn="ctr">
            <a:noFill/>
            <a:prstDash val="solid"/>
            <a:miter lim="800000"/>
          </a:ln>
          <a:effectLst>
            <a:glow rad="330200">
              <a:schemeClr val="bg1">
                <a:alpha val="60000"/>
              </a:schemeClr>
            </a:glo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方正小标宋简体"/>
              <a:ea typeface="华文中宋" panose="02010600040101010101" pitchFamily="2" charset="-122"/>
              <a:cs typeface="+mn-cs"/>
            </a:endParaRP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E071B7E2-3421-4D7E-8FD2-2B745D9588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200" y="2798072"/>
            <a:ext cx="1106129" cy="1206348"/>
          </a:xfrm>
          <a:prstGeom prst="rect">
            <a:avLst/>
          </a:prstGeom>
        </p:spPr>
      </p:pic>
      <p:pic>
        <p:nvPicPr>
          <p:cNvPr id="1026" name="Picture 2" descr="https://gimg2.baidu.com/image_search/src=http%3A%2F%2Fpic.wangt.cc%2Fdownload%2Fpic_router.php%3Fpath%3Dhttps%3A%2F%2Fs3.ifanr.com%2Fwp-content%2Fuploads%2F2021%2F05%2FWechatIMG3403.png%21720&amp;refer=http%3A%2F%2Fpic.wangt.cc&amp;app=2002&amp;size=f9999,10000&amp;q=a80&amp;n=0&amp;g=0n&amp;fmt=auto?sec=1667441828&amp;t=b1284a505941c8e7e4597140bb3684a9">
            <a:extLst>
              <a:ext uri="{FF2B5EF4-FFF2-40B4-BE49-F238E27FC236}">
                <a16:creationId xmlns:a16="http://schemas.microsoft.com/office/drawing/2014/main" id="{10C1A6CA-6A6B-4E6C-8251-401CE36661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4" t="20164" r="61951" b="37377"/>
          <a:stretch/>
        </p:blipFill>
        <p:spPr bwMode="auto">
          <a:xfrm>
            <a:off x="3373718" y="3533449"/>
            <a:ext cx="503889" cy="50479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2761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C8758FE8-74CD-41D1-80AD-AEBB097521A9}"/>
              </a:ext>
            </a:extLst>
          </p:cNvPr>
          <p:cNvSpPr/>
          <p:nvPr/>
        </p:nvSpPr>
        <p:spPr>
          <a:xfrm>
            <a:off x="0" y="6401146"/>
            <a:ext cx="12192000" cy="466246"/>
          </a:xfrm>
          <a:prstGeom prst="rect">
            <a:avLst/>
          </a:prstGeom>
          <a:solidFill>
            <a:srgbClr val="FBB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FangSong" panose="020B0503020204020204" pitchFamily="49" charset="-122"/>
              <a:cs typeface="+mn-cs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7431F55C-F027-4989-83D2-C86DFE4A1E6B}"/>
              </a:ext>
            </a:extLst>
          </p:cNvPr>
          <p:cNvGrpSpPr/>
          <p:nvPr/>
        </p:nvGrpSpPr>
        <p:grpSpPr>
          <a:xfrm>
            <a:off x="9780354" y="6434214"/>
            <a:ext cx="3415758" cy="400110"/>
            <a:chOff x="917703" y="6442165"/>
            <a:chExt cx="3415758" cy="400110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57C7BB52-1B30-4743-A5EA-B5AEBFF72C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703" y="6487696"/>
              <a:ext cx="283373" cy="309048"/>
            </a:xfrm>
            <a:prstGeom prst="rect">
              <a:avLst/>
            </a:prstGeom>
          </p:spPr>
        </p:pic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2598448F-4896-40F0-8555-4E5AFA8D25C3}"/>
                </a:ext>
              </a:extLst>
            </p:cNvPr>
            <p:cNvSpPr txBox="1"/>
            <p:nvPr/>
          </p:nvSpPr>
          <p:spPr>
            <a:xfrm>
              <a:off x="1201076" y="6442165"/>
              <a:ext cx="31323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dirty="0">
                  <a:solidFill>
                    <a:prstClr val="white"/>
                  </a:solidFill>
                  <a:latin typeface="Consolas" panose="020B0609020204030204" pitchFamily="49" charset="0"/>
                  <a:ea typeface="仿宋" panose="02010609060101010101" pitchFamily="49" charset="-122"/>
                </a:rPr>
                <a:t>m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nsolas" panose="020B0609020204030204" pitchFamily="49" charset="0"/>
                  <a:ea typeface="仿宋" panose="02010609060101010101" pitchFamily="49" charset="-122"/>
                  <a:cs typeface="+mn-cs"/>
                </a:rPr>
                <a:t>ixio.mixly.cn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仿宋" panose="02010609060101010101" pitchFamily="49" charset="-122"/>
                <a:cs typeface="+mn-cs"/>
              </a:endParaRPr>
            </a:p>
          </p:txBody>
        </p:sp>
      </p:grpSp>
      <p:sp>
        <p:nvSpPr>
          <p:cNvPr id="16" name="标题 2">
            <a:extLst>
              <a:ext uri="{FF2B5EF4-FFF2-40B4-BE49-F238E27FC236}">
                <a16:creationId xmlns:a16="http://schemas.microsoft.com/office/drawing/2014/main" id="{5E684CBB-6843-4A96-B317-5AB08CD68419}"/>
              </a:ext>
            </a:extLst>
          </p:cNvPr>
          <p:cNvSpPr txBox="1">
            <a:spLocks/>
          </p:cNvSpPr>
          <p:nvPr/>
        </p:nvSpPr>
        <p:spPr>
          <a:xfrm>
            <a:off x="1438358" y="462903"/>
            <a:ext cx="4934941" cy="64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en-US" altLang="zh-CN" dirty="0">
                <a:latin typeface="Consolas" panose="020B0609020204030204" pitchFamily="49" charset="0"/>
                <a:ea typeface="方正小标宋简体" panose="02000000000000000000" pitchFamily="2" charset="-122"/>
              </a:rPr>
              <a:t>Demo</a:t>
            </a:r>
            <a:endParaRPr lang="zh-CN" altLang="en-US" dirty="0">
              <a:latin typeface="Consolas" panose="020B0609020204030204" pitchFamily="49" charset="0"/>
              <a:ea typeface="方正小标宋简体" panose="02000000000000000000" pitchFamily="2" charset="-122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8D4D6F03-89AB-4C08-A6D6-D45BE90D7C9A}"/>
              </a:ext>
            </a:extLst>
          </p:cNvPr>
          <p:cNvGrpSpPr/>
          <p:nvPr/>
        </p:nvGrpSpPr>
        <p:grpSpPr>
          <a:xfrm>
            <a:off x="457296" y="303077"/>
            <a:ext cx="884811" cy="900552"/>
            <a:chOff x="-80414" y="88544"/>
            <a:chExt cx="1226407" cy="1240175"/>
          </a:xfrm>
        </p:grpSpPr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1FEC9574-8ED0-4943-9C97-08279843E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0414" y="88544"/>
              <a:ext cx="1106129" cy="1206348"/>
            </a:xfrm>
            <a:prstGeom prst="rect">
              <a:avLst/>
            </a:prstGeom>
          </p:spPr>
        </p:pic>
        <p:pic>
          <p:nvPicPr>
            <p:cNvPr id="27" name="Picture 2" descr="https://gimg2.baidu.com/image_search/src=http%3A%2F%2Fpic.wangt.cc%2Fdownload%2Fpic_router.php%3Fpath%3Dhttps%3A%2F%2Fs3.ifanr.com%2Fwp-content%2Fuploads%2F2021%2F05%2FWechatIMG3403.png%21720&amp;refer=http%3A%2F%2Fpic.wangt.cc&amp;app=2002&amp;size=f9999,10000&amp;q=a80&amp;n=0&amp;g=0n&amp;fmt=auto?sec=1667441828&amp;t=b1284a505941c8e7e4597140bb3684a9">
              <a:extLst>
                <a:ext uri="{FF2B5EF4-FFF2-40B4-BE49-F238E27FC236}">
                  <a16:creationId xmlns:a16="http://schemas.microsoft.com/office/drawing/2014/main" id="{021B79FA-84F3-4296-9C48-F25F9033A83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44" t="20164" r="61951" b="37377"/>
            <a:stretch/>
          </p:blipFill>
          <p:spPr bwMode="auto">
            <a:xfrm>
              <a:off x="642104" y="823921"/>
              <a:ext cx="503889" cy="504798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1009CF8F-DE20-4A14-93AF-9081653E6A8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587"/>
          <a:stretch/>
        </p:blipFill>
        <p:spPr>
          <a:xfrm>
            <a:off x="1576045" y="1368162"/>
            <a:ext cx="2606906" cy="4662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4" name="组合 23">
            <a:extLst>
              <a:ext uri="{FF2B5EF4-FFF2-40B4-BE49-F238E27FC236}">
                <a16:creationId xmlns:a16="http://schemas.microsoft.com/office/drawing/2014/main" id="{F893A113-6199-4EED-B2E1-3D777CCD0542}"/>
              </a:ext>
            </a:extLst>
          </p:cNvPr>
          <p:cNvGrpSpPr/>
          <p:nvPr/>
        </p:nvGrpSpPr>
        <p:grpSpPr>
          <a:xfrm>
            <a:off x="5696189" y="2464046"/>
            <a:ext cx="4754094" cy="2168622"/>
            <a:chOff x="3654259" y="2113411"/>
            <a:chExt cx="4754094" cy="2168622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1C76E96F-5B1B-45F8-85F8-159725770B6F}"/>
                </a:ext>
              </a:extLst>
            </p:cNvPr>
            <p:cNvSpPr/>
            <p:nvPr/>
          </p:nvSpPr>
          <p:spPr>
            <a:xfrm>
              <a:off x="3654259" y="2656993"/>
              <a:ext cx="4754094" cy="1625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endParaRPr lang="zh-CN" altLang="en-US" sz="2400" dirty="0">
                <a:latin typeface="方正小标宋简体" panose="02000000000000000000" pitchFamily="2" charset="-122"/>
                <a:ea typeface="方正小标宋简体" panose="02000000000000000000" pitchFamily="2" charset="-122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3075AB4D-72A4-4CD3-AC91-6F2AF0480185}"/>
                </a:ext>
              </a:extLst>
            </p:cNvPr>
            <p:cNvSpPr/>
            <p:nvPr/>
          </p:nvSpPr>
          <p:spPr>
            <a:xfrm>
              <a:off x="3654259" y="2113411"/>
              <a:ext cx="4754094" cy="556591"/>
            </a:xfrm>
            <a:prstGeom prst="rect">
              <a:avLst/>
            </a:prstGeom>
            <a:solidFill>
              <a:srgbClr val="4AB578"/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endParaRPr lang="zh-CN" altLang="en-US" sz="2400" dirty="0">
                <a:latin typeface="方正小标宋简体" panose="02000000000000000000" pitchFamily="2" charset="-122"/>
                <a:ea typeface="方正小标宋简体" panose="02000000000000000000" pitchFamily="2" charset="-122"/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FC8392FD-05DA-43D9-8BCB-2435C05810E4}"/>
                </a:ext>
              </a:extLst>
            </p:cNvPr>
            <p:cNvSpPr/>
            <p:nvPr/>
          </p:nvSpPr>
          <p:spPr>
            <a:xfrm>
              <a:off x="4080406" y="2179426"/>
              <a:ext cx="410035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zh-CN" altLang="en-US" sz="2400" dirty="0">
                  <a:solidFill>
                    <a:prstClr val="white"/>
                  </a:solidFill>
                  <a:latin typeface="方正小标宋简体" panose="02000000000000000000" pitchFamily="2" charset="-122"/>
                  <a:ea typeface="方正小标宋简体" panose="02000000000000000000" pitchFamily="2" charset="-122"/>
                </a:rPr>
                <a:t> 完整代码</a:t>
              </a:r>
            </a:p>
          </p:txBody>
        </p:sp>
        <p:pic>
          <p:nvPicPr>
            <p:cNvPr id="32" name="图形 31" descr="Web 设计">
              <a:extLst>
                <a:ext uri="{FF2B5EF4-FFF2-40B4-BE49-F238E27FC236}">
                  <a16:creationId xmlns:a16="http://schemas.microsoft.com/office/drawing/2014/main" id="{F1A80FED-1BA5-4DA3-BEBF-FAF2C5BAFC8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727313" y="2149797"/>
              <a:ext cx="461665" cy="461665"/>
            </a:xfrm>
            <a:prstGeom prst="rect">
              <a:avLst/>
            </a:prstGeom>
          </p:spPr>
        </p:pic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DCB7ED72-2D20-46C3-BEC2-060D1A1244DC}"/>
                </a:ext>
              </a:extLst>
            </p:cNvPr>
            <p:cNvSpPr txBox="1"/>
            <p:nvPr/>
          </p:nvSpPr>
          <p:spPr>
            <a:xfrm>
              <a:off x="3783958" y="2958594"/>
              <a:ext cx="449469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solidFill>
                    <a:srgbClr val="4AB578"/>
                  </a:solidFill>
                  <a:latin typeface="Consolas" panose="020B0609020204030204" pitchFamily="49" charset="0"/>
                  <a:hlinkClick r:id="rId8"/>
                </a:rPr>
                <a:t>https://gitee.com/mixly2/mixio_wx.js/tree/master/demo</a:t>
              </a:r>
              <a:endParaRPr lang="en-US" altLang="zh-CN" sz="2000" dirty="0">
                <a:solidFill>
                  <a:srgbClr val="4AB578"/>
                </a:solidFill>
                <a:latin typeface="Consolas" panose="020B0609020204030204" pitchFamily="49" charset="0"/>
              </a:endParaRPr>
            </a:p>
            <a:p>
              <a:endParaRPr lang="en-US" altLang="zh-CN" sz="2000" dirty="0">
                <a:solidFill>
                  <a:srgbClr val="4AB578"/>
                </a:solidFill>
                <a:latin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5675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C8758FE8-74CD-41D1-80AD-AEBB097521A9}"/>
              </a:ext>
            </a:extLst>
          </p:cNvPr>
          <p:cNvSpPr/>
          <p:nvPr/>
        </p:nvSpPr>
        <p:spPr>
          <a:xfrm>
            <a:off x="0" y="6401146"/>
            <a:ext cx="12192000" cy="466246"/>
          </a:xfrm>
          <a:prstGeom prst="rect">
            <a:avLst/>
          </a:prstGeom>
          <a:solidFill>
            <a:srgbClr val="FBB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FangSong" panose="020B0503020204020204" pitchFamily="49" charset="-122"/>
              <a:cs typeface="+mn-cs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7431F55C-F027-4989-83D2-C86DFE4A1E6B}"/>
              </a:ext>
            </a:extLst>
          </p:cNvPr>
          <p:cNvGrpSpPr/>
          <p:nvPr/>
        </p:nvGrpSpPr>
        <p:grpSpPr>
          <a:xfrm>
            <a:off x="9780354" y="6434214"/>
            <a:ext cx="3415758" cy="400110"/>
            <a:chOff x="917703" y="6442165"/>
            <a:chExt cx="3415758" cy="400110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57C7BB52-1B30-4743-A5EA-B5AEBFF72C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703" y="6487696"/>
              <a:ext cx="283373" cy="309048"/>
            </a:xfrm>
            <a:prstGeom prst="rect">
              <a:avLst/>
            </a:prstGeom>
          </p:spPr>
        </p:pic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2598448F-4896-40F0-8555-4E5AFA8D25C3}"/>
                </a:ext>
              </a:extLst>
            </p:cNvPr>
            <p:cNvSpPr txBox="1"/>
            <p:nvPr/>
          </p:nvSpPr>
          <p:spPr>
            <a:xfrm>
              <a:off x="1201076" y="6442165"/>
              <a:ext cx="31323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dirty="0">
                  <a:solidFill>
                    <a:prstClr val="white"/>
                  </a:solidFill>
                  <a:latin typeface="Consolas" panose="020B0609020204030204" pitchFamily="49" charset="0"/>
                  <a:ea typeface="仿宋" panose="02010609060101010101" pitchFamily="49" charset="-122"/>
                </a:rPr>
                <a:t>m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nsolas" panose="020B0609020204030204" pitchFamily="49" charset="0"/>
                  <a:ea typeface="仿宋" panose="02010609060101010101" pitchFamily="49" charset="-122"/>
                  <a:cs typeface="+mn-cs"/>
                </a:rPr>
                <a:t>ixio.mixly.cn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仿宋" panose="02010609060101010101" pitchFamily="49" charset="-122"/>
                <a:cs typeface="+mn-cs"/>
              </a:endParaRPr>
            </a:p>
          </p:txBody>
        </p:sp>
      </p:grpSp>
      <p:sp>
        <p:nvSpPr>
          <p:cNvPr id="16" name="标题 2">
            <a:extLst>
              <a:ext uri="{FF2B5EF4-FFF2-40B4-BE49-F238E27FC236}">
                <a16:creationId xmlns:a16="http://schemas.microsoft.com/office/drawing/2014/main" id="{5E684CBB-6843-4A96-B317-5AB08CD68419}"/>
              </a:ext>
            </a:extLst>
          </p:cNvPr>
          <p:cNvSpPr txBox="1">
            <a:spLocks/>
          </p:cNvSpPr>
          <p:nvPr/>
        </p:nvSpPr>
        <p:spPr>
          <a:xfrm>
            <a:off x="1438358" y="462903"/>
            <a:ext cx="3773033" cy="64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推荐工具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F4F2D02-40B9-4119-9D0C-321A648C70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582" y="1544090"/>
            <a:ext cx="5322583" cy="43242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9" name="组合 8">
            <a:extLst>
              <a:ext uri="{FF2B5EF4-FFF2-40B4-BE49-F238E27FC236}">
                <a16:creationId xmlns:a16="http://schemas.microsoft.com/office/drawing/2014/main" id="{8D4D6F03-89AB-4C08-A6D6-D45BE90D7C9A}"/>
              </a:ext>
            </a:extLst>
          </p:cNvPr>
          <p:cNvGrpSpPr/>
          <p:nvPr/>
        </p:nvGrpSpPr>
        <p:grpSpPr>
          <a:xfrm>
            <a:off x="457296" y="303077"/>
            <a:ext cx="884811" cy="900552"/>
            <a:chOff x="-80414" y="88544"/>
            <a:chExt cx="1226407" cy="1240175"/>
          </a:xfrm>
        </p:grpSpPr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1FEC9574-8ED0-4943-9C97-08279843E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0414" y="88544"/>
              <a:ext cx="1106129" cy="1206348"/>
            </a:xfrm>
            <a:prstGeom prst="rect">
              <a:avLst/>
            </a:prstGeom>
          </p:spPr>
        </p:pic>
        <p:pic>
          <p:nvPicPr>
            <p:cNvPr id="27" name="Picture 2" descr="https://gimg2.baidu.com/image_search/src=http%3A%2F%2Fpic.wangt.cc%2Fdownload%2Fpic_router.php%3Fpath%3Dhttps%3A%2F%2Fs3.ifanr.com%2Fwp-content%2Fuploads%2F2021%2F05%2FWechatIMG3403.png%21720&amp;refer=http%3A%2F%2Fpic.wangt.cc&amp;app=2002&amp;size=f9999,10000&amp;q=a80&amp;n=0&amp;g=0n&amp;fmt=auto?sec=1667441828&amp;t=b1284a505941c8e7e4597140bb3684a9">
              <a:extLst>
                <a:ext uri="{FF2B5EF4-FFF2-40B4-BE49-F238E27FC236}">
                  <a16:creationId xmlns:a16="http://schemas.microsoft.com/office/drawing/2014/main" id="{021B79FA-84F3-4296-9C48-F25F9033A83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44" t="20164" r="61951" b="37377"/>
            <a:stretch/>
          </p:blipFill>
          <p:spPr bwMode="auto">
            <a:xfrm>
              <a:off x="642104" y="823921"/>
              <a:ext cx="503889" cy="504798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565BD859-D2C2-410D-8706-6B894E53528C}"/>
              </a:ext>
            </a:extLst>
          </p:cNvPr>
          <p:cNvGrpSpPr/>
          <p:nvPr/>
        </p:nvGrpSpPr>
        <p:grpSpPr>
          <a:xfrm>
            <a:off x="6603714" y="2457170"/>
            <a:ext cx="4754094" cy="2168622"/>
            <a:chOff x="3654259" y="2113411"/>
            <a:chExt cx="4754094" cy="2168622"/>
          </a:xfrm>
        </p:grpSpPr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947682E8-1645-4C9B-A42B-02B3459EDE0A}"/>
                </a:ext>
              </a:extLst>
            </p:cNvPr>
            <p:cNvSpPr/>
            <p:nvPr/>
          </p:nvSpPr>
          <p:spPr>
            <a:xfrm>
              <a:off x="3654259" y="2656993"/>
              <a:ext cx="4754094" cy="1625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endParaRPr lang="zh-CN" altLang="en-US" sz="2400" dirty="0">
                <a:latin typeface="方正小标宋简体" panose="02000000000000000000" pitchFamily="2" charset="-122"/>
                <a:ea typeface="方正小标宋简体" panose="02000000000000000000" pitchFamily="2" charset="-122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0842A1FF-0E5C-4C0D-89C6-C81F7B4F1D2D}"/>
                </a:ext>
              </a:extLst>
            </p:cNvPr>
            <p:cNvSpPr/>
            <p:nvPr/>
          </p:nvSpPr>
          <p:spPr>
            <a:xfrm>
              <a:off x="3654259" y="2113411"/>
              <a:ext cx="4754094" cy="556591"/>
            </a:xfrm>
            <a:prstGeom prst="rect">
              <a:avLst/>
            </a:prstGeom>
            <a:solidFill>
              <a:srgbClr val="4AB578"/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endParaRPr lang="zh-CN" altLang="en-US" sz="2400" dirty="0">
                <a:latin typeface="方正小标宋简体" panose="02000000000000000000" pitchFamily="2" charset="-122"/>
                <a:ea typeface="方正小标宋简体" panose="02000000000000000000" pitchFamily="2" charset="-122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CAE545B4-0531-42DB-AC4F-50BDB442547B}"/>
                </a:ext>
              </a:extLst>
            </p:cNvPr>
            <p:cNvSpPr/>
            <p:nvPr/>
          </p:nvSpPr>
          <p:spPr>
            <a:xfrm>
              <a:off x="4080406" y="2179426"/>
              <a:ext cx="410035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zh-CN" altLang="en-US" sz="2400" dirty="0">
                  <a:solidFill>
                    <a:prstClr val="white"/>
                  </a:solidFill>
                  <a:latin typeface="方正小标宋简体" panose="02000000000000000000" pitchFamily="2" charset="-122"/>
                  <a:ea typeface="方正小标宋简体" panose="02000000000000000000" pitchFamily="2" charset="-122"/>
                </a:rPr>
                <a:t> 微信开发者工具</a:t>
              </a:r>
            </a:p>
          </p:txBody>
        </p:sp>
        <p:pic>
          <p:nvPicPr>
            <p:cNvPr id="31" name="图形 30" descr="Web 设计">
              <a:extLst>
                <a:ext uri="{FF2B5EF4-FFF2-40B4-BE49-F238E27FC236}">
                  <a16:creationId xmlns:a16="http://schemas.microsoft.com/office/drawing/2014/main" id="{A9B3DE40-D39C-4B94-B790-F339C730755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727313" y="2149797"/>
              <a:ext cx="461665" cy="461665"/>
            </a:xfrm>
            <a:prstGeom prst="rect">
              <a:avLst/>
            </a:prstGeom>
          </p:spPr>
        </p:pic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53C0423F-316C-4B17-8185-CAA844E72735}"/>
                </a:ext>
              </a:extLst>
            </p:cNvPr>
            <p:cNvSpPr txBox="1"/>
            <p:nvPr/>
          </p:nvSpPr>
          <p:spPr>
            <a:xfrm>
              <a:off x="3783958" y="2958594"/>
              <a:ext cx="449469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solidFill>
                    <a:srgbClr val="4AB578"/>
                  </a:solidFill>
                  <a:latin typeface="Consolas" panose="020B0609020204030204" pitchFamily="49" charset="0"/>
                  <a:hlinkClick r:id="rId8"/>
                </a:rPr>
                <a:t>https://developers.weixin.qq.com/miniprogram/dev/devtools/download.html</a:t>
              </a:r>
              <a:endParaRPr lang="en-US" altLang="zh-CN" sz="2000" dirty="0">
                <a:solidFill>
                  <a:srgbClr val="4AB578"/>
                </a:solidFill>
                <a:latin typeface="Consolas" panose="020B0609020204030204" pitchFamily="49" charset="0"/>
              </a:endParaRPr>
            </a:p>
            <a:p>
              <a:endParaRPr lang="zh-CN" altLang="en-US" sz="2000" dirty="0">
                <a:solidFill>
                  <a:srgbClr val="4AB578"/>
                </a:solidFill>
                <a:latin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8144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C8758FE8-74CD-41D1-80AD-AEBB097521A9}"/>
              </a:ext>
            </a:extLst>
          </p:cNvPr>
          <p:cNvSpPr/>
          <p:nvPr/>
        </p:nvSpPr>
        <p:spPr>
          <a:xfrm>
            <a:off x="0" y="6401146"/>
            <a:ext cx="12192000" cy="466246"/>
          </a:xfrm>
          <a:prstGeom prst="rect">
            <a:avLst/>
          </a:prstGeom>
          <a:solidFill>
            <a:srgbClr val="FBB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FangSong" panose="020B0503020204020204" pitchFamily="49" charset="-122"/>
              <a:cs typeface="+mn-cs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7431F55C-F027-4989-83D2-C86DFE4A1E6B}"/>
              </a:ext>
            </a:extLst>
          </p:cNvPr>
          <p:cNvGrpSpPr/>
          <p:nvPr/>
        </p:nvGrpSpPr>
        <p:grpSpPr>
          <a:xfrm>
            <a:off x="9780354" y="6434214"/>
            <a:ext cx="3415758" cy="400110"/>
            <a:chOff x="917703" y="6442165"/>
            <a:chExt cx="3415758" cy="400110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57C7BB52-1B30-4743-A5EA-B5AEBFF72C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703" y="6487696"/>
              <a:ext cx="283373" cy="309048"/>
            </a:xfrm>
            <a:prstGeom prst="rect">
              <a:avLst/>
            </a:prstGeom>
          </p:spPr>
        </p:pic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2598448F-4896-40F0-8555-4E5AFA8D25C3}"/>
                </a:ext>
              </a:extLst>
            </p:cNvPr>
            <p:cNvSpPr txBox="1"/>
            <p:nvPr/>
          </p:nvSpPr>
          <p:spPr>
            <a:xfrm>
              <a:off x="1201076" y="6442165"/>
              <a:ext cx="31323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dirty="0">
                  <a:solidFill>
                    <a:prstClr val="white"/>
                  </a:solidFill>
                  <a:latin typeface="Consolas" panose="020B0609020204030204" pitchFamily="49" charset="0"/>
                  <a:ea typeface="仿宋" panose="02010609060101010101" pitchFamily="49" charset="-122"/>
                </a:rPr>
                <a:t>m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nsolas" panose="020B0609020204030204" pitchFamily="49" charset="0"/>
                  <a:ea typeface="仿宋" panose="02010609060101010101" pitchFamily="49" charset="-122"/>
                  <a:cs typeface="+mn-cs"/>
                </a:rPr>
                <a:t>ixio.mixly.cn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仿宋" panose="02010609060101010101" pitchFamily="49" charset="-122"/>
                <a:cs typeface="+mn-cs"/>
              </a:endParaRPr>
            </a:p>
          </p:txBody>
        </p:sp>
      </p:grpSp>
      <p:sp>
        <p:nvSpPr>
          <p:cNvPr id="16" name="标题 2">
            <a:extLst>
              <a:ext uri="{FF2B5EF4-FFF2-40B4-BE49-F238E27FC236}">
                <a16:creationId xmlns:a16="http://schemas.microsoft.com/office/drawing/2014/main" id="{5E684CBB-6843-4A96-B317-5AB08CD68419}"/>
              </a:ext>
            </a:extLst>
          </p:cNvPr>
          <p:cNvSpPr txBox="1">
            <a:spLocks/>
          </p:cNvSpPr>
          <p:nvPr/>
        </p:nvSpPr>
        <p:spPr>
          <a:xfrm>
            <a:off x="1438357" y="462903"/>
            <a:ext cx="4749311" cy="64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小程序的开发结构（简易）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8D4D6F03-89AB-4C08-A6D6-D45BE90D7C9A}"/>
              </a:ext>
            </a:extLst>
          </p:cNvPr>
          <p:cNvGrpSpPr/>
          <p:nvPr/>
        </p:nvGrpSpPr>
        <p:grpSpPr>
          <a:xfrm>
            <a:off x="457296" y="303077"/>
            <a:ext cx="884811" cy="900552"/>
            <a:chOff x="-80414" y="88544"/>
            <a:chExt cx="1226407" cy="1240175"/>
          </a:xfrm>
        </p:grpSpPr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1FEC9574-8ED0-4943-9C97-08279843E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0414" y="88544"/>
              <a:ext cx="1106129" cy="1206348"/>
            </a:xfrm>
            <a:prstGeom prst="rect">
              <a:avLst/>
            </a:prstGeom>
          </p:spPr>
        </p:pic>
        <p:pic>
          <p:nvPicPr>
            <p:cNvPr id="27" name="Picture 2" descr="https://gimg2.baidu.com/image_search/src=http%3A%2F%2Fpic.wangt.cc%2Fdownload%2Fpic_router.php%3Fpath%3Dhttps%3A%2F%2Fs3.ifanr.com%2Fwp-content%2Fuploads%2F2021%2F05%2FWechatIMG3403.png%21720&amp;refer=http%3A%2F%2Fpic.wangt.cc&amp;app=2002&amp;size=f9999,10000&amp;q=a80&amp;n=0&amp;g=0n&amp;fmt=auto?sec=1667441828&amp;t=b1284a505941c8e7e4597140bb3684a9">
              <a:extLst>
                <a:ext uri="{FF2B5EF4-FFF2-40B4-BE49-F238E27FC236}">
                  <a16:creationId xmlns:a16="http://schemas.microsoft.com/office/drawing/2014/main" id="{021B79FA-84F3-4296-9C48-F25F9033A83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44" t="20164" r="61951" b="37377"/>
            <a:stretch/>
          </p:blipFill>
          <p:spPr bwMode="auto">
            <a:xfrm>
              <a:off x="642104" y="823921"/>
              <a:ext cx="503889" cy="504798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" name="图片 1">
            <a:extLst>
              <a:ext uri="{FF2B5EF4-FFF2-40B4-BE49-F238E27FC236}">
                <a16:creationId xmlns:a16="http://schemas.microsoft.com/office/drawing/2014/main" id="{E47BD2E0-2551-4768-8962-B7B6AF8BBD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8568" y="1391466"/>
            <a:ext cx="3585360" cy="45005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64D2FA98-D685-4F29-AE22-7E058D9AE563}"/>
              </a:ext>
            </a:extLst>
          </p:cNvPr>
          <p:cNvSpPr/>
          <p:nvPr/>
        </p:nvSpPr>
        <p:spPr>
          <a:xfrm>
            <a:off x="1141281" y="3712603"/>
            <a:ext cx="2805077" cy="2048806"/>
          </a:xfrm>
          <a:prstGeom prst="rect">
            <a:avLst/>
          </a:prstGeom>
          <a:noFill/>
          <a:ln>
            <a:solidFill>
              <a:srgbClr val="1CD3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4CB81B65-72A9-4D59-B76C-F2D180377185}"/>
              </a:ext>
            </a:extLst>
          </p:cNvPr>
          <p:cNvSpPr/>
          <p:nvPr/>
        </p:nvSpPr>
        <p:spPr>
          <a:xfrm>
            <a:off x="1141280" y="3145397"/>
            <a:ext cx="2805077" cy="5672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76CC594-C28B-4E2B-B2BE-3C151BB44203}"/>
              </a:ext>
            </a:extLst>
          </p:cNvPr>
          <p:cNvSpPr/>
          <p:nvPr/>
        </p:nvSpPr>
        <p:spPr>
          <a:xfrm>
            <a:off x="1141280" y="1463051"/>
            <a:ext cx="2805077" cy="16766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A4FEE03-87D0-4D2D-ABCE-7ED6CBD8E062}"/>
              </a:ext>
            </a:extLst>
          </p:cNvPr>
          <p:cNvSpPr txBox="1"/>
          <p:nvPr/>
        </p:nvSpPr>
        <p:spPr>
          <a:xfrm>
            <a:off x="4908885" y="1842481"/>
            <a:ext cx="4248866" cy="2134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</a:lstStyle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chemeClr val="accent1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pages</a:t>
            </a:r>
            <a:r>
              <a:rPr lang="zh-CN" altLang="en-US" b="1" dirty="0">
                <a:solidFill>
                  <a:schemeClr val="accent1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：页面</a:t>
            </a:r>
            <a:endParaRPr lang="en-US" altLang="zh-CN" b="1" dirty="0">
              <a:solidFill>
                <a:schemeClr val="accent1"/>
              </a:solidFill>
              <a:latin typeface="Consolas" panose="020B0609020204030204" pitchFamily="49" charset="0"/>
              <a:ea typeface="微软雅黑" panose="020B0503020204020204" pitchFamily="34" charset="-122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accent1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下属的每一个文件夹是一个小程序页面</a:t>
            </a:r>
            <a:endParaRPr lang="en-US" altLang="zh-CN" dirty="0">
              <a:solidFill>
                <a:schemeClr val="accent1"/>
              </a:solidFill>
              <a:latin typeface="Consolas" panose="020B0609020204030204" pitchFamily="49" charset="0"/>
              <a:ea typeface="微软雅黑" panose="020B0503020204020204" pitchFamily="34" charset="-122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accent1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*.</a:t>
            </a:r>
            <a:r>
              <a:rPr lang="en-US" altLang="zh-CN" dirty="0" err="1">
                <a:solidFill>
                  <a:schemeClr val="accent1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wxml</a:t>
            </a:r>
            <a:r>
              <a:rPr lang="zh-CN" altLang="en-US" dirty="0">
                <a:solidFill>
                  <a:schemeClr val="accent1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控制页面布局</a:t>
            </a:r>
            <a:endParaRPr lang="en-US" altLang="zh-CN" dirty="0">
              <a:solidFill>
                <a:schemeClr val="accent1"/>
              </a:solidFill>
              <a:latin typeface="Consolas" panose="020B0609020204030204" pitchFamily="49" charset="0"/>
              <a:ea typeface="微软雅黑" panose="020B0503020204020204" pitchFamily="34" charset="-122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accent1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*.</a:t>
            </a:r>
            <a:r>
              <a:rPr lang="en-US" altLang="zh-CN" dirty="0" err="1">
                <a:solidFill>
                  <a:schemeClr val="accent1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wxss</a:t>
            </a:r>
            <a:r>
              <a:rPr lang="zh-CN" altLang="en-US" dirty="0">
                <a:solidFill>
                  <a:schemeClr val="accent1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控制页面样式</a:t>
            </a:r>
            <a:endParaRPr lang="en-US" altLang="zh-CN" dirty="0">
              <a:solidFill>
                <a:schemeClr val="accent1"/>
              </a:solidFill>
              <a:latin typeface="Consolas" panose="020B0609020204030204" pitchFamily="49" charset="0"/>
              <a:ea typeface="微软雅黑" panose="020B0503020204020204" pitchFamily="34" charset="-122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accent1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*.</a:t>
            </a:r>
            <a:r>
              <a:rPr lang="en-US" altLang="zh-CN" dirty="0" err="1">
                <a:solidFill>
                  <a:schemeClr val="accent1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js</a:t>
            </a:r>
            <a:r>
              <a:rPr lang="zh-CN" altLang="en-US" dirty="0">
                <a:solidFill>
                  <a:schemeClr val="accent1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控制页面逻辑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E3925CB5-A56A-4C4A-BB89-3CB6C07D76D6}"/>
              </a:ext>
            </a:extLst>
          </p:cNvPr>
          <p:cNvSpPr txBox="1"/>
          <p:nvPr/>
        </p:nvSpPr>
        <p:spPr>
          <a:xfrm>
            <a:off x="4908885" y="3959463"/>
            <a:ext cx="4248866" cy="878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</a:lstStyle>
          <a:p>
            <a:pPr>
              <a:lnSpc>
                <a:spcPct val="150000"/>
              </a:lnSpc>
            </a:pPr>
            <a:r>
              <a:rPr lang="en-US" altLang="zh-CN" b="1" dirty="0" err="1">
                <a:solidFill>
                  <a:srgbClr val="FF0000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utils</a:t>
            </a:r>
            <a:r>
              <a:rPr lang="zh-CN" altLang="en-US" b="1" dirty="0">
                <a:solidFill>
                  <a:srgbClr val="FF0000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：依赖</a:t>
            </a:r>
            <a:endParaRPr lang="en-US" altLang="zh-CN" b="1" dirty="0">
              <a:solidFill>
                <a:srgbClr val="FF0000"/>
              </a:solidFill>
              <a:latin typeface="Consolas" panose="020B0609020204030204" pitchFamily="49" charset="0"/>
              <a:ea typeface="微软雅黑" panose="020B0503020204020204" pitchFamily="34" charset="-122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FF0000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存放外部的</a:t>
            </a:r>
            <a:r>
              <a:rPr lang="en-US" altLang="zh-CN" dirty="0" err="1">
                <a:solidFill>
                  <a:srgbClr val="FF0000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js</a:t>
            </a:r>
            <a:r>
              <a:rPr lang="zh-CN" altLang="en-US" dirty="0">
                <a:solidFill>
                  <a:srgbClr val="FF0000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插件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437BB661-4DF5-4F22-850E-738A26C9B4DC}"/>
              </a:ext>
            </a:extLst>
          </p:cNvPr>
          <p:cNvSpPr txBox="1"/>
          <p:nvPr/>
        </p:nvSpPr>
        <p:spPr>
          <a:xfrm>
            <a:off x="4908885" y="4838293"/>
            <a:ext cx="4248866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</a:lstStyle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1CD326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/</a:t>
            </a:r>
            <a:r>
              <a:rPr lang="zh-CN" altLang="en-US" b="1" dirty="0">
                <a:solidFill>
                  <a:srgbClr val="1CD326"/>
                </a:solidFill>
                <a:latin typeface="Consolas" panose="020B0609020204030204" pitchFamily="49" charset="0"/>
                <a:ea typeface="微软雅黑" panose="020B0503020204020204" pitchFamily="34" charset="-122"/>
                <a:cs typeface="+mj-cs"/>
              </a:rPr>
              <a:t>：全局配置</a:t>
            </a:r>
          </a:p>
        </p:txBody>
      </p:sp>
    </p:spTree>
    <p:extLst>
      <p:ext uri="{BB962C8B-B14F-4D97-AF65-F5344CB8AC3E}">
        <p14:creationId xmlns:p14="http://schemas.microsoft.com/office/powerpoint/2010/main" val="1348940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C8758FE8-74CD-41D1-80AD-AEBB097521A9}"/>
              </a:ext>
            </a:extLst>
          </p:cNvPr>
          <p:cNvSpPr/>
          <p:nvPr/>
        </p:nvSpPr>
        <p:spPr>
          <a:xfrm>
            <a:off x="0" y="6401146"/>
            <a:ext cx="12192000" cy="466246"/>
          </a:xfrm>
          <a:prstGeom prst="rect">
            <a:avLst/>
          </a:prstGeom>
          <a:solidFill>
            <a:srgbClr val="FBB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FangSong" panose="020B0503020204020204" pitchFamily="49" charset="-122"/>
              <a:cs typeface="+mn-cs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7431F55C-F027-4989-83D2-C86DFE4A1E6B}"/>
              </a:ext>
            </a:extLst>
          </p:cNvPr>
          <p:cNvGrpSpPr/>
          <p:nvPr/>
        </p:nvGrpSpPr>
        <p:grpSpPr>
          <a:xfrm>
            <a:off x="9780354" y="6434214"/>
            <a:ext cx="3415758" cy="400110"/>
            <a:chOff x="917703" y="6442165"/>
            <a:chExt cx="3415758" cy="400110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57C7BB52-1B30-4743-A5EA-B5AEBFF72C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703" y="6487696"/>
              <a:ext cx="283373" cy="309048"/>
            </a:xfrm>
            <a:prstGeom prst="rect">
              <a:avLst/>
            </a:prstGeom>
          </p:spPr>
        </p:pic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2598448F-4896-40F0-8555-4E5AFA8D25C3}"/>
                </a:ext>
              </a:extLst>
            </p:cNvPr>
            <p:cNvSpPr txBox="1"/>
            <p:nvPr/>
          </p:nvSpPr>
          <p:spPr>
            <a:xfrm>
              <a:off x="1201076" y="6442165"/>
              <a:ext cx="31323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dirty="0">
                  <a:solidFill>
                    <a:prstClr val="white"/>
                  </a:solidFill>
                  <a:latin typeface="Consolas" panose="020B0609020204030204" pitchFamily="49" charset="0"/>
                  <a:ea typeface="仿宋" panose="02010609060101010101" pitchFamily="49" charset="-122"/>
                </a:rPr>
                <a:t>m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nsolas" panose="020B0609020204030204" pitchFamily="49" charset="0"/>
                  <a:ea typeface="仿宋" panose="02010609060101010101" pitchFamily="49" charset="-122"/>
                  <a:cs typeface="+mn-cs"/>
                </a:rPr>
                <a:t>ixio.mixly.cn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仿宋" panose="02010609060101010101" pitchFamily="49" charset="-122"/>
                <a:cs typeface="+mn-cs"/>
              </a:endParaRPr>
            </a:p>
          </p:txBody>
        </p:sp>
      </p:grpSp>
      <p:sp>
        <p:nvSpPr>
          <p:cNvPr id="16" name="标题 2">
            <a:extLst>
              <a:ext uri="{FF2B5EF4-FFF2-40B4-BE49-F238E27FC236}">
                <a16:creationId xmlns:a16="http://schemas.microsoft.com/office/drawing/2014/main" id="{5E684CBB-6843-4A96-B317-5AB08CD68419}"/>
              </a:ext>
            </a:extLst>
          </p:cNvPr>
          <p:cNvSpPr txBox="1">
            <a:spLocks/>
          </p:cNvSpPr>
          <p:nvPr/>
        </p:nvSpPr>
        <p:spPr>
          <a:xfrm>
            <a:off x="1438358" y="462903"/>
            <a:ext cx="4934941" cy="64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在</a:t>
            </a:r>
            <a:r>
              <a:rPr lang="en-US" altLang="zh-CN" dirty="0" err="1">
                <a:latin typeface="Consolas" panose="020B0609020204030204" pitchFamily="49" charset="0"/>
                <a:ea typeface="方正小标宋简体" panose="02000000000000000000" pitchFamily="2" charset="-122"/>
              </a:rPr>
              <a:t>utils</a:t>
            </a:r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中引入</a:t>
            </a:r>
            <a:r>
              <a:rPr lang="en-US" altLang="zh-CN" dirty="0">
                <a:latin typeface="Consolas" panose="020B0609020204030204" pitchFamily="49" charset="0"/>
                <a:ea typeface="方正小标宋简体" panose="02000000000000000000" pitchFamily="2" charset="-122"/>
              </a:rPr>
              <a:t>mixio.js</a:t>
            </a:r>
            <a:endParaRPr lang="zh-CN" altLang="en-US" dirty="0">
              <a:latin typeface="Consolas" panose="020B0609020204030204" pitchFamily="49" charset="0"/>
              <a:ea typeface="方正小标宋简体" panose="02000000000000000000" pitchFamily="2" charset="-122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8D4D6F03-89AB-4C08-A6D6-D45BE90D7C9A}"/>
              </a:ext>
            </a:extLst>
          </p:cNvPr>
          <p:cNvGrpSpPr/>
          <p:nvPr/>
        </p:nvGrpSpPr>
        <p:grpSpPr>
          <a:xfrm>
            <a:off x="457296" y="303077"/>
            <a:ext cx="884811" cy="900552"/>
            <a:chOff x="-80414" y="88544"/>
            <a:chExt cx="1226407" cy="1240175"/>
          </a:xfrm>
        </p:grpSpPr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1FEC9574-8ED0-4943-9C97-08279843E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0414" y="88544"/>
              <a:ext cx="1106129" cy="1206348"/>
            </a:xfrm>
            <a:prstGeom prst="rect">
              <a:avLst/>
            </a:prstGeom>
          </p:spPr>
        </p:pic>
        <p:pic>
          <p:nvPicPr>
            <p:cNvPr id="27" name="Picture 2" descr="https://gimg2.baidu.com/image_search/src=http%3A%2F%2Fpic.wangt.cc%2Fdownload%2Fpic_router.php%3Fpath%3Dhttps%3A%2F%2Fs3.ifanr.com%2Fwp-content%2Fuploads%2F2021%2F05%2FWechatIMG3403.png%21720&amp;refer=http%3A%2F%2Fpic.wangt.cc&amp;app=2002&amp;size=f9999,10000&amp;q=a80&amp;n=0&amp;g=0n&amp;fmt=auto?sec=1667441828&amp;t=b1284a505941c8e7e4597140bb3684a9">
              <a:extLst>
                <a:ext uri="{FF2B5EF4-FFF2-40B4-BE49-F238E27FC236}">
                  <a16:creationId xmlns:a16="http://schemas.microsoft.com/office/drawing/2014/main" id="{021B79FA-84F3-4296-9C48-F25F9033A83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44" t="20164" r="61951" b="37377"/>
            <a:stretch/>
          </p:blipFill>
          <p:spPr bwMode="auto">
            <a:xfrm>
              <a:off x="642104" y="823921"/>
              <a:ext cx="503889" cy="504798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49BFA4D1-ED11-4556-9B4A-D0A431C13217}"/>
              </a:ext>
            </a:extLst>
          </p:cNvPr>
          <p:cNvSpPr/>
          <p:nvPr/>
        </p:nvSpPr>
        <p:spPr>
          <a:xfrm>
            <a:off x="2370638" y="1998171"/>
            <a:ext cx="82253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latin typeface="Consolas" panose="020B0609020204030204" pitchFamily="49" charset="0"/>
                <a:hlinkClick r:id="rId5"/>
              </a:rPr>
              <a:t>https://gitee.com/mixly2/mixio_wx.js/blob/master/mixio.js</a:t>
            </a:r>
            <a:endParaRPr lang="en-US" altLang="zh-CN" sz="2000" dirty="0">
              <a:latin typeface="Consolas" panose="020B0609020204030204" pitchFamily="49" charset="0"/>
            </a:endParaRPr>
          </a:p>
          <a:p>
            <a:endParaRPr lang="zh-CN" altLang="en-US" sz="2000" dirty="0">
              <a:latin typeface="Consolas" panose="020B0609020204030204" pitchFamily="49" charset="0"/>
            </a:endParaRPr>
          </a:p>
        </p:txBody>
      </p:sp>
      <p:pic>
        <p:nvPicPr>
          <p:cNvPr id="4" name="图形 3" descr="从云中下载">
            <a:extLst>
              <a:ext uri="{FF2B5EF4-FFF2-40B4-BE49-F238E27FC236}">
                <a16:creationId xmlns:a16="http://schemas.microsoft.com/office/drawing/2014/main" id="{08AEDC88-6ED5-4D93-92E6-7CA026193A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88771" y="1737622"/>
            <a:ext cx="707887" cy="707887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80CD1760-56EC-41B1-8406-625D5A4A32B2}"/>
              </a:ext>
            </a:extLst>
          </p:cNvPr>
          <p:cNvSpPr txBox="1"/>
          <p:nvPr/>
        </p:nvSpPr>
        <p:spPr>
          <a:xfrm>
            <a:off x="1190853" y="2331489"/>
            <a:ext cx="988582" cy="4903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accent1"/>
                </a:solidFill>
                <a:latin typeface="Consolas" panose="020B0609020204030204" pitchFamily="49" charset="0"/>
                <a:ea typeface="方正小标宋简体" panose="02000000000000000000" pitchFamily="2" charset="-122"/>
                <a:cs typeface="+mj-cs"/>
              </a:defRPr>
            </a:lvl1pPr>
          </a:lstStyle>
          <a:p>
            <a:pPr algn="ctr"/>
            <a:r>
              <a:rPr lang="zh-CN" altLang="en-US" sz="2000" spc="600" dirty="0"/>
              <a:t>下载</a:t>
            </a:r>
            <a:endParaRPr lang="zh-CN" altLang="en-US" spc="600" dirty="0"/>
          </a:p>
        </p:txBody>
      </p:sp>
      <p:pic>
        <p:nvPicPr>
          <p:cNvPr id="22" name="图形 21" descr="打开文件夹">
            <a:extLst>
              <a:ext uri="{FF2B5EF4-FFF2-40B4-BE49-F238E27FC236}">
                <a16:creationId xmlns:a16="http://schemas.microsoft.com/office/drawing/2014/main" id="{3403B31C-31FA-42F9-8807-EF9ABAD43C2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88771" y="3168451"/>
            <a:ext cx="707887" cy="707887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:a16="http://schemas.microsoft.com/office/drawing/2014/main" id="{7309D924-E957-4A57-B63C-D6E50B34977C}"/>
              </a:ext>
            </a:extLst>
          </p:cNvPr>
          <p:cNvSpPr txBox="1"/>
          <p:nvPr/>
        </p:nvSpPr>
        <p:spPr>
          <a:xfrm>
            <a:off x="1190853" y="3762318"/>
            <a:ext cx="988582" cy="4903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accent1"/>
                </a:solidFill>
                <a:latin typeface="Consolas" panose="020B0609020204030204" pitchFamily="49" charset="0"/>
                <a:ea typeface="方正小标宋简体" panose="02000000000000000000" pitchFamily="2" charset="-122"/>
                <a:cs typeface="+mj-cs"/>
              </a:defRPr>
            </a:lvl1pPr>
          </a:lstStyle>
          <a:p>
            <a:pPr algn="ctr"/>
            <a:r>
              <a:rPr lang="zh-CN" altLang="en-US" sz="2000" spc="600" dirty="0"/>
              <a:t>导入</a:t>
            </a:r>
            <a:endParaRPr lang="zh-CN" altLang="en-US" spc="600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4802E507-9E93-410D-B1BC-0AAB60E1F7D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92566" y="3342809"/>
            <a:ext cx="5054471" cy="8243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图形 24" descr="引号">
            <a:extLst>
              <a:ext uri="{FF2B5EF4-FFF2-40B4-BE49-F238E27FC236}">
                <a16:creationId xmlns:a16="http://schemas.microsoft.com/office/drawing/2014/main" id="{60DBC81E-A881-4069-83A9-270E45E819C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288771" y="4594010"/>
            <a:ext cx="707887" cy="707887"/>
          </a:xfrm>
          <a:prstGeom prst="rect">
            <a:avLst/>
          </a:prstGeom>
        </p:spPr>
      </p:pic>
      <p:sp>
        <p:nvSpPr>
          <p:cNvPr id="28" name="文本框 27">
            <a:extLst>
              <a:ext uri="{FF2B5EF4-FFF2-40B4-BE49-F238E27FC236}">
                <a16:creationId xmlns:a16="http://schemas.microsoft.com/office/drawing/2014/main" id="{B7362C20-FF8A-4EE0-82E3-977E2352A20B}"/>
              </a:ext>
            </a:extLst>
          </p:cNvPr>
          <p:cNvSpPr txBox="1"/>
          <p:nvPr/>
        </p:nvSpPr>
        <p:spPr>
          <a:xfrm>
            <a:off x="1190853" y="5187877"/>
            <a:ext cx="988582" cy="4903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accent1"/>
                </a:solidFill>
                <a:latin typeface="Consolas" panose="020B0609020204030204" pitchFamily="49" charset="0"/>
                <a:ea typeface="方正小标宋简体" panose="02000000000000000000" pitchFamily="2" charset="-122"/>
                <a:cs typeface="+mj-cs"/>
              </a:defRPr>
            </a:lvl1pPr>
          </a:lstStyle>
          <a:p>
            <a:pPr algn="ctr"/>
            <a:r>
              <a:rPr lang="zh-CN" altLang="en-US" sz="2000" spc="600" dirty="0"/>
              <a:t>引用</a:t>
            </a:r>
            <a:endParaRPr lang="zh-CN" altLang="en-US" spc="600" dirty="0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ACF188DE-17C3-4656-888E-EDDE553B6E17}"/>
              </a:ext>
            </a:extLst>
          </p:cNvPr>
          <p:cNvSpPr/>
          <p:nvPr/>
        </p:nvSpPr>
        <p:spPr>
          <a:xfrm>
            <a:off x="2310066" y="4737684"/>
            <a:ext cx="25186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rgbClr val="4369D7"/>
                </a:solidFill>
                <a:latin typeface="Consolas" panose="020B0609020204030204" pitchFamily="49" charset="0"/>
                <a:ea typeface="微软雅黑" panose="020B0503020204020204" pitchFamily="34" charset="-122"/>
              </a:rPr>
              <a:t>在所需页面的</a:t>
            </a:r>
            <a:r>
              <a:rPr lang="en-US" altLang="zh-CN" sz="2000" dirty="0" err="1">
                <a:solidFill>
                  <a:srgbClr val="4369D7"/>
                </a:solidFill>
                <a:latin typeface="Consolas" panose="020B0609020204030204" pitchFamily="49" charset="0"/>
                <a:ea typeface="微软雅黑" panose="020B0503020204020204" pitchFamily="34" charset="-122"/>
              </a:rPr>
              <a:t>js</a:t>
            </a:r>
            <a:r>
              <a:rPr lang="zh-CN" altLang="en-US" sz="2000" dirty="0">
                <a:solidFill>
                  <a:srgbClr val="4369D7"/>
                </a:solidFill>
                <a:latin typeface="Consolas" panose="020B0609020204030204" pitchFamily="49" charset="0"/>
                <a:ea typeface="微软雅黑" panose="020B0503020204020204" pitchFamily="34" charset="-122"/>
              </a:rPr>
              <a:t>中：</a:t>
            </a:r>
            <a:endParaRPr lang="en-US" altLang="zh-CN" sz="2000" dirty="0">
              <a:solidFill>
                <a:srgbClr val="4369D7"/>
              </a:solidFill>
              <a:latin typeface="Consolas" panose="020B0609020204030204" pitchFamily="49" charset="0"/>
              <a:ea typeface="微软雅黑" panose="020B0503020204020204" pitchFamily="34" charset="-122"/>
            </a:endParaRPr>
          </a:p>
          <a:p>
            <a:endParaRPr lang="zh-CN" altLang="en-US" sz="2000" dirty="0">
              <a:solidFill>
                <a:srgbClr val="4369D7"/>
              </a:solidFill>
              <a:latin typeface="Consolas" panose="020B0609020204030204" pitchFamily="49" charset="0"/>
              <a:ea typeface="微软雅黑" panose="020B0503020204020204" pitchFamily="34" charset="-122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801E34E8-FCC6-49CA-8073-A86A7F2DA622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t="18902" b="22036"/>
          <a:stretch/>
        </p:blipFill>
        <p:spPr>
          <a:xfrm>
            <a:off x="2397656" y="5192761"/>
            <a:ext cx="4206605" cy="2880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6233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C8758FE8-74CD-41D1-80AD-AEBB097521A9}"/>
              </a:ext>
            </a:extLst>
          </p:cNvPr>
          <p:cNvSpPr/>
          <p:nvPr/>
        </p:nvSpPr>
        <p:spPr>
          <a:xfrm>
            <a:off x="0" y="6401146"/>
            <a:ext cx="12192000" cy="466246"/>
          </a:xfrm>
          <a:prstGeom prst="rect">
            <a:avLst/>
          </a:prstGeom>
          <a:solidFill>
            <a:srgbClr val="FBB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FangSong" panose="020B0503020204020204" pitchFamily="49" charset="-122"/>
              <a:cs typeface="+mn-cs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7431F55C-F027-4989-83D2-C86DFE4A1E6B}"/>
              </a:ext>
            </a:extLst>
          </p:cNvPr>
          <p:cNvGrpSpPr/>
          <p:nvPr/>
        </p:nvGrpSpPr>
        <p:grpSpPr>
          <a:xfrm>
            <a:off x="9780354" y="6434214"/>
            <a:ext cx="3415758" cy="400110"/>
            <a:chOff x="917703" y="6442165"/>
            <a:chExt cx="3415758" cy="400110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57C7BB52-1B30-4743-A5EA-B5AEBFF72C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703" y="6487696"/>
              <a:ext cx="283373" cy="309048"/>
            </a:xfrm>
            <a:prstGeom prst="rect">
              <a:avLst/>
            </a:prstGeom>
          </p:spPr>
        </p:pic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2598448F-4896-40F0-8555-4E5AFA8D25C3}"/>
                </a:ext>
              </a:extLst>
            </p:cNvPr>
            <p:cNvSpPr txBox="1"/>
            <p:nvPr/>
          </p:nvSpPr>
          <p:spPr>
            <a:xfrm>
              <a:off x="1201076" y="6442165"/>
              <a:ext cx="31323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dirty="0">
                  <a:solidFill>
                    <a:prstClr val="white"/>
                  </a:solidFill>
                  <a:latin typeface="Consolas" panose="020B0609020204030204" pitchFamily="49" charset="0"/>
                  <a:ea typeface="仿宋" panose="02010609060101010101" pitchFamily="49" charset="-122"/>
                </a:rPr>
                <a:t>m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nsolas" panose="020B0609020204030204" pitchFamily="49" charset="0"/>
                  <a:ea typeface="仿宋" panose="02010609060101010101" pitchFamily="49" charset="-122"/>
                  <a:cs typeface="+mn-cs"/>
                </a:rPr>
                <a:t>ixio.mixly.cn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仿宋" panose="02010609060101010101" pitchFamily="49" charset="-122"/>
                <a:cs typeface="+mn-cs"/>
              </a:endParaRPr>
            </a:p>
          </p:txBody>
        </p:sp>
      </p:grpSp>
      <p:sp>
        <p:nvSpPr>
          <p:cNvPr id="16" name="标题 2">
            <a:extLst>
              <a:ext uri="{FF2B5EF4-FFF2-40B4-BE49-F238E27FC236}">
                <a16:creationId xmlns:a16="http://schemas.microsoft.com/office/drawing/2014/main" id="{5E684CBB-6843-4A96-B317-5AB08CD68419}"/>
              </a:ext>
            </a:extLst>
          </p:cNvPr>
          <p:cNvSpPr txBox="1">
            <a:spLocks/>
          </p:cNvSpPr>
          <p:nvPr/>
        </p:nvSpPr>
        <p:spPr>
          <a:xfrm>
            <a:off x="1438358" y="462903"/>
            <a:ext cx="7024998" cy="64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使用</a:t>
            </a:r>
            <a:r>
              <a:rPr lang="en-US" altLang="zh-CN" dirty="0">
                <a:latin typeface="Consolas" panose="020B0609020204030204" pitchFamily="49" charset="0"/>
                <a:ea typeface="方正小标宋简体" panose="02000000000000000000" pitchFamily="2" charset="-122"/>
              </a:rPr>
              <a:t>mixio.js – </a:t>
            </a:r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连接（</a:t>
            </a:r>
            <a:r>
              <a:rPr lang="en-US" altLang="zh-CN" dirty="0" err="1">
                <a:latin typeface="Consolas" panose="020B0609020204030204" pitchFamily="49" charset="0"/>
                <a:ea typeface="方正小标宋简体" panose="02000000000000000000" pitchFamily="2" charset="-122"/>
              </a:rPr>
              <a:t>mixio.connect</a:t>
            </a:r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）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8D4D6F03-89AB-4C08-A6D6-D45BE90D7C9A}"/>
              </a:ext>
            </a:extLst>
          </p:cNvPr>
          <p:cNvGrpSpPr/>
          <p:nvPr/>
        </p:nvGrpSpPr>
        <p:grpSpPr>
          <a:xfrm>
            <a:off x="457296" y="303077"/>
            <a:ext cx="884811" cy="900552"/>
            <a:chOff x="-80414" y="88544"/>
            <a:chExt cx="1226407" cy="1240175"/>
          </a:xfrm>
        </p:grpSpPr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1FEC9574-8ED0-4943-9C97-08279843E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0414" y="88544"/>
              <a:ext cx="1106129" cy="1206348"/>
            </a:xfrm>
            <a:prstGeom prst="rect">
              <a:avLst/>
            </a:prstGeom>
          </p:spPr>
        </p:pic>
        <p:pic>
          <p:nvPicPr>
            <p:cNvPr id="27" name="Picture 2" descr="https://gimg2.baidu.com/image_search/src=http%3A%2F%2Fpic.wangt.cc%2Fdownload%2Fpic_router.php%3Fpath%3Dhttps%3A%2F%2Fs3.ifanr.com%2Fwp-content%2Fuploads%2F2021%2F05%2FWechatIMG3403.png%21720&amp;refer=http%3A%2F%2Fpic.wangt.cc&amp;app=2002&amp;size=f9999,10000&amp;q=a80&amp;n=0&amp;g=0n&amp;fmt=auto?sec=1667441828&amp;t=b1284a505941c8e7e4597140bb3684a9">
              <a:extLst>
                <a:ext uri="{FF2B5EF4-FFF2-40B4-BE49-F238E27FC236}">
                  <a16:creationId xmlns:a16="http://schemas.microsoft.com/office/drawing/2014/main" id="{021B79FA-84F3-4296-9C48-F25F9033A83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44" t="20164" r="61951" b="37377"/>
            <a:stretch/>
          </p:blipFill>
          <p:spPr bwMode="auto">
            <a:xfrm>
              <a:off x="642104" y="823921"/>
              <a:ext cx="503889" cy="504798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矩形 5">
            <a:extLst>
              <a:ext uri="{FF2B5EF4-FFF2-40B4-BE49-F238E27FC236}">
                <a16:creationId xmlns:a16="http://schemas.microsoft.com/office/drawing/2014/main" id="{AD274DB5-4722-41B7-9A84-D8EB9C99FE00}"/>
              </a:ext>
            </a:extLst>
          </p:cNvPr>
          <p:cNvSpPr/>
          <p:nvPr/>
        </p:nvSpPr>
        <p:spPr>
          <a:xfrm>
            <a:off x="5762850" y="1637530"/>
            <a:ext cx="5546833" cy="3970318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dirty="0" err="1">
                <a:solidFill>
                  <a:srgbClr val="FFA54F"/>
                </a:solidFill>
                <a:latin typeface="Consolas" panose="020B0609020204030204" pitchFamily="49" charset="0"/>
              </a:rPr>
              <a:t>onLoad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()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{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  </a:t>
            </a:r>
            <a:r>
              <a:rPr lang="en-US" altLang="zh-CN" dirty="0">
                <a:solidFill>
                  <a:srgbClr val="F7E45A"/>
                </a:solidFill>
                <a:latin typeface="Consolas" panose="020B0609020204030204" pitchFamily="49" charset="0"/>
              </a:rPr>
              <a:t>var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</a:t>
            </a:r>
            <a:r>
              <a:rPr lang="en-US" altLang="zh-CN" dirty="0">
                <a:solidFill>
                  <a:srgbClr val="C0C0C0"/>
                </a:solidFill>
                <a:latin typeface="Consolas" panose="020B0609020204030204" pitchFamily="49" charset="0"/>
              </a:rPr>
              <a:t>client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</a:t>
            </a:r>
            <a:r>
              <a:rPr lang="en-US" altLang="zh-CN" dirty="0">
                <a:solidFill>
                  <a:srgbClr val="F7E45A"/>
                </a:solidFill>
                <a:latin typeface="Consolas" panose="020B0609020204030204" pitchFamily="49" charset="0"/>
              </a:rPr>
              <a:t>=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mixio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FFA54F"/>
                </a:solidFill>
                <a:latin typeface="Consolas" panose="020B0609020204030204" pitchFamily="49" charset="0"/>
              </a:rPr>
              <a:t>connect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(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"</a:t>
            </a:r>
            <a:r>
              <a:rPr lang="en-US" altLang="zh-CN" dirty="0" err="1">
                <a:solidFill>
                  <a:srgbClr val="FA8072"/>
                </a:solidFill>
                <a:latin typeface="Consolas" panose="020B0609020204030204" pitchFamily="49" charset="0"/>
              </a:rPr>
              <a:t>wxs</a:t>
            </a:r>
            <a:r>
              <a:rPr lang="en-US" altLang="zh-CN" dirty="0">
                <a:solidFill>
                  <a:srgbClr val="FA8072"/>
                </a:solidFill>
                <a:latin typeface="Consolas" panose="020B0609020204030204" pitchFamily="49" charset="0"/>
              </a:rPr>
              <a:t>://mixio.mixly.cn:8084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",{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    </a:t>
            </a:r>
            <a:r>
              <a:rPr lang="en-US" altLang="zh-CN" dirty="0" err="1">
                <a:solidFill>
                  <a:srgbClr val="DCDCDC"/>
                </a:solidFill>
                <a:latin typeface="Consolas" panose="020B0609020204030204" pitchFamily="49" charset="0"/>
              </a:rPr>
              <a:t>username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:"</a:t>
            </a:r>
            <a:r>
              <a:rPr lang="en-US" altLang="zh-CN" dirty="0" err="1">
                <a:solidFill>
                  <a:srgbClr val="FA8072"/>
                </a:solidFill>
                <a:latin typeface="Consolas" panose="020B0609020204030204" pitchFamily="49" charset="0"/>
              </a:rPr>
              <a:t>Your</a:t>
            </a:r>
            <a:r>
              <a:rPr lang="en-US" altLang="zh-CN" dirty="0">
                <a:solidFill>
                  <a:srgbClr val="FA8072"/>
                </a:solidFill>
                <a:latin typeface="Consolas" panose="020B0609020204030204" pitchFamily="49" charset="0"/>
              </a:rPr>
              <a:t> Email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",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    password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:"</a:t>
            </a:r>
            <a:r>
              <a:rPr lang="en-US" altLang="zh-CN" dirty="0">
                <a:solidFill>
                  <a:srgbClr val="FA8072"/>
                </a:solidFill>
                <a:latin typeface="Consolas" panose="020B0609020204030204" pitchFamily="49" charset="0"/>
              </a:rPr>
              <a:t>********************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",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    </a:t>
            </a:r>
            <a:r>
              <a:rPr lang="en-US" altLang="zh-CN" dirty="0" err="1">
                <a:solidFill>
                  <a:srgbClr val="DCDCDC"/>
                </a:solidFill>
                <a:latin typeface="Consolas" panose="020B0609020204030204" pitchFamily="49" charset="0"/>
              </a:rPr>
              <a:t>project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:</a:t>
            </a:r>
            <a:r>
              <a:rPr lang="en-US" altLang="zh-CN" dirty="0" err="1">
                <a:solidFill>
                  <a:srgbClr val="66CAFF"/>
                </a:solidFill>
                <a:latin typeface="Consolas" panose="020B0609020204030204" pitchFamily="49" charset="0"/>
              </a:rPr>
              <a:t>this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data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project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  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}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  </a:t>
            </a:r>
            <a:r>
              <a:rPr lang="en-US" altLang="zh-CN" dirty="0" err="1">
                <a:solidFill>
                  <a:srgbClr val="66CAFF"/>
                </a:solidFill>
                <a:latin typeface="Consolas" panose="020B0609020204030204" pitchFamily="49" charset="0"/>
              </a:rPr>
              <a:t>this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FFA54F"/>
                </a:solidFill>
                <a:latin typeface="Consolas" panose="020B0609020204030204" pitchFamily="49" charset="0"/>
              </a:rPr>
              <a:t>setData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(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{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    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"</a:t>
            </a:r>
            <a:r>
              <a:rPr lang="en-US" altLang="zh-CN" dirty="0" err="1">
                <a:solidFill>
                  <a:srgbClr val="FA8072"/>
                </a:solidFill>
                <a:latin typeface="Consolas" panose="020B0609020204030204" pitchFamily="49" charset="0"/>
              </a:rPr>
              <a:t>client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":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client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  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}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  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client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FFA54F"/>
                </a:solidFill>
                <a:latin typeface="Consolas" panose="020B0609020204030204" pitchFamily="49" charset="0"/>
              </a:rPr>
              <a:t>on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(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'</a:t>
            </a:r>
            <a:r>
              <a:rPr lang="en-US" altLang="zh-CN" dirty="0" err="1">
                <a:solidFill>
                  <a:srgbClr val="FA8072"/>
                </a:solidFill>
                <a:latin typeface="Consolas" panose="020B0609020204030204" pitchFamily="49" charset="0"/>
              </a:rPr>
              <a:t>connect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',</a:t>
            </a:r>
            <a:r>
              <a:rPr lang="en-US" altLang="zh-CN" dirty="0" err="1">
                <a:solidFill>
                  <a:srgbClr val="F7E45A"/>
                </a:solidFill>
                <a:latin typeface="Consolas" panose="020B0609020204030204" pitchFamily="49" charset="0"/>
              </a:rPr>
              <a:t>function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(){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    </a:t>
            </a:r>
            <a:r>
              <a:rPr lang="en-US" altLang="zh-CN" dirty="0">
                <a:solidFill>
                  <a:srgbClr val="C0C0C0"/>
                </a:solidFill>
                <a:latin typeface="Consolas" panose="020B0609020204030204" pitchFamily="49" charset="0"/>
              </a:rPr>
              <a:t>console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>
                <a:solidFill>
                  <a:srgbClr val="FFA54F"/>
                </a:solidFill>
                <a:latin typeface="Consolas" panose="020B0609020204030204" pitchFamily="49" charset="0"/>
              </a:rPr>
              <a:t>log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(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"</a:t>
            </a:r>
            <a:r>
              <a:rPr lang="en-US" altLang="zh-CN" dirty="0">
                <a:solidFill>
                  <a:srgbClr val="FA8072"/>
                </a:solidFill>
                <a:latin typeface="Consolas" panose="020B0609020204030204" pitchFamily="49" charset="0"/>
              </a:rPr>
              <a:t>connected!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"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  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}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}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9BBF5085-D820-49A4-A4FA-FE00902CEAB6}"/>
              </a:ext>
            </a:extLst>
          </p:cNvPr>
          <p:cNvSpPr/>
          <p:nvPr/>
        </p:nvSpPr>
        <p:spPr>
          <a:xfrm>
            <a:off x="795234" y="1946784"/>
            <a:ext cx="4334376" cy="556591"/>
          </a:xfrm>
          <a:prstGeom prst="rect">
            <a:avLst/>
          </a:prstGeom>
          <a:solidFill>
            <a:srgbClr val="4472C4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zh-CN" altLang="en-US" sz="2400" dirty="0">
              <a:latin typeface="方正小标宋简体" panose="02000000000000000000" pitchFamily="2" charset="-122"/>
              <a:ea typeface="方正小标宋简体" panose="02000000000000000000" pitchFamily="2" charset="-122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AC886DE1-3314-4585-9D71-49569B612835}"/>
              </a:ext>
            </a:extLst>
          </p:cNvPr>
          <p:cNvSpPr/>
          <p:nvPr/>
        </p:nvSpPr>
        <p:spPr>
          <a:xfrm>
            <a:off x="1221382" y="201279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400" dirty="0">
                <a:solidFill>
                  <a:prstClr val="white"/>
                </a:solidFill>
                <a:latin typeface="方正小标宋简体" panose="02000000000000000000" pitchFamily="2" charset="-122"/>
                <a:ea typeface="方正小标宋简体" panose="02000000000000000000" pitchFamily="2" charset="-122"/>
              </a:rPr>
              <a:t>标准实践</a:t>
            </a:r>
          </a:p>
        </p:txBody>
      </p:sp>
      <p:pic>
        <p:nvPicPr>
          <p:cNvPr id="30" name="图形 29" descr="灯泡和齿轮">
            <a:extLst>
              <a:ext uri="{FF2B5EF4-FFF2-40B4-BE49-F238E27FC236}">
                <a16:creationId xmlns:a16="http://schemas.microsoft.com/office/drawing/2014/main" id="{9D5035D7-06DF-45E6-AFD4-EEC3334840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7039" y="1983170"/>
            <a:ext cx="461665" cy="461665"/>
          </a:xfrm>
          <a:prstGeom prst="rect">
            <a:avLst/>
          </a:prstGeom>
        </p:spPr>
      </p:pic>
      <p:sp>
        <p:nvSpPr>
          <p:cNvPr id="31" name="矩形 30">
            <a:extLst>
              <a:ext uri="{FF2B5EF4-FFF2-40B4-BE49-F238E27FC236}">
                <a16:creationId xmlns:a16="http://schemas.microsoft.com/office/drawing/2014/main" id="{ADAB2304-2AF2-4418-815F-20AADDE3B8F0}"/>
              </a:ext>
            </a:extLst>
          </p:cNvPr>
          <p:cNvSpPr/>
          <p:nvPr/>
        </p:nvSpPr>
        <p:spPr>
          <a:xfrm>
            <a:off x="795235" y="2490367"/>
            <a:ext cx="4334375" cy="2810404"/>
          </a:xfrm>
          <a:prstGeom prst="rect">
            <a:avLst/>
          </a:prstGeom>
          <a:solidFill>
            <a:schemeClr val="bg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zh-CN" altLang="en-US" sz="2400" dirty="0">
              <a:latin typeface="方正小标宋简体" panose="02000000000000000000" pitchFamily="2" charset="-122"/>
              <a:ea typeface="方正小标宋简体" panose="02000000000000000000" pitchFamily="2" charset="-122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A2C18F44-702D-45AA-9D3F-8408B1C4987B}"/>
              </a:ext>
            </a:extLst>
          </p:cNvPr>
          <p:cNvSpPr txBox="1"/>
          <p:nvPr/>
        </p:nvSpPr>
        <p:spPr>
          <a:xfrm>
            <a:off x="898286" y="2460737"/>
            <a:ext cx="4073196" cy="273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err="1">
                <a:latin typeface="Consolas" panose="020B0609020204030204" pitchFamily="49" charset="0"/>
                <a:ea typeface="仿宋" panose="02010609060101010101" pitchFamily="49" charset="-122"/>
              </a:rPr>
              <a:t>mixio.connect</a:t>
            </a:r>
            <a:r>
              <a:rPr lang="en-US" altLang="zh-CN" sz="2000" b="1" dirty="0">
                <a:latin typeface="Consolas" panose="020B0609020204030204" pitchFamily="49" charset="0"/>
                <a:ea typeface="仿宋" panose="02010609060101010101" pitchFamily="49" charset="-122"/>
              </a:rPr>
              <a:t>(</a:t>
            </a:r>
            <a:r>
              <a:rPr lang="en-US" altLang="zh-CN" sz="2000" i="1" dirty="0" err="1">
                <a:latin typeface="Consolas" panose="020B0609020204030204" pitchFamily="49" charset="0"/>
                <a:ea typeface="仿宋" panose="02010609060101010101" pitchFamily="49" charset="-122"/>
              </a:rPr>
              <a:t>url</a:t>
            </a:r>
            <a:r>
              <a:rPr lang="en-US" altLang="zh-CN" sz="2000" b="1" dirty="0" err="1">
                <a:latin typeface="Consolas" panose="020B0609020204030204" pitchFamily="49" charset="0"/>
                <a:ea typeface="仿宋" panose="02010609060101010101" pitchFamily="49" charset="-122"/>
              </a:rPr>
              <a:t>,</a:t>
            </a:r>
            <a:r>
              <a:rPr lang="en-US" altLang="zh-CN" sz="2000" i="1" dirty="0" err="1">
                <a:latin typeface="Consolas" panose="020B0609020204030204" pitchFamily="49" charset="0"/>
                <a:ea typeface="仿宋" panose="02010609060101010101" pitchFamily="49" charset="-122"/>
              </a:rPr>
              <a:t>opts</a:t>
            </a:r>
            <a:r>
              <a:rPr lang="en-US" altLang="zh-CN" sz="2000" b="1" dirty="0">
                <a:latin typeface="Consolas" panose="020B0609020204030204" pitchFamily="49" charset="0"/>
                <a:ea typeface="仿宋" panose="02010609060101010101" pitchFamily="49" charset="-122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zh-CN" sz="1600" i="1" dirty="0" err="1">
                <a:latin typeface="Consolas" panose="020B0609020204030204" pitchFamily="49" charset="0"/>
                <a:ea typeface="仿宋" panose="02010609060101010101" pitchFamily="49" charset="-122"/>
              </a:rPr>
              <a:t>url</a:t>
            </a:r>
            <a:r>
              <a:rPr lang="en-US" altLang="zh-CN" sz="1600" dirty="0">
                <a:latin typeface="Consolas" panose="020B0609020204030204" pitchFamily="49" charset="0"/>
                <a:ea typeface="仿宋" panose="02010609060101010101" pitchFamily="49" charset="-122"/>
              </a:rPr>
              <a:t> – </a:t>
            </a:r>
            <a:r>
              <a:rPr lang="zh-CN" altLang="en-US" sz="1600" dirty="0">
                <a:latin typeface="Consolas" panose="020B0609020204030204" pitchFamily="49" charset="0"/>
                <a:ea typeface="仿宋" panose="02010609060101010101" pitchFamily="49" charset="-122"/>
              </a:rPr>
              <a:t>符合微信小程序协议规范的、在</a:t>
            </a:r>
            <a:r>
              <a:rPr lang="en-US" altLang="zh-CN" sz="1600" dirty="0">
                <a:latin typeface="Consolas" panose="020B0609020204030204" pitchFamily="49" charset="0"/>
                <a:ea typeface="仿宋" panose="02010609060101010101" pitchFamily="49" charset="-122"/>
              </a:rPr>
              <a:t>Socket</a:t>
            </a:r>
            <a:r>
              <a:rPr lang="zh-CN" altLang="en-US" sz="1600" dirty="0">
                <a:latin typeface="Consolas" panose="020B0609020204030204" pitchFamily="49" charset="0"/>
                <a:ea typeface="仿宋" panose="02010609060101010101" pitchFamily="49" charset="-122"/>
              </a:rPr>
              <a:t>白名单中的</a:t>
            </a:r>
            <a:r>
              <a:rPr lang="en-US" altLang="zh-CN" sz="1600" dirty="0" err="1">
                <a:latin typeface="Consolas" panose="020B0609020204030204" pitchFamily="49" charset="0"/>
                <a:ea typeface="仿宋" panose="02010609060101010101" pitchFamily="49" charset="-122"/>
              </a:rPr>
              <a:t>mixio</a:t>
            </a:r>
            <a:r>
              <a:rPr lang="zh-CN" altLang="en-US" sz="1600" dirty="0">
                <a:latin typeface="Consolas" panose="020B0609020204030204" pitchFamily="49" charset="0"/>
                <a:ea typeface="仿宋" panose="02010609060101010101" pitchFamily="49" charset="-122"/>
              </a:rPr>
              <a:t>服务器地址</a:t>
            </a:r>
            <a:endParaRPr lang="en-US" altLang="zh-CN" sz="1600" dirty="0">
              <a:latin typeface="Consolas" panose="020B0609020204030204" pitchFamily="49" charset="0"/>
              <a:ea typeface="仿宋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i="1" dirty="0">
                <a:latin typeface="Consolas" panose="020B0609020204030204" pitchFamily="49" charset="0"/>
                <a:ea typeface="仿宋" panose="02010609060101010101" pitchFamily="49" charset="-122"/>
              </a:rPr>
              <a:t>opts</a:t>
            </a:r>
            <a:r>
              <a:rPr lang="en-US" altLang="zh-CN" sz="1600" dirty="0">
                <a:latin typeface="Consolas" panose="020B0609020204030204" pitchFamily="49" charset="0"/>
                <a:ea typeface="仿宋" panose="02010609060101010101" pitchFamily="49" charset="-122"/>
              </a:rPr>
              <a:t> – </a:t>
            </a:r>
            <a:r>
              <a:rPr lang="zh-CN" altLang="en-US" sz="1600" dirty="0">
                <a:latin typeface="Consolas" panose="020B0609020204030204" pitchFamily="49" charset="0"/>
                <a:ea typeface="仿宋" panose="02010609060101010101" pitchFamily="49" charset="-122"/>
              </a:rPr>
              <a:t>连接配置，包含：</a:t>
            </a:r>
            <a:endParaRPr lang="en-US" altLang="zh-CN" sz="1600" dirty="0">
              <a:latin typeface="Consolas" panose="020B0609020204030204" pitchFamily="49" charset="0"/>
              <a:ea typeface="仿宋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latin typeface="Consolas" panose="020B0609020204030204" pitchFamily="49" charset="0"/>
                <a:ea typeface="仿宋" panose="02010609060101010101" pitchFamily="49" charset="-122"/>
              </a:rPr>
              <a:t>username – </a:t>
            </a:r>
            <a:r>
              <a:rPr lang="en-US" altLang="zh-CN" sz="1600" dirty="0" err="1">
                <a:latin typeface="Consolas" panose="020B0609020204030204" pitchFamily="49" charset="0"/>
                <a:ea typeface="仿宋" panose="02010609060101010101" pitchFamily="49" charset="-122"/>
              </a:rPr>
              <a:t>MixIO</a:t>
            </a:r>
            <a:r>
              <a:rPr lang="zh-CN" altLang="en-US" sz="1600" dirty="0">
                <a:latin typeface="Consolas" panose="020B0609020204030204" pitchFamily="49" charset="0"/>
                <a:ea typeface="仿宋" panose="02010609060101010101" pitchFamily="49" charset="-122"/>
              </a:rPr>
              <a:t>用户名</a:t>
            </a:r>
            <a:endParaRPr lang="en-US" altLang="zh-CN" sz="1600" dirty="0">
              <a:latin typeface="Consolas" panose="020B0609020204030204" pitchFamily="49" charset="0"/>
              <a:ea typeface="仿宋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latin typeface="Consolas" panose="020B0609020204030204" pitchFamily="49" charset="0"/>
                <a:ea typeface="仿宋" panose="02010609060101010101" pitchFamily="49" charset="-122"/>
              </a:rPr>
              <a:t>password – </a:t>
            </a:r>
            <a:r>
              <a:rPr lang="en-US" altLang="zh-CN" sz="1600" dirty="0" err="1">
                <a:latin typeface="Consolas" panose="020B0609020204030204" pitchFamily="49" charset="0"/>
                <a:ea typeface="仿宋" panose="02010609060101010101" pitchFamily="49" charset="-122"/>
              </a:rPr>
              <a:t>MixIO</a:t>
            </a:r>
            <a:r>
              <a:rPr lang="zh-CN" altLang="en-US" sz="1600" dirty="0">
                <a:latin typeface="Consolas" panose="020B0609020204030204" pitchFamily="49" charset="0"/>
                <a:ea typeface="仿宋" panose="02010609060101010101" pitchFamily="49" charset="-122"/>
              </a:rPr>
              <a:t>私有连接密钥</a:t>
            </a:r>
            <a:endParaRPr lang="en-US" altLang="zh-CN" sz="1600" dirty="0">
              <a:latin typeface="Consolas" panose="020B0609020204030204" pitchFamily="49" charset="0"/>
              <a:ea typeface="仿宋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latin typeface="Consolas" panose="020B0609020204030204" pitchFamily="49" charset="0"/>
                <a:ea typeface="仿宋" panose="02010609060101010101" pitchFamily="49" charset="-122"/>
              </a:rPr>
              <a:t>project – </a:t>
            </a:r>
            <a:r>
              <a:rPr lang="zh-CN" altLang="en-US" sz="1600" dirty="0">
                <a:latin typeface="Consolas" panose="020B0609020204030204" pitchFamily="49" charset="0"/>
                <a:ea typeface="仿宋" panose="02010609060101010101" pitchFamily="49" charset="-122"/>
              </a:rPr>
              <a:t>要连接的项目名称</a:t>
            </a:r>
            <a:endParaRPr lang="en-US" altLang="zh-CN" sz="1600" dirty="0">
              <a:latin typeface="Consolas" panose="020B0609020204030204" pitchFamily="49" charset="0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8782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C8758FE8-74CD-41D1-80AD-AEBB097521A9}"/>
              </a:ext>
            </a:extLst>
          </p:cNvPr>
          <p:cNvSpPr/>
          <p:nvPr/>
        </p:nvSpPr>
        <p:spPr>
          <a:xfrm>
            <a:off x="0" y="6401146"/>
            <a:ext cx="12192000" cy="466246"/>
          </a:xfrm>
          <a:prstGeom prst="rect">
            <a:avLst/>
          </a:prstGeom>
          <a:solidFill>
            <a:srgbClr val="FBB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FangSong" panose="020B0503020204020204" pitchFamily="49" charset="-122"/>
              <a:cs typeface="+mn-cs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7431F55C-F027-4989-83D2-C86DFE4A1E6B}"/>
              </a:ext>
            </a:extLst>
          </p:cNvPr>
          <p:cNvGrpSpPr/>
          <p:nvPr/>
        </p:nvGrpSpPr>
        <p:grpSpPr>
          <a:xfrm>
            <a:off x="9780354" y="6434214"/>
            <a:ext cx="3415758" cy="400110"/>
            <a:chOff x="917703" y="6442165"/>
            <a:chExt cx="3415758" cy="400110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57C7BB52-1B30-4743-A5EA-B5AEBFF72C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703" y="6487696"/>
              <a:ext cx="283373" cy="309048"/>
            </a:xfrm>
            <a:prstGeom prst="rect">
              <a:avLst/>
            </a:prstGeom>
          </p:spPr>
        </p:pic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2598448F-4896-40F0-8555-4E5AFA8D25C3}"/>
                </a:ext>
              </a:extLst>
            </p:cNvPr>
            <p:cNvSpPr txBox="1"/>
            <p:nvPr/>
          </p:nvSpPr>
          <p:spPr>
            <a:xfrm>
              <a:off x="1201076" y="6442165"/>
              <a:ext cx="31323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dirty="0">
                  <a:solidFill>
                    <a:prstClr val="white"/>
                  </a:solidFill>
                  <a:latin typeface="Consolas" panose="020B0609020204030204" pitchFamily="49" charset="0"/>
                  <a:ea typeface="仿宋" panose="02010609060101010101" pitchFamily="49" charset="-122"/>
                </a:rPr>
                <a:t>m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nsolas" panose="020B0609020204030204" pitchFamily="49" charset="0"/>
                  <a:ea typeface="仿宋" panose="02010609060101010101" pitchFamily="49" charset="-122"/>
                  <a:cs typeface="+mn-cs"/>
                </a:rPr>
                <a:t>ixio.mixly.cn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仿宋" panose="02010609060101010101" pitchFamily="49" charset="-122"/>
                <a:cs typeface="+mn-cs"/>
              </a:endParaRPr>
            </a:p>
          </p:txBody>
        </p:sp>
      </p:grpSp>
      <p:sp>
        <p:nvSpPr>
          <p:cNvPr id="16" name="标题 2">
            <a:extLst>
              <a:ext uri="{FF2B5EF4-FFF2-40B4-BE49-F238E27FC236}">
                <a16:creationId xmlns:a16="http://schemas.microsoft.com/office/drawing/2014/main" id="{5E684CBB-6843-4A96-B317-5AB08CD68419}"/>
              </a:ext>
            </a:extLst>
          </p:cNvPr>
          <p:cNvSpPr txBox="1">
            <a:spLocks/>
          </p:cNvSpPr>
          <p:nvPr/>
        </p:nvSpPr>
        <p:spPr>
          <a:xfrm>
            <a:off x="1438358" y="462903"/>
            <a:ext cx="7024998" cy="64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使用</a:t>
            </a:r>
            <a:r>
              <a:rPr lang="en-US" altLang="zh-CN" dirty="0">
                <a:latin typeface="Consolas" panose="020B0609020204030204" pitchFamily="49" charset="0"/>
                <a:ea typeface="方正小标宋简体" panose="02000000000000000000" pitchFamily="2" charset="-122"/>
              </a:rPr>
              <a:t>mixio.js – </a:t>
            </a:r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发送（</a:t>
            </a:r>
            <a:r>
              <a:rPr lang="en-US" altLang="zh-CN" dirty="0" err="1">
                <a:latin typeface="Consolas" panose="020B0609020204030204" pitchFamily="49" charset="0"/>
                <a:ea typeface="方正小标宋简体" panose="02000000000000000000" pitchFamily="2" charset="-122"/>
              </a:rPr>
              <a:t>client.publish</a:t>
            </a:r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）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8D4D6F03-89AB-4C08-A6D6-D45BE90D7C9A}"/>
              </a:ext>
            </a:extLst>
          </p:cNvPr>
          <p:cNvGrpSpPr/>
          <p:nvPr/>
        </p:nvGrpSpPr>
        <p:grpSpPr>
          <a:xfrm>
            <a:off x="457296" y="303077"/>
            <a:ext cx="884811" cy="900552"/>
            <a:chOff x="-80414" y="88544"/>
            <a:chExt cx="1226407" cy="1240175"/>
          </a:xfrm>
        </p:grpSpPr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1FEC9574-8ED0-4943-9C97-08279843E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0414" y="88544"/>
              <a:ext cx="1106129" cy="1206348"/>
            </a:xfrm>
            <a:prstGeom prst="rect">
              <a:avLst/>
            </a:prstGeom>
          </p:spPr>
        </p:pic>
        <p:pic>
          <p:nvPicPr>
            <p:cNvPr id="27" name="Picture 2" descr="https://gimg2.baidu.com/image_search/src=http%3A%2F%2Fpic.wangt.cc%2Fdownload%2Fpic_router.php%3Fpath%3Dhttps%3A%2F%2Fs3.ifanr.com%2Fwp-content%2Fuploads%2F2021%2F05%2FWechatIMG3403.png%21720&amp;refer=http%3A%2F%2Fpic.wangt.cc&amp;app=2002&amp;size=f9999,10000&amp;q=a80&amp;n=0&amp;g=0n&amp;fmt=auto?sec=1667441828&amp;t=b1284a505941c8e7e4597140bb3684a9">
              <a:extLst>
                <a:ext uri="{FF2B5EF4-FFF2-40B4-BE49-F238E27FC236}">
                  <a16:creationId xmlns:a16="http://schemas.microsoft.com/office/drawing/2014/main" id="{021B79FA-84F3-4296-9C48-F25F9033A83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44" t="20164" r="61951" b="37377"/>
            <a:stretch/>
          </p:blipFill>
          <p:spPr bwMode="auto">
            <a:xfrm>
              <a:off x="642104" y="823921"/>
              <a:ext cx="503889" cy="504798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矩形 5">
            <a:extLst>
              <a:ext uri="{FF2B5EF4-FFF2-40B4-BE49-F238E27FC236}">
                <a16:creationId xmlns:a16="http://schemas.microsoft.com/office/drawing/2014/main" id="{AD274DB5-4722-41B7-9A84-D8EB9C99FE00}"/>
              </a:ext>
            </a:extLst>
          </p:cNvPr>
          <p:cNvSpPr/>
          <p:nvPr/>
        </p:nvSpPr>
        <p:spPr>
          <a:xfrm>
            <a:off x="5663548" y="1985067"/>
            <a:ext cx="5698918" cy="2585323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Consolas" panose="020B0609020204030204" pitchFamily="49" charset="0"/>
              </a:rPr>
              <a:t>/*</a:t>
            </a:r>
            <a:r>
              <a:rPr lang="en-US" altLang="zh-CN" dirty="0" err="1">
                <a:solidFill>
                  <a:schemeClr val="bg1"/>
                </a:solidFill>
                <a:latin typeface="Consolas" panose="020B0609020204030204" pitchFamily="49" charset="0"/>
              </a:rPr>
              <a:t>wxml</a:t>
            </a:r>
            <a:r>
              <a:rPr lang="en-US" altLang="zh-CN" dirty="0">
                <a:solidFill>
                  <a:schemeClr val="bg1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&lt;</a:t>
            </a:r>
            <a:r>
              <a:rPr lang="en-US" altLang="zh-CN" dirty="0">
                <a:solidFill>
                  <a:srgbClr val="71C7FF"/>
                </a:solidFill>
                <a:latin typeface="Consolas" panose="020B0609020204030204" pitchFamily="49" charset="0"/>
              </a:rPr>
              <a:t>button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 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bindtap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="</a:t>
            </a:r>
            <a:r>
              <a:rPr lang="en-US" altLang="zh-CN" dirty="0">
                <a:solidFill>
                  <a:srgbClr val="FA8072"/>
                </a:solidFill>
                <a:latin typeface="Consolas" panose="020B0609020204030204" pitchFamily="49" charset="0"/>
              </a:rPr>
              <a:t>send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"&gt;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Send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&lt;/</a:t>
            </a:r>
            <a:r>
              <a:rPr lang="en-US" altLang="zh-CN" dirty="0">
                <a:solidFill>
                  <a:srgbClr val="71C7FF"/>
                </a:solidFill>
                <a:latin typeface="Consolas" panose="020B0609020204030204" pitchFamily="49" charset="0"/>
              </a:rPr>
              <a:t>button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&gt;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  <a:p>
            <a:endParaRPr lang="en-US" altLang="zh-CN" dirty="0">
              <a:solidFill>
                <a:srgbClr val="FFA54F"/>
              </a:solidFill>
              <a:latin typeface="Consolas" panose="020B0609020204030204" pitchFamily="49" charset="0"/>
            </a:endParaRPr>
          </a:p>
          <a:p>
            <a:endParaRPr lang="en-US" altLang="zh-CN" dirty="0">
              <a:solidFill>
                <a:srgbClr val="FFA54F"/>
              </a:solidFill>
              <a:latin typeface="Consolas" panose="020B0609020204030204" pitchFamily="49" charset="0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Consolas" panose="020B0609020204030204" pitchFamily="49" charset="0"/>
              </a:rPr>
              <a:t>/*</a:t>
            </a:r>
            <a:r>
              <a:rPr lang="en-US" altLang="zh-CN" dirty="0" err="1">
                <a:solidFill>
                  <a:schemeClr val="bg1"/>
                </a:solidFill>
                <a:latin typeface="Consolas" panose="020B0609020204030204" pitchFamily="49" charset="0"/>
              </a:rPr>
              <a:t>js</a:t>
            </a:r>
            <a:r>
              <a:rPr lang="en-US" altLang="zh-CN" dirty="0">
                <a:solidFill>
                  <a:schemeClr val="bg1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altLang="zh-CN" dirty="0">
                <a:solidFill>
                  <a:srgbClr val="FFA54F"/>
                </a:solidFill>
                <a:latin typeface="Consolas" panose="020B0609020204030204" pitchFamily="49" charset="0"/>
              </a:rPr>
              <a:t>send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(){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  </a:t>
            </a:r>
            <a:r>
              <a:rPr lang="en-US" altLang="zh-CN" dirty="0" err="1">
                <a:solidFill>
                  <a:srgbClr val="66CAFF"/>
                </a:solidFill>
                <a:latin typeface="Consolas" panose="020B0609020204030204" pitchFamily="49" charset="0"/>
              </a:rPr>
              <a:t>this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data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client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FFA54F"/>
                </a:solidFill>
                <a:latin typeface="Consolas" panose="020B0609020204030204" pitchFamily="49" charset="0"/>
              </a:rPr>
              <a:t>publish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(</a:t>
            </a:r>
            <a:r>
              <a:rPr lang="en-US" altLang="zh-CN" dirty="0" err="1">
                <a:solidFill>
                  <a:srgbClr val="66CAFF"/>
                </a:solidFill>
                <a:latin typeface="Consolas" panose="020B0609020204030204" pitchFamily="49" charset="0"/>
              </a:rPr>
              <a:t>this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data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topic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,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</a:t>
            </a:r>
            <a:r>
              <a:rPr lang="en-US" altLang="zh-CN" dirty="0" err="1">
                <a:solidFill>
                  <a:srgbClr val="66CAFF"/>
                </a:solidFill>
                <a:latin typeface="Consolas" panose="020B0609020204030204" pitchFamily="49" charset="0"/>
              </a:rPr>
              <a:t>this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data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messageToSend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}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9BBF5085-D820-49A4-A4FA-FE00902CEAB6}"/>
              </a:ext>
            </a:extLst>
          </p:cNvPr>
          <p:cNvSpPr/>
          <p:nvPr/>
        </p:nvSpPr>
        <p:spPr>
          <a:xfrm>
            <a:off x="726482" y="2307716"/>
            <a:ext cx="4334376" cy="556591"/>
          </a:xfrm>
          <a:prstGeom prst="rect">
            <a:avLst/>
          </a:prstGeom>
          <a:solidFill>
            <a:srgbClr val="4472C4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zh-CN" altLang="en-US" sz="2400" dirty="0">
              <a:latin typeface="方正小标宋简体" panose="02000000000000000000" pitchFamily="2" charset="-122"/>
              <a:ea typeface="方正小标宋简体" panose="02000000000000000000" pitchFamily="2" charset="-122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AC886DE1-3314-4585-9D71-49569B612835}"/>
              </a:ext>
            </a:extLst>
          </p:cNvPr>
          <p:cNvSpPr/>
          <p:nvPr/>
        </p:nvSpPr>
        <p:spPr>
          <a:xfrm>
            <a:off x="1152630" y="2373731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400" dirty="0">
                <a:solidFill>
                  <a:prstClr val="white"/>
                </a:solidFill>
                <a:latin typeface="方正小标宋简体" panose="02000000000000000000" pitchFamily="2" charset="-122"/>
                <a:ea typeface="方正小标宋简体" panose="02000000000000000000" pitchFamily="2" charset="-122"/>
              </a:rPr>
              <a:t>标准实践</a:t>
            </a:r>
          </a:p>
        </p:txBody>
      </p:sp>
      <p:pic>
        <p:nvPicPr>
          <p:cNvPr id="30" name="图形 29" descr="灯泡和齿轮">
            <a:extLst>
              <a:ext uri="{FF2B5EF4-FFF2-40B4-BE49-F238E27FC236}">
                <a16:creationId xmlns:a16="http://schemas.microsoft.com/office/drawing/2014/main" id="{9D5035D7-06DF-45E6-AFD4-EEC3334840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58287" y="2344102"/>
            <a:ext cx="461665" cy="461665"/>
          </a:xfrm>
          <a:prstGeom prst="rect">
            <a:avLst/>
          </a:prstGeom>
        </p:spPr>
      </p:pic>
      <p:sp>
        <p:nvSpPr>
          <p:cNvPr id="31" name="矩形 30">
            <a:extLst>
              <a:ext uri="{FF2B5EF4-FFF2-40B4-BE49-F238E27FC236}">
                <a16:creationId xmlns:a16="http://schemas.microsoft.com/office/drawing/2014/main" id="{ADAB2304-2AF2-4418-815F-20AADDE3B8F0}"/>
              </a:ext>
            </a:extLst>
          </p:cNvPr>
          <p:cNvSpPr/>
          <p:nvPr/>
        </p:nvSpPr>
        <p:spPr>
          <a:xfrm>
            <a:off x="726483" y="2851299"/>
            <a:ext cx="4334375" cy="1379599"/>
          </a:xfrm>
          <a:prstGeom prst="rect">
            <a:avLst/>
          </a:prstGeom>
          <a:solidFill>
            <a:schemeClr val="bg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zh-CN" altLang="en-US" sz="2400" dirty="0">
              <a:latin typeface="方正小标宋简体" panose="02000000000000000000" pitchFamily="2" charset="-122"/>
              <a:ea typeface="方正小标宋简体" panose="02000000000000000000" pitchFamily="2" charset="-122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A2C18F44-702D-45AA-9D3F-8408B1C4987B}"/>
              </a:ext>
            </a:extLst>
          </p:cNvPr>
          <p:cNvSpPr txBox="1"/>
          <p:nvPr/>
        </p:nvSpPr>
        <p:spPr>
          <a:xfrm>
            <a:off x="829534" y="2821669"/>
            <a:ext cx="4073196" cy="1249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err="1">
                <a:latin typeface="Consolas" panose="020B0609020204030204" pitchFamily="49" charset="0"/>
                <a:ea typeface="仿宋" panose="02010609060101010101" pitchFamily="49" charset="-122"/>
              </a:rPr>
              <a:t>client.publish</a:t>
            </a:r>
            <a:r>
              <a:rPr lang="en-US" altLang="zh-CN" sz="2000" b="1" dirty="0">
                <a:latin typeface="Consolas" panose="020B0609020204030204" pitchFamily="49" charset="0"/>
                <a:ea typeface="仿宋" panose="02010609060101010101" pitchFamily="49" charset="-122"/>
              </a:rPr>
              <a:t>(</a:t>
            </a:r>
            <a:r>
              <a:rPr lang="en-US" altLang="zh-CN" sz="2000" i="1" dirty="0" err="1">
                <a:latin typeface="Consolas" panose="020B0609020204030204" pitchFamily="49" charset="0"/>
                <a:ea typeface="仿宋" panose="02010609060101010101" pitchFamily="49" charset="-122"/>
              </a:rPr>
              <a:t>topic</a:t>
            </a:r>
            <a:r>
              <a:rPr lang="en-US" altLang="zh-CN" sz="2000" b="1" dirty="0" err="1">
                <a:latin typeface="Consolas" panose="020B0609020204030204" pitchFamily="49" charset="0"/>
                <a:ea typeface="仿宋" panose="02010609060101010101" pitchFamily="49" charset="-122"/>
              </a:rPr>
              <a:t>,</a:t>
            </a:r>
            <a:r>
              <a:rPr lang="en-US" altLang="zh-CN" sz="2000" i="1" dirty="0" err="1">
                <a:latin typeface="Consolas" panose="020B0609020204030204" pitchFamily="49" charset="0"/>
                <a:ea typeface="仿宋" panose="02010609060101010101" pitchFamily="49" charset="-122"/>
              </a:rPr>
              <a:t>msg</a:t>
            </a:r>
            <a:r>
              <a:rPr lang="en-US" altLang="zh-CN" sz="2000" b="1" dirty="0">
                <a:latin typeface="Consolas" panose="020B0609020204030204" pitchFamily="49" charset="0"/>
                <a:ea typeface="仿宋" panose="02010609060101010101" pitchFamily="49" charset="-122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zh-CN" sz="1600" i="1" dirty="0">
                <a:latin typeface="Consolas" panose="020B0609020204030204" pitchFamily="49" charset="0"/>
                <a:ea typeface="仿宋" panose="02010609060101010101" pitchFamily="49" charset="-122"/>
              </a:rPr>
              <a:t>topic</a:t>
            </a:r>
            <a:r>
              <a:rPr lang="en-US" altLang="zh-CN" sz="1600" dirty="0">
                <a:latin typeface="Consolas" panose="020B0609020204030204" pitchFamily="49" charset="0"/>
                <a:ea typeface="仿宋" panose="02010609060101010101" pitchFamily="49" charset="-122"/>
              </a:rPr>
              <a:t> – </a:t>
            </a:r>
            <a:r>
              <a:rPr lang="zh-CN" altLang="en-US" sz="1600" dirty="0">
                <a:latin typeface="Consolas" panose="020B0609020204030204" pitchFamily="49" charset="0"/>
                <a:ea typeface="仿宋" panose="02010609060101010101" pitchFamily="49" charset="-122"/>
              </a:rPr>
              <a:t>项目内部的消息主题</a:t>
            </a:r>
            <a:endParaRPr lang="en-US" altLang="zh-CN" sz="1600" dirty="0">
              <a:latin typeface="Consolas" panose="020B0609020204030204" pitchFamily="49" charset="0"/>
              <a:ea typeface="仿宋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i="1" dirty="0">
                <a:latin typeface="Consolas" panose="020B0609020204030204" pitchFamily="49" charset="0"/>
                <a:ea typeface="仿宋" panose="02010609060101010101" pitchFamily="49" charset="-122"/>
              </a:rPr>
              <a:t>msg</a:t>
            </a:r>
            <a:r>
              <a:rPr lang="en-US" altLang="zh-CN" sz="1600" dirty="0">
                <a:latin typeface="Consolas" panose="020B0609020204030204" pitchFamily="49" charset="0"/>
                <a:ea typeface="仿宋" panose="02010609060101010101" pitchFamily="49" charset="-122"/>
              </a:rPr>
              <a:t> – </a:t>
            </a:r>
            <a:r>
              <a:rPr lang="zh-CN" altLang="en-US" sz="1600" dirty="0">
                <a:latin typeface="Consolas" panose="020B0609020204030204" pitchFamily="49" charset="0"/>
                <a:ea typeface="仿宋" panose="02010609060101010101" pitchFamily="49" charset="-122"/>
              </a:rPr>
              <a:t>消息体</a:t>
            </a:r>
            <a:endParaRPr lang="en-US" altLang="zh-CN" sz="1600" dirty="0">
              <a:latin typeface="Consolas" panose="020B0609020204030204" pitchFamily="49" charset="0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4503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C8758FE8-74CD-41D1-80AD-AEBB097521A9}"/>
              </a:ext>
            </a:extLst>
          </p:cNvPr>
          <p:cNvSpPr/>
          <p:nvPr/>
        </p:nvSpPr>
        <p:spPr>
          <a:xfrm>
            <a:off x="0" y="6401146"/>
            <a:ext cx="12192000" cy="466246"/>
          </a:xfrm>
          <a:prstGeom prst="rect">
            <a:avLst/>
          </a:prstGeom>
          <a:solidFill>
            <a:srgbClr val="FBB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FangSong" panose="020B0503020204020204" pitchFamily="49" charset="-122"/>
              <a:cs typeface="+mn-cs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7431F55C-F027-4989-83D2-C86DFE4A1E6B}"/>
              </a:ext>
            </a:extLst>
          </p:cNvPr>
          <p:cNvGrpSpPr/>
          <p:nvPr/>
        </p:nvGrpSpPr>
        <p:grpSpPr>
          <a:xfrm>
            <a:off x="9780354" y="6434214"/>
            <a:ext cx="3415758" cy="400110"/>
            <a:chOff x="917703" y="6442165"/>
            <a:chExt cx="3415758" cy="400110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57C7BB52-1B30-4743-A5EA-B5AEBFF72C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703" y="6487696"/>
              <a:ext cx="283373" cy="309048"/>
            </a:xfrm>
            <a:prstGeom prst="rect">
              <a:avLst/>
            </a:prstGeom>
          </p:spPr>
        </p:pic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2598448F-4896-40F0-8555-4E5AFA8D25C3}"/>
                </a:ext>
              </a:extLst>
            </p:cNvPr>
            <p:cNvSpPr txBox="1"/>
            <p:nvPr/>
          </p:nvSpPr>
          <p:spPr>
            <a:xfrm>
              <a:off x="1201076" y="6442165"/>
              <a:ext cx="31323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dirty="0">
                  <a:solidFill>
                    <a:prstClr val="white"/>
                  </a:solidFill>
                  <a:latin typeface="Consolas" panose="020B0609020204030204" pitchFamily="49" charset="0"/>
                  <a:ea typeface="仿宋" panose="02010609060101010101" pitchFamily="49" charset="-122"/>
                </a:rPr>
                <a:t>m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nsolas" panose="020B0609020204030204" pitchFamily="49" charset="0"/>
                  <a:ea typeface="仿宋" panose="02010609060101010101" pitchFamily="49" charset="-122"/>
                  <a:cs typeface="+mn-cs"/>
                </a:rPr>
                <a:t>ixio.mixly.cn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仿宋" panose="02010609060101010101" pitchFamily="49" charset="-122"/>
                <a:cs typeface="+mn-cs"/>
              </a:endParaRPr>
            </a:p>
          </p:txBody>
        </p:sp>
      </p:grpSp>
      <p:sp>
        <p:nvSpPr>
          <p:cNvPr id="16" name="标题 2">
            <a:extLst>
              <a:ext uri="{FF2B5EF4-FFF2-40B4-BE49-F238E27FC236}">
                <a16:creationId xmlns:a16="http://schemas.microsoft.com/office/drawing/2014/main" id="{5E684CBB-6843-4A96-B317-5AB08CD68419}"/>
              </a:ext>
            </a:extLst>
          </p:cNvPr>
          <p:cNvSpPr txBox="1">
            <a:spLocks/>
          </p:cNvSpPr>
          <p:nvPr/>
        </p:nvSpPr>
        <p:spPr>
          <a:xfrm>
            <a:off x="1438358" y="462903"/>
            <a:ext cx="9046304" cy="64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使用</a:t>
            </a:r>
            <a:r>
              <a:rPr lang="en-US" altLang="zh-CN" dirty="0">
                <a:latin typeface="Consolas" panose="020B0609020204030204" pitchFamily="49" charset="0"/>
                <a:ea typeface="方正小标宋简体" panose="02000000000000000000" pitchFamily="2" charset="-122"/>
              </a:rPr>
              <a:t>mixio.js – </a:t>
            </a:r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监听消息（</a:t>
            </a:r>
            <a:r>
              <a:rPr lang="en-US" altLang="zh-CN" dirty="0" err="1">
                <a:latin typeface="Consolas" panose="020B0609020204030204" pitchFamily="49" charset="0"/>
                <a:ea typeface="方正小标宋简体" panose="02000000000000000000" pitchFamily="2" charset="-122"/>
              </a:rPr>
              <a:t>client.on</a:t>
            </a:r>
            <a:r>
              <a:rPr lang="en-US" altLang="zh-CN" dirty="0">
                <a:latin typeface="Consolas" panose="020B0609020204030204" pitchFamily="49" charset="0"/>
                <a:ea typeface="方正小标宋简体" panose="02000000000000000000" pitchFamily="2" charset="-122"/>
              </a:rPr>
              <a:t>("message")</a:t>
            </a:r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）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8D4D6F03-89AB-4C08-A6D6-D45BE90D7C9A}"/>
              </a:ext>
            </a:extLst>
          </p:cNvPr>
          <p:cNvGrpSpPr/>
          <p:nvPr/>
        </p:nvGrpSpPr>
        <p:grpSpPr>
          <a:xfrm>
            <a:off x="457296" y="303077"/>
            <a:ext cx="884811" cy="900552"/>
            <a:chOff x="-80414" y="88544"/>
            <a:chExt cx="1226407" cy="1240175"/>
          </a:xfrm>
        </p:grpSpPr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1FEC9574-8ED0-4943-9C97-08279843E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0414" y="88544"/>
              <a:ext cx="1106129" cy="1206348"/>
            </a:xfrm>
            <a:prstGeom prst="rect">
              <a:avLst/>
            </a:prstGeom>
          </p:spPr>
        </p:pic>
        <p:pic>
          <p:nvPicPr>
            <p:cNvPr id="27" name="Picture 2" descr="https://gimg2.baidu.com/image_search/src=http%3A%2F%2Fpic.wangt.cc%2Fdownload%2Fpic_router.php%3Fpath%3Dhttps%3A%2F%2Fs3.ifanr.com%2Fwp-content%2Fuploads%2F2021%2F05%2FWechatIMG3403.png%21720&amp;refer=http%3A%2F%2Fpic.wangt.cc&amp;app=2002&amp;size=f9999,10000&amp;q=a80&amp;n=0&amp;g=0n&amp;fmt=auto?sec=1667441828&amp;t=b1284a505941c8e7e4597140bb3684a9">
              <a:extLst>
                <a:ext uri="{FF2B5EF4-FFF2-40B4-BE49-F238E27FC236}">
                  <a16:creationId xmlns:a16="http://schemas.microsoft.com/office/drawing/2014/main" id="{021B79FA-84F3-4296-9C48-F25F9033A83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44" t="20164" r="61951" b="37377"/>
            <a:stretch/>
          </p:blipFill>
          <p:spPr bwMode="auto">
            <a:xfrm>
              <a:off x="642104" y="823921"/>
              <a:ext cx="503889" cy="504798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矩形 5">
            <a:extLst>
              <a:ext uri="{FF2B5EF4-FFF2-40B4-BE49-F238E27FC236}">
                <a16:creationId xmlns:a16="http://schemas.microsoft.com/office/drawing/2014/main" id="{AD274DB5-4722-41B7-9A84-D8EB9C99FE00}"/>
              </a:ext>
            </a:extLst>
          </p:cNvPr>
          <p:cNvSpPr/>
          <p:nvPr/>
        </p:nvSpPr>
        <p:spPr>
          <a:xfrm>
            <a:off x="1617217" y="3795307"/>
            <a:ext cx="8163134" cy="1754326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F7E45A"/>
                </a:solidFill>
                <a:latin typeface="Consolas" panose="020B0609020204030204" pitchFamily="49" charset="0"/>
              </a:rPr>
              <a:t>var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</a:t>
            </a:r>
            <a:r>
              <a:rPr lang="en-US" altLang="zh-CN" dirty="0">
                <a:solidFill>
                  <a:srgbClr val="C0C0C0"/>
                </a:solidFill>
                <a:latin typeface="Consolas" panose="020B0609020204030204" pitchFamily="49" charset="0"/>
              </a:rPr>
              <a:t>that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</a:t>
            </a:r>
            <a:r>
              <a:rPr lang="en-US" altLang="zh-CN" dirty="0">
                <a:solidFill>
                  <a:srgbClr val="F7E45A"/>
                </a:solidFill>
                <a:latin typeface="Consolas" panose="020B0609020204030204" pitchFamily="49" charset="0"/>
              </a:rPr>
              <a:t>=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</a:t>
            </a:r>
            <a:r>
              <a:rPr lang="en-US" altLang="zh-CN" dirty="0">
                <a:solidFill>
                  <a:srgbClr val="66CAFF"/>
                </a:solidFill>
                <a:latin typeface="Consolas" panose="020B0609020204030204" pitchFamily="49" charset="0"/>
              </a:rPr>
              <a:t>this</a:t>
            </a:r>
            <a:endParaRPr lang="en-US" altLang="zh-CN" dirty="0">
              <a:solidFill>
                <a:srgbClr val="C0C0C0"/>
              </a:solidFill>
              <a:latin typeface="Consolas" panose="020B0609020204030204" pitchFamily="49" charset="0"/>
            </a:endParaRPr>
          </a:p>
          <a:p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client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FFA54F"/>
                </a:solidFill>
                <a:latin typeface="Consolas" panose="020B0609020204030204" pitchFamily="49" charset="0"/>
              </a:rPr>
              <a:t>on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(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'</a:t>
            </a:r>
            <a:r>
              <a:rPr lang="en-US" altLang="zh-CN" dirty="0" err="1">
                <a:solidFill>
                  <a:srgbClr val="FA8072"/>
                </a:solidFill>
                <a:latin typeface="Consolas" panose="020B0609020204030204" pitchFamily="49" charset="0"/>
              </a:rPr>
              <a:t>message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',</a:t>
            </a:r>
            <a:r>
              <a:rPr lang="en-US" altLang="zh-CN" dirty="0" err="1">
                <a:solidFill>
                  <a:srgbClr val="F7E45A"/>
                </a:solidFill>
                <a:latin typeface="Consolas" panose="020B0609020204030204" pitchFamily="49" charset="0"/>
              </a:rPr>
              <a:t>function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(</a:t>
            </a:r>
            <a:r>
              <a:rPr lang="en-US" altLang="zh-CN" dirty="0" err="1">
                <a:solidFill>
                  <a:srgbClr val="FA8072"/>
                </a:solidFill>
                <a:latin typeface="Consolas" panose="020B0609020204030204" pitchFamily="49" charset="0"/>
              </a:rPr>
              <a:t>topic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,</a:t>
            </a:r>
            <a:r>
              <a:rPr lang="en-US" altLang="zh-CN" dirty="0" err="1">
                <a:solidFill>
                  <a:srgbClr val="FA8072"/>
                </a:solidFill>
                <a:latin typeface="Consolas" panose="020B0609020204030204" pitchFamily="49" charset="0"/>
              </a:rPr>
              <a:t>message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){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that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FFA54F"/>
                </a:solidFill>
                <a:latin typeface="Consolas" panose="020B0609020204030204" pitchFamily="49" charset="0"/>
              </a:rPr>
              <a:t>setData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(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{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  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"</a:t>
            </a:r>
            <a:r>
              <a:rPr lang="en-US" altLang="zh-CN" dirty="0" err="1">
                <a:solidFill>
                  <a:srgbClr val="FA8072"/>
                </a:solidFill>
                <a:latin typeface="Consolas" panose="020B0609020204030204" pitchFamily="49" charset="0"/>
              </a:rPr>
              <a:t>messageReceived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":</a:t>
            </a:r>
            <a:r>
              <a:rPr lang="en-US" altLang="zh-CN" dirty="0">
                <a:solidFill>
                  <a:srgbClr val="C0C0C0"/>
                </a:solidFill>
                <a:latin typeface="Consolas" panose="020B0609020204030204" pitchFamily="49" charset="0"/>
              </a:rPr>
              <a:t>topic</a:t>
            </a:r>
            <a:r>
              <a:rPr lang="en-US" altLang="zh-CN" dirty="0">
                <a:solidFill>
                  <a:srgbClr val="F7E45A"/>
                </a:solidFill>
                <a:latin typeface="Consolas" panose="020B0609020204030204" pitchFamily="49" charset="0"/>
              </a:rPr>
              <a:t>+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"</a:t>
            </a:r>
            <a:r>
              <a:rPr lang="en-US" altLang="zh-CN" dirty="0">
                <a:solidFill>
                  <a:srgbClr val="FA8072"/>
                </a:solidFill>
                <a:latin typeface="Consolas" panose="020B0609020204030204" pitchFamily="49" charset="0"/>
              </a:rPr>
              <a:t>: 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"</a:t>
            </a:r>
            <a:r>
              <a:rPr lang="en-US" altLang="zh-CN" dirty="0">
                <a:solidFill>
                  <a:srgbClr val="F7E45A"/>
                </a:solidFill>
                <a:latin typeface="Consolas" panose="020B0609020204030204" pitchFamily="49" charset="0"/>
              </a:rPr>
              <a:t>+</a:t>
            </a:r>
            <a:r>
              <a:rPr lang="en-US" altLang="zh-CN" dirty="0">
                <a:solidFill>
                  <a:srgbClr val="87CEEB"/>
                </a:solidFill>
                <a:latin typeface="Consolas" panose="020B0609020204030204" pitchFamily="49" charset="0"/>
              </a:rPr>
              <a:t>String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(</a:t>
            </a:r>
            <a:r>
              <a:rPr lang="en-US" altLang="zh-CN" dirty="0">
                <a:solidFill>
                  <a:srgbClr val="C0C0C0"/>
                </a:solidFill>
                <a:latin typeface="Consolas" panose="020B0609020204030204" pitchFamily="49" charset="0"/>
              </a:rPr>
              <a:t>message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}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}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9BBF5085-D820-49A4-A4FA-FE00902CEAB6}"/>
              </a:ext>
            </a:extLst>
          </p:cNvPr>
          <p:cNvSpPr/>
          <p:nvPr/>
        </p:nvSpPr>
        <p:spPr>
          <a:xfrm>
            <a:off x="1617217" y="1569523"/>
            <a:ext cx="8163135" cy="556591"/>
          </a:xfrm>
          <a:prstGeom prst="rect">
            <a:avLst/>
          </a:prstGeom>
          <a:solidFill>
            <a:srgbClr val="4472C4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zh-CN" altLang="en-US" sz="2400" dirty="0">
              <a:latin typeface="方正小标宋简体" panose="02000000000000000000" pitchFamily="2" charset="-122"/>
              <a:ea typeface="方正小标宋简体" panose="02000000000000000000" pitchFamily="2" charset="-122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AC886DE1-3314-4585-9D71-49569B612835}"/>
              </a:ext>
            </a:extLst>
          </p:cNvPr>
          <p:cNvSpPr/>
          <p:nvPr/>
        </p:nvSpPr>
        <p:spPr>
          <a:xfrm>
            <a:off x="2043366" y="1635538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400" dirty="0">
                <a:solidFill>
                  <a:prstClr val="white"/>
                </a:solidFill>
                <a:latin typeface="方正小标宋简体" panose="02000000000000000000" pitchFamily="2" charset="-122"/>
                <a:ea typeface="方正小标宋简体" panose="02000000000000000000" pitchFamily="2" charset="-122"/>
              </a:rPr>
              <a:t>标准实践</a:t>
            </a:r>
          </a:p>
        </p:txBody>
      </p:sp>
      <p:pic>
        <p:nvPicPr>
          <p:cNvPr id="30" name="图形 29" descr="灯泡和齿轮">
            <a:extLst>
              <a:ext uri="{FF2B5EF4-FFF2-40B4-BE49-F238E27FC236}">
                <a16:creationId xmlns:a16="http://schemas.microsoft.com/office/drawing/2014/main" id="{9D5035D7-06DF-45E6-AFD4-EEC3334840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49023" y="1605909"/>
            <a:ext cx="461665" cy="461665"/>
          </a:xfrm>
          <a:prstGeom prst="rect">
            <a:avLst/>
          </a:prstGeom>
        </p:spPr>
      </p:pic>
      <p:sp>
        <p:nvSpPr>
          <p:cNvPr id="31" name="矩形 30">
            <a:extLst>
              <a:ext uri="{FF2B5EF4-FFF2-40B4-BE49-F238E27FC236}">
                <a16:creationId xmlns:a16="http://schemas.microsoft.com/office/drawing/2014/main" id="{ADAB2304-2AF2-4418-815F-20AADDE3B8F0}"/>
              </a:ext>
            </a:extLst>
          </p:cNvPr>
          <p:cNvSpPr/>
          <p:nvPr/>
        </p:nvSpPr>
        <p:spPr>
          <a:xfrm>
            <a:off x="1617219" y="2113106"/>
            <a:ext cx="8163135" cy="1379599"/>
          </a:xfrm>
          <a:prstGeom prst="rect">
            <a:avLst/>
          </a:prstGeom>
          <a:solidFill>
            <a:schemeClr val="bg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zh-CN" altLang="en-US" sz="2400" dirty="0">
              <a:latin typeface="方正小标宋简体" panose="02000000000000000000" pitchFamily="2" charset="-122"/>
              <a:ea typeface="方正小标宋简体" panose="02000000000000000000" pitchFamily="2" charset="-122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A2C18F44-702D-45AA-9D3F-8408B1C4987B}"/>
              </a:ext>
            </a:extLst>
          </p:cNvPr>
          <p:cNvSpPr txBox="1"/>
          <p:nvPr/>
        </p:nvSpPr>
        <p:spPr>
          <a:xfrm>
            <a:off x="1720270" y="2083476"/>
            <a:ext cx="7688824" cy="1249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err="1">
                <a:latin typeface="Consolas" panose="020B0609020204030204" pitchFamily="49" charset="0"/>
                <a:ea typeface="仿宋" panose="02010609060101010101" pitchFamily="49" charset="-122"/>
              </a:rPr>
              <a:t>client.on</a:t>
            </a:r>
            <a:r>
              <a:rPr lang="en-US" altLang="zh-CN" sz="2000" b="1" dirty="0">
                <a:latin typeface="Consolas" panose="020B0609020204030204" pitchFamily="49" charset="0"/>
                <a:ea typeface="仿宋" panose="02010609060101010101" pitchFamily="49" charset="-122"/>
              </a:rPr>
              <a:t>("</a:t>
            </a:r>
            <a:r>
              <a:rPr lang="en-US" altLang="zh-CN" sz="2000" b="1" dirty="0" err="1">
                <a:latin typeface="Consolas" panose="020B0609020204030204" pitchFamily="49" charset="0"/>
                <a:ea typeface="仿宋" panose="02010609060101010101" pitchFamily="49" charset="-122"/>
              </a:rPr>
              <a:t>message",function</a:t>
            </a:r>
            <a:r>
              <a:rPr lang="en-US" altLang="zh-CN" sz="2000" b="1" dirty="0">
                <a:latin typeface="Consolas" panose="020B0609020204030204" pitchFamily="49" charset="0"/>
                <a:ea typeface="仿宋" panose="02010609060101010101" pitchFamily="49" charset="-122"/>
              </a:rPr>
              <a:t>(</a:t>
            </a:r>
            <a:r>
              <a:rPr lang="en-US" altLang="zh-CN" sz="2000" i="1" dirty="0" err="1">
                <a:latin typeface="Consolas" panose="020B0609020204030204" pitchFamily="49" charset="0"/>
                <a:ea typeface="仿宋" panose="02010609060101010101" pitchFamily="49" charset="-122"/>
              </a:rPr>
              <a:t>topic,msg</a:t>
            </a:r>
            <a:r>
              <a:rPr lang="en-US" altLang="zh-CN" sz="2000" b="1" dirty="0">
                <a:latin typeface="Consolas" panose="020B0609020204030204" pitchFamily="49" charset="0"/>
                <a:ea typeface="仿宋" panose="02010609060101010101" pitchFamily="49" charset="-122"/>
              </a:rPr>
              <a:t>){    })</a:t>
            </a:r>
          </a:p>
          <a:p>
            <a:pPr>
              <a:lnSpc>
                <a:spcPct val="150000"/>
              </a:lnSpc>
            </a:pPr>
            <a:r>
              <a:rPr lang="en-US" altLang="zh-CN" sz="1600" i="1" dirty="0">
                <a:latin typeface="Consolas" panose="020B0609020204030204" pitchFamily="49" charset="0"/>
                <a:ea typeface="仿宋" panose="02010609060101010101" pitchFamily="49" charset="-122"/>
              </a:rPr>
              <a:t>topic</a:t>
            </a:r>
            <a:r>
              <a:rPr lang="en-US" altLang="zh-CN" sz="1600" dirty="0">
                <a:latin typeface="Consolas" panose="020B0609020204030204" pitchFamily="49" charset="0"/>
                <a:ea typeface="仿宋" panose="02010609060101010101" pitchFamily="49" charset="-122"/>
              </a:rPr>
              <a:t> – </a:t>
            </a:r>
            <a:r>
              <a:rPr lang="zh-CN" altLang="en-US" sz="1600" dirty="0">
                <a:latin typeface="Consolas" panose="020B0609020204030204" pitchFamily="49" charset="0"/>
                <a:ea typeface="仿宋" panose="02010609060101010101" pitchFamily="49" charset="-122"/>
              </a:rPr>
              <a:t>项目内部的消息主题</a:t>
            </a:r>
            <a:endParaRPr lang="en-US" altLang="zh-CN" sz="1600" dirty="0">
              <a:latin typeface="Consolas" panose="020B0609020204030204" pitchFamily="49" charset="0"/>
              <a:ea typeface="仿宋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i="1" dirty="0">
                <a:latin typeface="Consolas" panose="020B0609020204030204" pitchFamily="49" charset="0"/>
                <a:ea typeface="仿宋" panose="02010609060101010101" pitchFamily="49" charset="-122"/>
              </a:rPr>
              <a:t>msg</a:t>
            </a:r>
            <a:r>
              <a:rPr lang="en-US" altLang="zh-CN" sz="1600" dirty="0">
                <a:latin typeface="Consolas" panose="020B0609020204030204" pitchFamily="49" charset="0"/>
                <a:ea typeface="仿宋" panose="02010609060101010101" pitchFamily="49" charset="-122"/>
              </a:rPr>
              <a:t> – </a:t>
            </a:r>
            <a:r>
              <a:rPr lang="zh-CN" altLang="en-US" sz="1600" dirty="0">
                <a:latin typeface="Consolas" panose="020B0609020204030204" pitchFamily="49" charset="0"/>
                <a:ea typeface="仿宋" panose="02010609060101010101" pitchFamily="49" charset="-122"/>
              </a:rPr>
              <a:t>消息体</a:t>
            </a:r>
            <a:endParaRPr lang="en-US" altLang="zh-CN" sz="1600" dirty="0">
              <a:latin typeface="Consolas" panose="020B0609020204030204" pitchFamily="49" charset="0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563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C8758FE8-74CD-41D1-80AD-AEBB097521A9}"/>
              </a:ext>
            </a:extLst>
          </p:cNvPr>
          <p:cNvSpPr/>
          <p:nvPr/>
        </p:nvSpPr>
        <p:spPr>
          <a:xfrm>
            <a:off x="0" y="6401146"/>
            <a:ext cx="12192000" cy="466246"/>
          </a:xfrm>
          <a:prstGeom prst="rect">
            <a:avLst/>
          </a:prstGeom>
          <a:solidFill>
            <a:srgbClr val="FBB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FangSong" panose="020B0503020204020204" pitchFamily="49" charset="-122"/>
              <a:cs typeface="+mn-cs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7431F55C-F027-4989-83D2-C86DFE4A1E6B}"/>
              </a:ext>
            </a:extLst>
          </p:cNvPr>
          <p:cNvGrpSpPr/>
          <p:nvPr/>
        </p:nvGrpSpPr>
        <p:grpSpPr>
          <a:xfrm>
            <a:off x="9780354" y="6434214"/>
            <a:ext cx="3415758" cy="400110"/>
            <a:chOff x="917703" y="6442165"/>
            <a:chExt cx="3415758" cy="400110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57C7BB52-1B30-4743-A5EA-B5AEBFF72C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703" y="6487696"/>
              <a:ext cx="283373" cy="309048"/>
            </a:xfrm>
            <a:prstGeom prst="rect">
              <a:avLst/>
            </a:prstGeom>
          </p:spPr>
        </p:pic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2598448F-4896-40F0-8555-4E5AFA8D25C3}"/>
                </a:ext>
              </a:extLst>
            </p:cNvPr>
            <p:cNvSpPr txBox="1"/>
            <p:nvPr/>
          </p:nvSpPr>
          <p:spPr>
            <a:xfrm>
              <a:off x="1201076" y="6442165"/>
              <a:ext cx="31323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dirty="0">
                  <a:solidFill>
                    <a:prstClr val="white"/>
                  </a:solidFill>
                  <a:latin typeface="Consolas" panose="020B0609020204030204" pitchFamily="49" charset="0"/>
                  <a:ea typeface="仿宋" panose="02010609060101010101" pitchFamily="49" charset="-122"/>
                </a:rPr>
                <a:t>m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nsolas" panose="020B0609020204030204" pitchFamily="49" charset="0"/>
                  <a:ea typeface="仿宋" panose="02010609060101010101" pitchFamily="49" charset="-122"/>
                  <a:cs typeface="+mn-cs"/>
                </a:rPr>
                <a:t>ixio.mixly.cn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仿宋" panose="02010609060101010101" pitchFamily="49" charset="-122"/>
                <a:cs typeface="+mn-cs"/>
              </a:endParaRPr>
            </a:p>
          </p:txBody>
        </p:sp>
      </p:grpSp>
      <p:sp>
        <p:nvSpPr>
          <p:cNvPr id="16" name="标题 2">
            <a:extLst>
              <a:ext uri="{FF2B5EF4-FFF2-40B4-BE49-F238E27FC236}">
                <a16:creationId xmlns:a16="http://schemas.microsoft.com/office/drawing/2014/main" id="{5E684CBB-6843-4A96-B317-5AB08CD68419}"/>
              </a:ext>
            </a:extLst>
          </p:cNvPr>
          <p:cNvSpPr txBox="1">
            <a:spLocks/>
          </p:cNvSpPr>
          <p:nvPr/>
        </p:nvSpPr>
        <p:spPr>
          <a:xfrm>
            <a:off x="1438358" y="462903"/>
            <a:ext cx="7024998" cy="64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使用</a:t>
            </a:r>
            <a:r>
              <a:rPr lang="en-US" altLang="zh-CN" dirty="0">
                <a:latin typeface="Consolas" panose="020B0609020204030204" pitchFamily="49" charset="0"/>
                <a:ea typeface="方正小标宋简体" panose="02000000000000000000" pitchFamily="2" charset="-122"/>
              </a:rPr>
              <a:t>mixio.js – </a:t>
            </a:r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断开（</a:t>
            </a:r>
            <a:r>
              <a:rPr lang="en-US" altLang="zh-CN" dirty="0" err="1">
                <a:latin typeface="Consolas" panose="020B0609020204030204" pitchFamily="49" charset="0"/>
                <a:ea typeface="方正小标宋简体" panose="02000000000000000000" pitchFamily="2" charset="-122"/>
              </a:rPr>
              <a:t>client.end</a:t>
            </a:r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）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8D4D6F03-89AB-4C08-A6D6-D45BE90D7C9A}"/>
              </a:ext>
            </a:extLst>
          </p:cNvPr>
          <p:cNvGrpSpPr/>
          <p:nvPr/>
        </p:nvGrpSpPr>
        <p:grpSpPr>
          <a:xfrm>
            <a:off x="457296" y="303077"/>
            <a:ext cx="884811" cy="900552"/>
            <a:chOff x="-80414" y="88544"/>
            <a:chExt cx="1226407" cy="1240175"/>
          </a:xfrm>
        </p:grpSpPr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1FEC9574-8ED0-4943-9C97-08279843E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0414" y="88544"/>
              <a:ext cx="1106129" cy="1206348"/>
            </a:xfrm>
            <a:prstGeom prst="rect">
              <a:avLst/>
            </a:prstGeom>
          </p:spPr>
        </p:pic>
        <p:pic>
          <p:nvPicPr>
            <p:cNvPr id="27" name="Picture 2" descr="https://gimg2.baidu.com/image_search/src=http%3A%2F%2Fpic.wangt.cc%2Fdownload%2Fpic_router.php%3Fpath%3Dhttps%3A%2F%2Fs3.ifanr.com%2Fwp-content%2Fuploads%2F2021%2F05%2FWechatIMG3403.png%21720&amp;refer=http%3A%2F%2Fpic.wangt.cc&amp;app=2002&amp;size=f9999,10000&amp;q=a80&amp;n=0&amp;g=0n&amp;fmt=auto?sec=1667441828&amp;t=b1284a505941c8e7e4597140bb3684a9">
              <a:extLst>
                <a:ext uri="{FF2B5EF4-FFF2-40B4-BE49-F238E27FC236}">
                  <a16:creationId xmlns:a16="http://schemas.microsoft.com/office/drawing/2014/main" id="{021B79FA-84F3-4296-9C48-F25F9033A83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44" t="20164" r="61951" b="37377"/>
            <a:stretch/>
          </p:blipFill>
          <p:spPr bwMode="auto">
            <a:xfrm>
              <a:off x="642104" y="823921"/>
              <a:ext cx="503889" cy="504798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矩形 5">
            <a:extLst>
              <a:ext uri="{FF2B5EF4-FFF2-40B4-BE49-F238E27FC236}">
                <a16:creationId xmlns:a16="http://schemas.microsoft.com/office/drawing/2014/main" id="{AD274DB5-4722-41B7-9A84-D8EB9C99FE00}"/>
              </a:ext>
            </a:extLst>
          </p:cNvPr>
          <p:cNvSpPr/>
          <p:nvPr/>
        </p:nvSpPr>
        <p:spPr>
          <a:xfrm>
            <a:off x="4828676" y="2364295"/>
            <a:ext cx="6371008" cy="2308324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Consolas" panose="020B0609020204030204" pitchFamily="49" charset="0"/>
              </a:rPr>
              <a:t>/*</a:t>
            </a:r>
            <a:r>
              <a:rPr lang="en-US" altLang="zh-CN" dirty="0" err="1">
                <a:solidFill>
                  <a:schemeClr val="bg1"/>
                </a:solidFill>
                <a:latin typeface="Consolas" panose="020B0609020204030204" pitchFamily="49" charset="0"/>
              </a:rPr>
              <a:t>wxml</a:t>
            </a:r>
            <a:r>
              <a:rPr lang="en-US" altLang="zh-CN" dirty="0">
                <a:solidFill>
                  <a:schemeClr val="bg1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&lt;</a:t>
            </a:r>
            <a:r>
              <a:rPr lang="en-US" altLang="zh-CN" dirty="0">
                <a:solidFill>
                  <a:srgbClr val="71C7FF"/>
                </a:solidFill>
                <a:latin typeface="Consolas" panose="020B0609020204030204" pitchFamily="49" charset="0"/>
              </a:rPr>
              <a:t>button 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bindtap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="</a:t>
            </a:r>
            <a:r>
              <a:rPr lang="en-US" altLang="zh-CN" dirty="0">
                <a:solidFill>
                  <a:srgbClr val="FA8072"/>
                </a:solidFill>
                <a:latin typeface="Consolas" panose="020B0609020204030204" pitchFamily="49" charset="0"/>
              </a:rPr>
              <a:t>disconnect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"&gt;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Disconnect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&lt;/</a:t>
            </a:r>
            <a:r>
              <a:rPr lang="en-US" altLang="zh-CN" dirty="0">
                <a:solidFill>
                  <a:srgbClr val="71C7FF"/>
                </a:solidFill>
                <a:latin typeface="Consolas" panose="020B0609020204030204" pitchFamily="49" charset="0"/>
              </a:rPr>
              <a:t>button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&gt;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  <a:p>
            <a:endParaRPr lang="en-US" altLang="zh-CN" dirty="0">
              <a:solidFill>
                <a:srgbClr val="FFA54F"/>
              </a:solidFill>
              <a:latin typeface="Consolas" panose="020B0609020204030204" pitchFamily="49" charset="0"/>
            </a:endParaRPr>
          </a:p>
          <a:p>
            <a:endParaRPr lang="en-US" altLang="zh-CN" dirty="0">
              <a:solidFill>
                <a:srgbClr val="FFA54F"/>
              </a:solidFill>
              <a:latin typeface="Consolas" panose="020B0609020204030204" pitchFamily="49" charset="0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Consolas" panose="020B0609020204030204" pitchFamily="49" charset="0"/>
              </a:rPr>
              <a:t>/*</a:t>
            </a:r>
            <a:r>
              <a:rPr lang="en-US" altLang="zh-CN" dirty="0" err="1">
                <a:solidFill>
                  <a:schemeClr val="bg1"/>
                </a:solidFill>
                <a:latin typeface="Consolas" panose="020B0609020204030204" pitchFamily="49" charset="0"/>
              </a:rPr>
              <a:t>js</a:t>
            </a:r>
            <a:r>
              <a:rPr lang="en-US" altLang="zh-CN" dirty="0">
                <a:solidFill>
                  <a:schemeClr val="bg1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altLang="zh-CN" dirty="0">
                <a:solidFill>
                  <a:srgbClr val="FFA54F"/>
                </a:solidFill>
                <a:latin typeface="Consolas" panose="020B0609020204030204" pitchFamily="49" charset="0"/>
              </a:rPr>
              <a:t>disconnect</a:t>
            </a:r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(){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  <a:p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    </a:t>
            </a:r>
            <a:r>
              <a:rPr lang="en-US" altLang="zh-CN" dirty="0" err="1">
                <a:solidFill>
                  <a:srgbClr val="66CAFF"/>
                </a:solidFill>
                <a:latin typeface="Consolas" panose="020B0609020204030204" pitchFamily="49" charset="0"/>
              </a:rPr>
              <a:t>this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data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C0C0C0"/>
                </a:solidFill>
                <a:latin typeface="Consolas" panose="020B0609020204030204" pitchFamily="49" charset="0"/>
              </a:rPr>
              <a:t>client</a:t>
            </a:r>
            <a:r>
              <a:rPr lang="en-US" altLang="zh-CN" dirty="0" err="1">
                <a:solidFill>
                  <a:srgbClr val="89DDFF"/>
                </a:solidFill>
                <a:latin typeface="Consolas" panose="020B0609020204030204" pitchFamily="49" charset="0"/>
              </a:rPr>
              <a:t>.</a:t>
            </a:r>
            <a:r>
              <a:rPr lang="en-US" altLang="zh-CN" dirty="0" err="1">
                <a:solidFill>
                  <a:srgbClr val="FFA54F"/>
                </a:solidFill>
                <a:latin typeface="Consolas" panose="020B0609020204030204" pitchFamily="49" charset="0"/>
              </a:rPr>
              <a:t>end</a:t>
            </a:r>
            <a:r>
              <a:rPr lang="en-US" altLang="zh-CN" dirty="0">
                <a:solidFill>
                  <a:srgbClr val="DCDCDC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altLang="zh-CN" dirty="0">
                <a:solidFill>
                  <a:srgbClr val="89DDFF"/>
                </a:solidFill>
                <a:latin typeface="Consolas" panose="020B0609020204030204" pitchFamily="49" charset="0"/>
              </a:rPr>
              <a:t>}</a:t>
            </a:r>
            <a:endParaRPr lang="en-US" altLang="zh-CN" dirty="0">
              <a:solidFill>
                <a:srgbClr val="DCDCDC"/>
              </a:solidFill>
              <a:latin typeface="Consolas" panose="020B0609020204030204" pitchFamily="49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9BBF5085-D820-49A4-A4FA-FE00902CEAB6}"/>
              </a:ext>
            </a:extLst>
          </p:cNvPr>
          <p:cNvSpPr/>
          <p:nvPr/>
        </p:nvSpPr>
        <p:spPr>
          <a:xfrm>
            <a:off x="978568" y="2994128"/>
            <a:ext cx="3378005" cy="556591"/>
          </a:xfrm>
          <a:prstGeom prst="rect">
            <a:avLst/>
          </a:prstGeom>
          <a:solidFill>
            <a:srgbClr val="4472C4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zh-CN" altLang="en-US" sz="2400" dirty="0">
              <a:latin typeface="方正小标宋简体" panose="02000000000000000000" pitchFamily="2" charset="-122"/>
              <a:ea typeface="方正小标宋简体" panose="02000000000000000000" pitchFamily="2" charset="-122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AC886DE1-3314-4585-9D71-49569B612835}"/>
              </a:ext>
            </a:extLst>
          </p:cNvPr>
          <p:cNvSpPr/>
          <p:nvPr/>
        </p:nvSpPr>
        <p:spPr>
          <a:xfrm>
            <a:off x="1404716" y="3060143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400" dirty="0">
                <a:solidFill>
                  <a:prstClr val="white"/>
                </a:solidFill>
                <a:latin typeface="方正小标宋简体" panose="02000000000000000000" pitchFamily="2" charset="-122"/>
                <a:ea typeface="方正小标宋简体" panose="02000000000000000000" pitchFamily="2" charset="-122"/>
              </a:rPr>
              <a:t>标准实践</a:t>
            </a:r>
          </a:p>
        </p:txBody>
      </p:sp>
      <p:pic>
        <p:nvPicPr>
          <p:cNvPr id="30" name="图形 29" descr="灯泡和齿轮">
            <a:extLst>
              <a:ext uri="{FF2B5EF4-FFF2-40B4-BE49-F238E27FC236}">
                <a16:creationId xmlns:a16="http://schemas.microsoft.com/office/drawing/2014/main" id="{9D5035D7-06DF-45E6-AFD4-EEC3334840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0373" y="3030514"/>
            <a:ext cx="461665" cy="461665"/>
          </a:xfrm>
          <a:prstGeom prst="rect">
            <a:avLst/>
          </a:prstGeom>
        </p:spPr>
      </p:pic>
      <p:sp>
        <p:nvSpPr>
          <p:cNvPr id="31" name="矩形 30">
            <a:extLst>
              <a:ext uri="{FF2B5EF4-FFF2-40B4-BE49-F238E27FC236}">
                <a16:creationId xmlns:a16="http://schemas.microsoft.com/office/drawing/2014/main" id="{ADAB2304-2AF2-4418-815F-20AADDE3B8F0}"/>
              </a:ext>
            </a:extLst>
          </p:cNvPr>
          <p:cNvSpPr/>
          <p:nvPr/>
        </p:nvSpPr>
        <p:spPr>
          <a:xfrm>
            <a:off x="978570" y="3537711"/>
            <a:ext cx="3378004" cy="577701"/>
          </a:xfrm>
          <a:prstGeom prst="rect">
            <a:avLst/>
          </a:prstGeom>
          <a:solidFill>
            <a:schemeClr val="bg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zh-CN" altLang="en-US" sz="2400" dirty="0">
              <a:latin typeface="方正小标宋简体" panose="02000000000000000000" pitchFamily="2" charset="-122"/>
              <a:ea typeface="方正小标宋简体" panose="02000000000000000000" pitchFamily="2" charset="-122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A2C18F44-702D-45AA-9D3F-8408B1C4987B}"/>
              </a:ext>
            </a:extLst>
          </p:cNvPr>
          <p:cNvSpPr txBox="1"/>
          <p:nvPr/>
        </p:nvSpPr>
        <p:spPr>
          <a:xfrm>
            <a:off x="1081620" y="3508081"/>
            <a:ext cx="4073196" cy="50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err="1">
                <a:latin typeface="Consolas" panose="020B0609020204030204" pitchFamily="49" charset="0"/>
                <a:ea typeface="仿宋" panose="02010609060101010101" pitchFamily="49" charset="-122"/>
              </a:rPr>
              <a:t>client.end</a:t>
            </a:r>
            <a:r>
              <a:rPr lang="en-US" altLang="zh-CN" sz="2000" b="1" dirty="0">
                <a:latin typeface="Consolas" panose="020B0609020204030204" pitchFamily="49" charset="0"/>
                <a:ea typeface="仿宋" panose="02010609060101010101" pitchFamily="49" charset="-122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627425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C8758FE8-74CD-41D1-80AD-AEBB097521A9}"/>
              </a:ext>
            </a:extLst>
          </p:cNvPr>
          <p:cNvSpPr/>
          <p:nvPr/>
        </p:nvSpPr>
        <p:spPr>
          <a:xfrm>
            <a:off x="0" y="6401146"/>
            <a:ext cx="12192000" cy="466246"/>
          </a:xfrm>
          <a:prstGeom prst="rect">
            <a:avLst/>
          </a:prstGeom>
          <a:solidFill>
            <a:srgbClr val="FBB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FangSong" panose="020B0503020204020204" pitchFamily="49" charset="-122"/>
              <a:cs typeface="+mn-cs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7431F55C-F027-4989-83D2-C86DFE4A1E6B}"/>
              </a:ext>
            </a:extLst>
          </p:cNvPr>
          <p:cNvGrpSpPr/>
          <p:nvPr/>
        </p:nvGrpSpPr>
        <p:grpSpPr>
          <a:xfrm>
            <a:off x="9780354" y="6434214"/>
            <a:ext cx="3415758" cy="400110"/>
            <a:chOff x="917703" y="6442165"/>
            <a:chExt cx="3415758" cy="400110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57C7BB52-1B30-4743-A5EA-B5AEBFF72C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703" y="6487696"/>
              <a:ext cx="283373" cy="309048"/>
            </a:xfrm>
            <a:prstGeom prst="rect">
              <a:avLst/>
            </a:prstGeom>
          </p:spPr>
        </p:pic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2598448F-4896-40F0-8555-4E5AFA8D25C3}"/>
                </a:ext>
              </a:extLst>
            </p:cNvPr>
            <p:cNvSpPr txBox="1"/>
            <p:nvPr/>
          </p:nvSpPr>
          <p:spPr>
            <a:xfrm>
              <a:off x="1201076" y="6442165"/>
              <a:ext cx="31323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dirty="0">
                  <a:solidFill>
                    <a:prstClr val="white"/>
                  </a:solidFill>
                  <a:latin typeface="Consolas" panose="020B0609020204030204" pitchFamily="49" charset="0"/>
                  <a:ea typeface="仿宋" panose="02010609060101010101" pitchFamily="49" charset="-122"/>
                </a:rPr>
                <a:t>m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nsolas" panose="020B0609020204030204" pitchFamily="49" charset="0"/>
                  <a:ea typeface="仿宋" panose="02010609060101010101" pitchFamily="49" charset="-122"/>
                  <a:cs typeface="+mn-cs"/>
                </a:rPr>
                <a:t>ixio.mixly.cn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仿宋" panose="02010609060101010101" pitchFamily="49" charset="-122"/>
                <a:cs typeface="+mn-cs"/>
              </a:endParaRPr>
            </a:p>
          </p:txBody>
        </p:sp>
      </p:grpSp>
      <p:sp>
        <p:nvSpPr>
          <p:cNvPr id="16" name="标题 2">
            <a:extLst>
              <a:ext uri="{FF2B5EF4-FFF2-40B4-BE49-F238E27FC236}">
                <a16:creationId xmlns:a16="http://schemas.microsoft.com/office/drawing/2014/main" id="{5E684CBB-6843-4A96-B317-5AB08CD68419}"/>
              </a:ext>
            </a:extLst>
          </p:cNvPr>
          <p:cNvSpPr txBox="1">
            <a:spLocks/>
          </p:cNvSpPr>
          <p:nvPr/>
        </p:nvSpPr>
        <p:spPr>
          <a:xfrm>
            <a:off x="1438358" y="462903"/>
            <a:ext cx="7024998" cy="64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en-US" altLang="zh-CN" dirty="0" err="1">
                <a:latin typeface="Consolas" panose="020B0609020204030204" pitchFamily="49" charset="0"/>
                <a:ea typeface="方正小标宋简体" panose="02000000000000000000" pitchFamily="2" charset="-122"/>
              </a:rPr>
              <a:t>MixIO</a:t>
            </a:r>
            <a:r>
              <a:rPr lang="zh-CN" altLang="en-US" dirty="0">
                <a:latin typeface="Consolas" panose="020B0609020204030204" pitchFamily="49" charset="0"/>
                <a:ea typeface="方正小标宋简体" panose="02000000000000000000" pitchFamily="2" charset="-122"/>
              </a:rPr>
              <a:t>平台上的微信连接专属标记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8D4D6F03-89AB-4C08-A6D6-D45BE90D7C9A}"/>
              </a:ext>
            </a:extLst>
          </p:cNvPr>
          <p:cNvGrpSpPr/>
          <p:nvPr/>
        </p:nvGrpSpPr>
        <p:grpSpPr>
          <a:xfrm>
            <a:off x="457296" y="303077"/>
            <a:ext cx="884811" cy="900552"/>
            <a:chOff x="-80414" y="88544"/>
            <a:chExt cx="1226407" cy="1240175"/>
          </a:xfrm>
        </p:grpSpPr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1FEC9574-8ED0-4943-9C97-08279843E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0414" y="88544"/>
              <a:ext cx="1106129" cy="1206348"/>
            </a:xfrm>
            <a:prstGeom prst="rect">
              <a:avLst/>
            </a:prstGeom>
          </p:spPr>
        </p:pic>
        <p:pic>
          <p:nvPicPr>
            <p:cNvPr id="27" name="Picture 2" descr="https://gimg2.baidu.com/image_search/src=http%3A%2F%2Fpic.wangt.cc%2Fdownload%2Fpic_router.php%3Fpath%3Dhttps%3A%2F%2Fs3.ifanr.com%2Fwp-content%2Fuploads%2F2021%2F05%2FWechatIMG3403.png%21720&amp;refer=http%3A%2F%2Fpic.wangt.cc&amp;app=2002&amp;size=f9999,10000&amp;q=a80&amp;n=0&amp;g=0n&amp;fmt=auto?sec=1667441828&amp;t=b1284a505941c8e7e4597140bb3684a9">
              <a:extLst>
                <a:ext uri="{FF2B5EF4-FFF2-40B4-BE49-F238E27FC236}">
                  <a16:creationId xmlns:a16="http://schemas.microsoft.com/office/drawing/2014/main" id="{021B79FA-84F3-4296-9C48-F25F9033A83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44" t="20164" r="61951" b="37377"/>
            <a:stretch/>
          </p:blipFill>
          <p:spPr bwMode="auto">
            <a:xfrm>
              <a:off x="642104" y="823921"/>
              <a:ext cx="503889" cy="504798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" name="图片 1">
            <a:extLst>
              <a:ext uri="{FF2B5EF4-FFF2-40B4-BE49-F238E27FC236}">
                <a16:creationId xmlns:a16="http://schemas.microsoft.com/office/drawing/2014/main" id="{3C520C89-FC53-470A-85CA-881ED5C549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8358" y="1590338"/>
            <a:ext cx="4352221" cy="36773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1A75E3B-B93B-452E-A182-903DF63F3FC2}"/>
              </a:ext>
            </a:extLst>
          </p:cNvPr>
          <p:cNvSpPr/>
          <p:nvPr/>
        </p:nvSpPr>
        <p:spPr>
          <a:xfrm>
            <a:off x="2456596" y="3404219"/>
            <a:ext cx="2686045" cy="1777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70A5040-B0E7-41FA-B22C-BEDDF1DF1E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5797" y="2956330"/>
            <a:ext cx="5097869" cy="945339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CAAB7CF-C1B4-4969-9F4E-6C9657C5DFB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0657"/>
          <a:stretch/>
        </p:blipFill>
        <p:spPr>
          <a:xfrm>
            <a:off x="9089002" y="2963175"/>
            <a:ext cx="2805098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488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612</Words>
  <Application>Microsoft Office PowerPoint</Application>
  <PresentationFormat>宽屏</PresentationFormat>
  <Paragraphs>90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FangSong</vt:lpstr>
      <vt:lpstr>等线</vt:lpstr>
      <vt:lpstr>等线 Light</vt:lpstr>
      <vt:lpstr>方正小标宋简体</vt:lpstr>
      <vt:lpstr>仿宋</vt:lpstr>
      <vt:lpstr>华文细黑</vt:lpstr>
      <vt:lpstr>华文中宋</vt:lpstr>
      <vt:lpstr>微软雅黑</vt:lpstr>
      <vt:lpstr>Arial</vt:lpstr>
      <vt:lpstr>Consolas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宋义深</dc:creator>
  <cp:lastModifiedBy>宋义深</cp:lastModifiedBy>
  <cp:revision>10</cp:revision>
  <dcterms:created xsi:type="dcterms:W3CDTF">2022-10-04T02:14:56Z</dcterms:created>
  <dcterms:modified xsi:type="dcterms:W3CDTF">2022-10-04T03:34:32Z</dcterms:modified>
</cp:coreProperties>
</file>