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handoutMasters/handoutMaster1.xml" ContentType="application/vnd.openxmlformats-officedocument.presentationml.handoutMaster+xml"/>
  <Override PartName="/ppt/ink/ink1.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68"/>
  </p:handoutMasterIdLst>
  <p:sldIdLst>
    <p:sldId id="277" r:id="rId3"/>
    <p:sldId id="1463" r:id="rId5"/>
    <p:sldId id="1453" r:id="rId6"/>
    <p:sldId id="1491" r:id="rId7"/>
    <p:sldId id="1497" r:id="rId8"/>
    <p:sldId id="1499" r:id="rId9"/>
    <p:sldId id="302" r:id="rId10"/>
    <p:sldId id="272" r:id="rId11"/>
    <p:sldId id="270" r:id="rId12"/>
    <p:sldId id="303" r:id="rId13"/>
    <p:sldId id="271" r:id="rId14"/>
    <p:sldId id="316" r:id="rId15"/>
    <p:sldId id="1538" r:id="rId16"/>
    <p:sldId id="1494" r:id="rId17"/>
    <p:sldId id="1500" r:id="rId18"/>
    <p:sldId id="1501" r:id="rId19"/>
    <p:sldId id="1502" r:id="rId20"/>
    <p:sldId id="1517" r:id="rId21"/>
    <p:sldId id="1541" r:id="rId22"/>
    <p:sldId id="1503" r:id="rId23"/>
    <p:sldId id="1504" r:id="rId24"/>
    <p:sldId id="1505" r:id="rId25"/>
    <p:sldId id="1506" r:id="rId26"/>
    <p:sldId id="1507" r:id="rId27"/>
    <p:sldId id="1546" r:id="rId28"/>
    <p:sldId id="1508" r:id="rId29"/>
    <p:sldId id="1560" r:id="rId30"/>
    <p:sldId id="1509" r:id="rId31"/>
    <p:sldId id="1510" r:id="rId32"/>
    <p:sldId id="1511" r:id="rId33"/>
    <p:sldId id="1512" r:id="rId34"/>
    <p:sldId id="1513" r:id="rId35"/>
    <p:sldId id="1514" r:id="rId36"/>
    <p:sldId id="1542" r:id="rId37"/>
    <p:sldId id="1550" r:id="rId38"/>
    <p:sldId id="1551" r:id="rId39"/>
    <p:sldId id="1552" r:id="rId40"/>
    <p:sldId id="1553" r:id="rId41"/>
    <p:sldId id="1548" r:id="rId42"/>
    <p:sldId id="1566" r:id="rId43"/>
    <p:sldId id="1555" r:id="rId44"/>
    <p:sldId id="1557" r:id="rId45"/>
    <p:sldId id="1455" r:id="rId46"/>
    <p:sldId id="1516" r:id="rId47"/>
    <p:sldId id="1567" r:id="rId48"/>
    <p:sldId id="1518" r:id="rId49"/>
    <p:sldId id="1520" r:id="rId50"/>
    <p:sldId id="1519" r:id="rId51"/>
    <p:sldId id="1521" r:id="rId52"/>
    <p:sldId id="1529" r:id="rId53"/>
    <p:sldId id="1562" r:id="rId54"/>
    <p:sldId id="1563" r:id="rId55"/>
    <p:sldId id="1564" r:id="rId56"/>
    <p:sldId id="1568" r:id="rId57"/>
    <p:sldId id="1522" r:id="rId58"/>
    <p:sldId id="1523" r:id="rId59"/>
    <p:sldId id="1524" r:id="rId60"/>
    <p:sldId id="1525" r:id="rId61"/>
    <p:sldId id="1526" r:id="rId62"/>
    <p:sldId id="1527" r:id="rId63"/>
    <p:sldId id="1528" r:id="rId64"/>
    <p:sldId id="1531" r:id="rId65"/>
    <p:sldId id="1532" r:id="rId66"/>
    <p:sldId id="1561" r:id="rId67"/>
    <p:sldId id="1569" r:id="rId68"/>
    <p:sldId id="1543" r:id="rId69"/>
    <p:sldId id="1535" r:id="rId70"/>
    <p:sldId id="1539" r:id="rId71"/>
    <p:sldId id="1540" r:id="rId72"/>
    <p:sldId id="1454" r:id="rId73"/>
    <p:sldId id="1536" r:id="rId74"/>
    <p:sldId id="1537" r:id="rId75"/>
    <p:sldId id="287" r:id="rId76"/>
    <p:sldId id="1159" r:id="rId77"/>
    <p:sldId id="318" r:id="rId78"/>
    <p:sldId id="319" r:id="rId79"/>
    <p:sldId id="320" r:id="rId80"/>
    <p:sldId id="323" r:id="rId81"/>
    <p:sldId id="322" r:id="rId82"/>
    <p:sldId id="324" r:id="rId83"/>
    <p:sldId id="328" r:id="rId84"/>
    <p:sldId id="329" r:id="rId85"/>
    <p:sldId id="330" r:id="rId86"/>
    <p:sldId id="331" r:id="rId87"/>
    <p:sldId id="332" r:id="rId88"/>
    <p:sldId id="370" r:id="rId89"/>
    <p:sldId id="376" r:id="rId90"/>
    <p:sldId id="377" r:id="rId91"/>
    <p:sldId id="378" r:id="rId92"/>
    <p:sldId id="379" r:id="rId93"/>
    <p:sldId id="371" r:id="rId94"/>
    <p:sldId id="381" r:id="rId95"/>
    <p:sldId id="382" r:id="rId96"/>
    <p:sldId id="383" r:id="rId97"/>
    <p:sldId id="393" r:id="rId98"/>
    <p:sldId id="1456" r:id="rId99"/>
    <p:sldId id="380" r:id="rId100"/>
    <p:sldId id="384" r:id="rId101"/>
    <p:sldId id="394" r:id="rId102"/>
    <p:sldId id="395" r:id="rId103"/>
    <p:sldId id="1457" r:id="rId104"/>
    <p:sldId id="372" r:id="rId105"/>
    <p:sldId id="1171" r:id="rId106"/>
    <p:sldId id="1172" r:id="rId107"/>
    <p:sldId id="1173" r:id="rId108"/>
    <p:sldId id="1459" r:id="rId109"/>
    <p:sldId id="1460" r:id="rId110"/>
    <p:sldId id="1461" r:id="rId111"/>
    <p:sldId id="1462" r:id="rId112"/>
    <p:sldId id="398" r:id="rId113"/>
    <p:sldId id="399" r:id="rId114"/>
    <p:sldId id="400" r:id="rId115"/>
    <p:sldId id="1148" r:id="rId116"/>
    <p:sldId id="1149" r:id="rId117"/>
    <p:sldId id="1150" r:id="rId118"/>
    <p:sldId id="267" r:id="rId119"/>
    <p:sldId id="1151" r:id="rId120"/>
    <p:sldId id="1152" r:id="rId121"/>
    <p:sldId id="1153" r:id="rId122"/>
    <p:sldId id="1154" r:id="rId123"/>
    <p:sldId id="1155" r:id="rId124"/>
    <p:sldId id="1458" r:id="rId125"/>
    <p:sldId id="1464" r:id="rId126"/>
    <p:sldId id="1465" r:id="rId127"/>
    <p:sldId id="1466" r:id="rId128"/>
    <p:sldId id="1467" r:id="rId129"/>
    <p:sldId id="1468" r:id="rId130"/>
    <p:sldId id="1469" r:id="rId131"/>
    <p:sldId id="1156" r:id="rId132"/>
    <p:sldId id="1470" r:id="rId133"/>
    <p:sldId id="1471" r:id="rId134"/>
    <p:sldId id="1170" r:id="rId135"/>
    <p:sldId id="1202" r:id="rId136"/>
    <p:sldId id="1473" r:id="rId137"/>
    <p:sldId id="1488" r:id="rId138"/>
    <p:sldId id="1474" r:id="rId139"/>
    <p:sldId id="1475" r:id="rId140"/>
    <p:sldId id="1476" r:id="rId141"/>
    <p:sldId id="1487" r:id="rId142"/>
    <p:sldId id="1477" r:id="rId143"/>
    <p:sldId id="1208" r:id="rId144"/>
    <p:sldId id="1478" r:id="rId145"/>
    <p:sldId id="1479" r:id="rId146"/>
    <p:sldId id="1490" r:id="rId147"/>
    <p:sldId id="1480" r:id="rId148"/>
    <p:sldId id="1207" r:id="rId149"/>
    <p:sldId id="1481" r:id="rId150"/>
    <p:sldId id="1187" r:id="rId151"/>
    <p:sldId id="1489" r:id="rId152"/>
    <p:sldId id="1206" r:id="rId153"/>
    <p:sldId id="1482" r:id="rId154"/>
    <p:sldId id="1188" r:id="rId155"/>
    <p:sldId id="1483" r:id="rId156"/>
    <p:sldId id="1192" r:id="rId157"/>
    <p:sldId id="1205" r:id="rId158"/>
    <p:sldId id="1209" r:id="rId159"/>
    <p:sldId id="1484" r:id="rId160"/>
    <p:sldId id="1485" r:id="rId161"/>
    <p:sldId id="1194" r:id="rId162"/>
    <p:sldId id="1204" r:id="rId163"/>
    <p:sldId id="1486" r:id="rId164"/>
    <p:sldId id="1193" r:id="rId165"/>
    <p:sldId id="1190" r:id="rId166"/>
    <p:sldId id="333" r:id="rId167"/>
  </p:sldIdLst>
  <p:sldSz cx="12192000" cy="6858000"/>
  <p:notesSz cx="6858000" cy="9144000"/>
  <p:custDataLst>
    <p:tags r:id="rId17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周心怡"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8800"/>
    <a:srgbClr val="3BA6D4"/>
    <a:srgbClr val="CDFFFF"/>
    <a:srgbClr val="FFCDCD"/>
    <a:srgbClr val="FF9B9B"/>
    <a:srgbClr val="9BFFFF"/>
    <a:srgbClr val="D0E5EE"/>
    <a:srgbClr val="137BA7"/>
    <a:srgbClr val="FFFFFF"/>
    <a:srgbClr val="E9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64" autoAdjust="0"/>
  </p:normalViewPr>
  <p:slideViewPr>
    <p:cSldViewPr snapToGrid="0">
      <p:cViewPr varScale="1">
        <p:scale>
          <a:sx n="60" d="100"/>
          <a:sy n="60" d="100"/>
        </p:scale>
        <p:origin x="53" y="298"/>
      </p:cViewPr>
      <p:guideLst>
        <p:guide orient="horz" pos="1528"/>
        <p:guide pos="3812"/>
      </p:guideLst>
    </p:cSldViewPr>
  </p:slideViewPr>
  <p:notesTextViewPr>
    <p:cViewPr>
      <p:scale>
        <a:sx n="1" d="1"/>
        <a:sy n="1" d="1"/>
      </p:scale>
      <p:origin x="0" y="0"/>
    </p:cViewPr>
  </p:notesTextViewPr>
  <p:sorterViewPr>
    <p:cViewPr>
      <p:scale>
        <a:sx n="133" d="100"/>
        <a:sy n="133" d="100"/>
      </p:scale>
      <p:origin x="0" y="-22116"/>
    </p:cViewPr>
  </p:sorterViewPr>
  <p:notesViewPr>
    <p:cSldViewPr snapToGrid="0">
      <p:cViewPr varScale="1">
        <p:scale>
          <a:sx n="84" d="100"/>
          <a:sy n="84" d="100"/>
        </p:scale>
        <p:origin x="3828" y="84"/>
      </p:cViewPr>
      <p:guideLst/>
    </p:cSldViewPr>
  </p:notes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3" Type="http://schemas.openxmlformats.org/officeDocument/2006/relationships/tags" Target="tags/tag2.xml"/><Relationship Id="rId172" Type="http://schemas.openxmlformats.org/officeDocument/2006/relationships/commentAuthors" Target="commentAuthors.xml"/><Relationship Id="rId171" Type="http://schemas.openxmlformats.org/officeDocument/2006/relationships/tableStyles" Target="tableStyles.xml"/><Relationship Id="rId170" Type="http://schemas.openxmlformats.org/officeDocument/2006/relationships/viewProps" Target="viewProps.xml"/><Relationship Id="rId17" Type="http://schemas.openxmlformats.org/officeDocument/2006/relationships/slide" Target="slides/slide14.xml"/><Relationship Id="rId169" Type="http://schemas.openxmlformats.org/officeDocument/2006/relationships/presProps" Target="presProps.xml"/><Relationship Id="rId168" Type="http://schemas.openxmlformats.org/officeDocument/2006/relationships/handoutMaster" Target="handoutMasters/handoutMaster1.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8E99AF3-6BE8-451F-A733-F1149E32CE6E}" type="doc">
      <dgm:prSet loTypeId="urn:microsoft.com/office/officeart/2005/8/layout/hProcess9" loCatId="process" qsTypeId="urn:microsoft.com/office/officeart/2005/8/quickstyle/simple1" qsCatId="simple" csTypeId="urn:microsoft.com/office/officeart/2005/8/colors/accent1_2" csCatId="accent1" phldr="1"/>
      <dgm:spPr/>
    </dgm:pt>
    <dgm:pt modelId="{F3F4F0B5-4F7B-4338-A325-BA502BE38536}">
      <dgm:prSet phldrT="[文本]"/>
      <dgm:spPr/>
      <dgm:t>
        <a:bodyPr/>
        <a:lstStyle/>
        <a:p>
          <a:r>
            <a:rPr lang="zh-CN" altLang="en-US" dirty="0"/>
            <a:t>单向行人</a:t>
          </a:r>
          <a:br>
            <a:rPr lang="en-US" altLang="zh-CN" dirty="0"/>
          </a:br>
          <a:r>
            <a:rPr lang="zh-CN" altLang="en-US" dirty="0"/>
            <a:t>信号灯</a:t>
          </a:r>
          <a:endParaRPr lang="en-US" altLang="zh-CN" dirty="0"/>
        </a:p>
      </dgm:t>
    </dgm:pt>
    <dgm:pt modelId="{21290621-FF32-48D7-BDC3-85F526B72644}" cxnId="{2E65A073-4EBF-41DD-9678-C1198332F1C6}" type="parTrans">
      <dgm:prSet/>
      <dgm:spPr/>
      <dgm:t>
        <a:bodyPr/>
        <a:lstStyle/>
        <a:p>
          <a:endParaRPr lang="zh-CN" altLang="en-US"/>
        </a:p>
      </dgm:t>
    </dgm:pt>
    <dgm:pt modelId="{20F209AC-5DC5-42E0-8B99-53BE520E8310}" cxnId="{2E65A073-4EBF-41DD-9678-C1198332F1C6}" type="sibTrans">
      <dgm:prSet/>
      <dgm:spPr/>
      <dgm:t>
        <a:bodyPr/>
        <a:lstStyle/>
        <a:p>
          <a:endParaRPr lang="zh-CN" altLang="en-US"/>
        </a:p>
      </dgm:t>
    </dgm:pt>
    <dgm:pt modelId="{DF4A5ABD-658F-4A99-8D2F-7D8870EBD14D}">
      <dgm:prSet phldrT="[文本]"/>
      <dgm:spPr/>
      <dgm:t>
        <a:bodyPr/>
        <a:lstStyle/>
        <a:p>
          <a:r>
            <a:rPr lang="zh-CN" altLang="en-US" dirty="0"/>
            <a:t>双向行人</a:t>
          </a:r>
          <a:br>
            <a:rPr lang="en-US" altLang="zh-CN" dirty="0"/>
          </a:br>
          <a:r>
            <a:rPr lang="zh-CN" altLang="en-US" dirty="0"/>
            <a:t>信号灯</a:t>
          </a:r>
        </a:p>
      </dgm:t>
    </dgm:pt>
    <dgm:pt modelId="{016B5107-821E-4916-9A59-9435C048E9A3}" cxnId="{4FFBC3EC-0119-48D4-8F37-3771B3B46555}" type="parTrans">
      <dgm:prSet/>
      <dgm:spPr/>
      <dgm:t>
        <a:bodyPr/>
        <a:lstStyle/>
        <a:p>
          <a:endParaRPr lang="zh-CN" altLang="en-US"/>
        </a:p>
      </dgm:t>
    </dgm:pt>
    <dgm:pt modelId="{07160A40-24F2-40B3-A009-0EBA2B4AD8C1}" cxnId="{4FFBC3EC-0119-48D4-8F37-3771B3B46555}" type="sibTrans">
      <dgm:prSet/>
      <dgm:spPr/>
      <dgm:t>
        <a:bodyPr/>
        <a:lstStyle/>
        <a:p>
          <a:endParaRPr lang="zh-CN" altLang="en-US"/>
        </a:p>
      </dgm:t>
    </dgm:pt>
    <dgm:pt modelId="{8C8C417B-1ABC-4385-A428-27B8F6E0237D}">
      <dgm:prSet phldrT="[文本]"/>
      <dgm:spPr/>
      <dgm:t>
        <a:bodyPr/>
        <a:lstStyle/>
        <a:p>
          <a:r>
            <a:rPr lang="zh-CN" altLang="en-US" dirty="0"/>
            <a:t>双向人</a:t>
          </a:r>
          <a:r>
            <a:rPr lang="en-US" altLang="zh-CN" dirty="0"/>
            <a:t>/</a:t>
          </a:r>
          <a:r>
            <a:rPr lang="zh-CN" altLang="en-US" dirty="0"/>
            <a:t>车</a:t>
          </a:r>
          <a:br>
            <a:rPr lang="en-US" altLang="zh-CN" dirty="0"/>
          </a:br>
          <a:r>
            <a:rPr lang="zh-CN" altLang="en-US" dirty="0"/>
            <a:t>信号灯</a:t>
          </a:r>
        </a:p>
      </dgm:t>
    </dgm:pt>
    <dgm:pt modelId="{C00E4870-8F39-4C45-8F1B-FDA2487C3891}" cxnId="{DD0A701A-51B4-452B-A33E-A7A1F138F6FE}" type="parTrans">
      <dgm:prSet/>
      <dgm:spPr/>
      <dgm:t>
        <a:bodyPr/>
        <a:lstStyle/>
        <a:p>
          <a:endParaRPr lang="zh-CN" altLang="en-US"/>
        </a:p>
      </dgm:t>
    </dgm:pt>
    <dgm:pt modelId="{87583EBA-38F9-4180-A90B-3D0F6B9B762F}" cxnId="{DD0A701A-51B4-452B-A33E-A7A1F138F6FE}" type="sibTrans">
      <dgm:prSet/>
      <dgm:spPr/>
      <dgm:t>
        <a:bodyPr/>
        <a:lstStyle/>
        <a:p>
          <a:endParaRPr lang="zh-CN" altLang="en-US"/>
        </a:p>
      </dgm:t>
    </dgm:pt>
    <dgm:pt modelId="{923B8D86-225A-4B2B-9054-E9BC82E3B551}">
      <dgm:prSet phldrT="[文本]"/>
      <dgm:spPr/>
      <dgm:t>
        <a:bodyPr/>
        <a:lstStyle/>
        <a:p>
          <a:r>
            <a:rPr lang="zh-CN" altLang="en-US" dirty="0"/>
            <a:t>点阵屏</a:t>
          </a:r>
          <a:br>
            <a:rPr lang="en-US" altLang="zh-CN" dirty="0"/>
          </a:br>
          <a:r>
            <a:rPr lang="zh-CN" altLang="en-US" dirty="0"/>
            <a:t>读秒</a:t>
          </a:r>
        </a:p>
      </dgm:t>
    </dgm:pt>
    <dgm:pt modelId="{815B63F6-9791-4FD2-A690-88830EF70E87}" cxnId="{8E838848-B393-4112-8582-76E35A8D33FB}" type="parTrans">
      <dgm:prSet/>
      <dgm:spPr/>
      <dgm:t>
        <a:bodyPr/>
        <a:lstStyle/>
        <a:p>
          <a:endParaRPr lang="zh-CN" altLang="en-US"/>
        </a:p>
      </dgm:t>
    </dgm:pt>
    <dgm:pt modelId="{7E7C2EA6-B632-47E9-BD54-EDC929AD9079}" cxnId="{8E838848-B393-4112-8582-76E35A8D33FB}" type="sibTrans">
      <dgm:prSet/>
      <dgm:spPr/>
      <dgm:t>
        <a:bodyPr/>
        <a:lstStyle/>
        <a:p>
          <a:endParaRPr lang="zh-CN" altLang="en-US"/>
        </a:p>
      </dgm:t>
    </dgm:pt>
    <dgm:pt modelId="{008B9581-9CA0-4CF9-8142-D066158CE59E}">
      <dgm:prSet phldrT="[文本]"/>
      <dgm:spPr/>
      <dgm:t>
        <a:bodyPr/>
        <a:lstStyle/>
        <a:p>
          <a:r>
            <a:rPr lang="zh-CN" altLang="en-US" dirty="0"/>
            <a:t>人行横道</a:t>
          </a:r>
          <a:br>
            <a:rPr lang="en-US" altLang="zh-CN" dirty="0"/>
          </a:br>
          <a:r>
            <a:rPr lang="zh-CN" altLang="en-US" dirty="0"/>
            <a:t>信号灯</a:t>
          </a:r>
        </a:p>
      </dgm:t>
    </dgm:pt>
    <dgm:pt modelId="{604014DE-C45C-4E16-B3EF-7CBDAC360C9A}" cxnId="{EE240F7F-5448-44BF-B302-0CB068800594}" type="parTrans">
      <dgm:prSet/>
      <dgm:spPr/>
      <dgm:t>
        <a:bodyPr/>
        <a:lstStyle/>
        <a:p>
          <a:endParaRPr lang="zh-CN" altLang="en-US"/>
        </a:p>
      </dgm:t>
    </dgm:pt>
    <dgm:pt modelId="{BA579295-3C72-4053-AC8E-A63A001102D2}" cxnId="{EE240F7F-5448-44BF-B302-0CB068800594}" type="sibTrans">
      <dgm:prSet/>
      <dgm:spPr/>
      <dgm:t>
        <a:bodyPr/>
        <a:lstStyle/>
        <a:p>
          <a:endParaRPr lang="zh-CN" altLang="en-US"/>
        </a:p>
      </dgm:t>
    </dgm:pt>
    <dgm:pt modelId="{A4D3A607-3C44-4A0F-B061-D2C0473F3F87}">
      <dgm:prSet phldrT="[文本]"/>
      <dgm:spPr/>
      <dgm:t>
        <a:bodyPr/>
        <a:lstStyle/>
        <a:p>
          <a:r>
            <a:rPr lang="en-US" altLang="zh-CN" dirty="0"/>
            <a:t>……</a:t>
          </a:r>
          <a:endParaRPr lang="zh-CN" altLang="en-US" dirty="0"/>
        </a:p>
      </dgm:t>
    </dgm:pt>
    <dgm:pt modelId="{89ABBFCC-0FFF-4F58-B2BB-5635B9C912D6}" cxnId="{86418C33-E758-40BC-A71A-B1BB2CA47199}" type="parTrans">
      <dgm:prSet/>
      <dgm:spPr/>
      <dgm:t>
        <a:bodyPr/>
        <a:lstStyle/>
        <a:p>
          <a:endParaRPr lang="zh-CN" altLang="en-US"/>
        </a:p>
      </dgm:t>
    </dgm:pt>
    <dgm:pt modelId="{F917287C-A105-4BA1-8304-6A43D37D1B65}" cxnId="{86418C33-E758-40BC-A71A-B1BB2CA47199}" type="sibTrans">
      <dgm:prSet/>
      <dgm:spPr/>
      <dgm:t>
        <a:bodyPr/>
        <a:lstStyle/>
        <a:p>
          <a:endParaRPr lang="zh-CN" altLang="en-US"/>
        </a:p>
      </dgm:t>
    </dgm:pt>
    <dgm:pt modelId="{0FB037AC-1F48-4FF7-ADE8-E6F984C652CE}" type="pres">
      <dgm:prSet presAssocID="{18E99AF3-6BE8-451F-A733-F1149E32CE6E}" presName="CompostProcess" presStyleCnt="0">
        <dgm:presLayoutVars>
          <dgm:dir/>
          <dgm:resizeHandles val="exact"/>
        </dgm:presLayoutVars>
      </dgm:prSet>
      <dgm:spPr/>
    </dgm:pt>
    <dgm:pt modelId="{2A2EA476-0E1E-4F67-9C8F-F85E4E3DDD66}" type="pres">
      <dgm:prSet presAssocID="{18E99AF3-6BE8-451F-A733-F1149E32CE6E}" presName="arrow" presStyleLbl="bgShp" presStyleIdx="0" presStyleCnt="1"/>
      <dgm:spPr/>
    </dgm:pt>
    <dgm:pt modelId="{07F6E5DA-D5B5-40CA-8570-D009D87E1E68}" type="pres">
      <dgm:prSet presAssocID="{18E99AF3-6BE8-451F-A733-F1149E32CE6E}" presName="linearProcess" presStyleCnt="0"/>
      <dgm:spPr/>
    </dgm:pt>
    <dgm:pt modelId="{CA370632-4941-438A-8C70-D1D284134D57}" type="pres">
      <dgm:prSet presAssocID="{F3F4F0B5-4F7B-4338-A325-BA502BE38536}" presName="textNode" presStyleLbl="node1" presStyleIdx="0" presStyleCnt="6">
        <dgm:presLayoutVars>
          <dgm:bulletEnabled val="1"/>
        </dgm:presLayoutVars>
      </dgm:prSet>
      <dgm:spPr/>
    </dgm:pt>
    <dgm:pt modelId="{70728D54-5B0B-46B3-97BD-FBA051D9B89B}" type="pres">
      <dgm:prSet presAssocID="{20F209AC-5DC5-42E0-8B99-53BE520E8310}" presName="sibTrans" presStyleCnt="0"/>
      <dgm:spPr/>
    </dgm:pt>
    <dgm:pt modelId="{2FB74C3B-63C6-4D6A-84F4-E2A04B574AE4}" type="pres">
      <dgm:prSet presAssocID="{DF4A5ABD-658F-4A99-8D2F-7D8870EBD14D}" presName="textNode" presStyleLbl="node1" presStyleIdx="1" presStyleCnt="6">
        <dgm:presLayoutVars>
          <dgm:bulletEnabled val="1"/>
        </dgm:presLayoutVars>
      </dgm:prSet>
      <dgm:spPr/>
    </dgm:pt>
    <dgm:pt modelId="{44E20574-E9C6-4C65-A7D3-424F293A0DF1}" type="pres">
      <dgm:prSet presAssocID="{07160A40-24F2-40B3-A009-0EBA2B4AD8C1}" presName="sibTrans" presStyleCnt="0"/>
      <dgm:spPr/>
    </dgm:pt>
    <dgm:pt modelId="{1E426BE5-153E-473A-B83A-CCC2A6DC4F9F}" type="pres">
      <dgm:prSet presAssocID="{8C8C417B-1ABC-4385-A428-27B8F6E0237D}" presName="textNode" presStyleLbl="node1" presStyleIdx="2" presStyleCnt="6">
        <dgm:presLayoutVars>
          <dgm:bulletEnabled val="1"/>
        </dgm:presLayoutVars>
      </dgm:prSet>
      <dgm:spPr/>
    </dgm:pt>
    <dgm:pt modelId="{26EED54F-2928-4ABE-9305-78CB8AB978C4}" type="pres">
      <dgm:prSet presAssocID="{87583EBA-38F9-4180-A90B-3D0F6B9B762F}" presName="sibTrans" presStyleCnt="0"/>
      <dgm:spPr/>
    </dgm:pt>
    <dgm:pt modelId="{6DBEC378-28A5-42F0-A0DE-554E6505F0B7}" type="pres">
      <dgm:prSet presAssocID="{008B9581-9CA0-4CF9-8142-D066158CE59E}" presName="textNode" presStyleLbl="node1" presStyleIdx="3" presStyleCnt="6">
        <dgm:presLayoutVars>
          <dgm:bulletEnabled val="1"/>
        </dgm:presLayoutVars>
      </dgm:prSet>
      <dgm:spPr/>
    </dgm:pt>
    <dgm:pt modelId="{8B6873D1-9E38-4012-8527-289E7A36EFC5}" type="pres">
      <dgm:prSet presAssocID="{BA579295-3C72-4053-AC8E-A63A001102D2}" presName="sibTrans" presStyleCnt="0"/>
      <dgm:spPr/>
    </dgm:pt>
    <dgm:pt modelId="{7CF1C419-A887-4A3F-ACE8-4ADADC3EDC9E}" type="pres">
      <dgm:prSet presAssocID="{923B8D86-225A-4B2B-9054-E9BC82E3B551}" presName="textNode" presStyleLbl="node1" presStyleIdx="4" presStyleCnt="6">
        <dgm:presLayoutVars>
          <dgm:bulletEnabled val="1"/>
        </dgm:presLayoutVars>
      </dgm:prSet>
      <dgm:spPr/>
    </dgm:pt>
    <dgm:pt modelId="{858487DD-BDEA-4852-9E9E-361413B7A7BE}" type="pres">
      <dgm:prSet presAssocID="{7E7C2EA6-B632-47E9-BD54-EDC929AD9079}" presName="sibTrans" presStyleCnt="0"/>
      <dgm:spPr/>
    </dgm:pt>
    <dgm:pt modelId="{D6F4B5EA-D3A3-4B9C-9F01-E5445D730246}" type="pres">
      <dgm:prSet presAssocID="{A4D3A607-3C44-4A0F-B061-D2C0473F3F87}" presName="textNode" presStyleLbl="node1" presStyleIdx="5" presStyleCnt="6">
        <dgm:presLayoutVars>
          <dgm:bulletEnabled val="1"/>
        </dgm:presLayoutVars>
      </dgm:prSet>
      <dgm:spPr/>
    </dgm:pt>
  </dgm:ptLst>
  <dgm:cxnLst>
    <dgm:cxn modelId="{DD0A701A-51B4-452B-A33E-A7A1F138F6FE}" srcId="{18E99AF3-6BE8-451F-A733-F1149E32CE6E}" destId="{8C8C417B-1ABC-4385-A428-27B8F6E0237D}" srcOrd="2" destOrd="0" parTransId="{C00E4870-8F39-4C45-8F1B-FDA2487C3891}" sibTransId="{87583EBA-38F9-4180-A90B-3D0F6B9B762F}"/>
    <dgm:cxn modelId="{86418C33-E758-40BC-A71A-B1BB2CA47199}" srcId="{18E99AF3-6BE8-451F-A733-F1149E32CE6E}" destId="{A4D3A607-3C44-4A0F-B061-D2C0473F3F87}" srcOrd="5" destOrd="0" parTransId="{89ABBFCC-0FFF-4F58-B2BB-5635B9C912D6}" sibTransId="{F917287C-A105-4BA1-8304-6A43D37D1B65}"/>
    <dgm:cxn modelId="{72021A39-BC0A-482D-BB57-BC01B6A4B341}" type="presOf" srcId="{DF4A5ABD-658F-4A99-8D2F-7D8870EBD14D}" destId="{2FB74C3B-63C6-4D6A-84F4-E2A04B574AE4}" srcOrd="0" destOrd="0" presId="urn:microsoft.com/office/officeart/2005/8/layout/hProcess9"/>
    <dgm:cxn modelId="{8E838848-B393-4112-8582-76E35A8D33FB}" srcId="{18E99AF3-6BE8-451F-A733-F1149E32CE6E}" destId="{923B8D86-225A-4B2B-9054-E9BC82E3B551}" srcOrd="4" destOrd="0" parTransId="{815B63F6-9791-4FD2-A690-88830EF70E87}" sibTransId="{7E7C2EA6-B632-47E9-BD54-EDC929AD9079}"/>
    <dgm:cxn modelId="{B508404B-09DF-42A6-B463-9F8074152B9A}" type="presOf" srcId="{008B9581-9CA0-4CF9-8142-D066158CE59E}" destId="{6DBEC378-28A5-42F0-A0DE-554E6505F0B7}" srcOrd="0" destOrd="0" presId="urn:microsoft.com/office/officeart/2005/8/layout/hProcess9"/>
    <dgm:cxn modelId="{2E65A073-4EBF-41DD-9678-C1198332F1C6}" srcId="{18E99AF3-6BE8-451F-A733-F1149E32CE6E}" destId="{F3F4F0B5-4F7B-4338-A325-BA502BE38536}" srcOrd="0" destOrd="0" parTransId="{21290621-FF32-48D7-BDC3-85F526B72644}" sibTransId="{20F209AC-5DC5-42E0-8B99-53BE520E8310}"/>
    <dgm:cxn modelId="{87D1CA53-E4E1-4CE8-9126-CEE664D88BBC}" type="presOf" srcId="{8C8C417B-1ABC-4385-A428-27B8F6E0237D}" destId="{1E426BE5-153E-473A-B83A-CCC2A6DC4F9F}" srcOrd="0" destOrd="0" presId="urn:microsoft.com/office/officeart/2005/8/layout/hProcess9"/>
    <dgm:cxn modelId="{EE240F7F-5448-44BF-B302-0CB068800594}" srcId="{18E99AF3-6BE8-451F-A733-F1149E32CE6E}" destId="{008B9581-9CA0-4CF9-8142-D066158CE59E}" srcOrd="3" destOrd="0" parTransId="{604014DE-C45C-4E16-B3EF-7CBDAC360C9A}" sibTransId="{BA579295-3C72-4053-AC8E-A63A001102D2}"/>
    <dgm:cxn modelId="{E629B0A1-F7A7-4380-9803-3BB90DB03CFC}" type="presOf" srcId="{18E99AF3-6BE8-451F-A733-F1149E32CE6E}" destId="{0FB037AC-1F48-4FF7-ADE8-E6F984C652CE}" srcOrd="0" destOrd="0" presId="urn:microsoft.com/office/officeart/2005/8/layout/hProcess9"/>
    <dgm:cxn modelId="{80B35BA7-3D66-4A5F-BD01-7D8D3701A827}" type="presOf" srcId="{A4D3A607-3C44-4A0F-B061-D2C0473F3F87}" destId="{D6F4B5EA-D3A3-4B9C-9F01-E5445D730246}" srcOrd="0" destOrd="0" presId="urn:microsoft.com/office/officeart/2005/8/layout/hProcess9"/>
    <dgm:cxn modelId="{301C23C1-D645-4A46-9990-5DB004156FE2}" type="presOf" srcId="{F3F4F0B5-4F7B-4338-A325-BA502BE38536}" destId="{CA370632-4941-438A-8C70-D1D284134D57}" srcOrd="0" destOrd="0" presId="urn:microsoft.com/office/officeart/2005/8/layout/hProcess9"/>
    <dgm:cxn modelId="{93425DC3-33F4-4EF8-9965-05475A638BFD}" type="presOf" srcId="{923B8D86-225A-4B2B-9054-E9BC82E3B551}" destId="{7CF1C419-A887-4A3F-ACE8-4ADADC3EDC9E}" srcOrd="0" destOrd="0" presId="urn:microsoft.com/office/officeart/2005/8/layout/hProcess9"/>
    <dgm:cxn modelId="{4FFBC3EC-0119-48D4-8F37-3771B3B46555}" srcId="{18E99AF3-6BE8-451F-A733-F1149E32CE6E}" destId="{DF4A5ABD-658F-4A99-8D2F-7D8870EBD14D}" srcOrd="1" destOrd="0" parTransId="{016B5107-821E-4916-9A59-9435C048E9A3}" sibTransId="{07160A40-24F2-40B3-A009-0EBA2B4AD8C1}"/>
    <dgm:cxn modelId="{4BDE3AB5-7122-435A-99E0-011515476A96}" type="presParOf" srcId="{0FB037AC-1F48-4FF7-ADE8-E6F984C652CE}" destId="{2A2EA476-0E1E-4F67-9C8F-F85E4E3DDD66}" srcOrd="0" destOrd="0" presId="urn:microsoft.com/office/officeart/2005/8/layout/hProcess9"/>
    <dgm:cxn modelId="{B389B2AF-DF09-413A-9C87-DD26485135AD}" type="presParOf" srcId="{0FB037AC-1F48-4FF7-ADE8-E6F984C652CE}" destId="{07F6E5DA-D5B5-40CA-8570-D009D87E1E68}" srcOrd="1" destOrd="0" presId="urn:microsoft.com/office/officeart/2005/8/layout/hProcess9"/>
    <dgm:cxn modelId="{0B06B68B-49A4-4C3C-B88C-3892174B49B6}" type="presParOf" srcId="{07F6E5DA-D5B5-40CA-8570-D009D87E1E68}" destId="{CA370632-4941-438A-8C70-D1D284134D57}" srcOrd="0" destOrd="0" presId="urn:microsoft.com/office/officeart/2005/8/layout/hProcess9"/>
    <dgm:cxn modelId="{300D50E6-1DD1-4E5A-912D-BAA5B0E855C2}" type="presParOf" srcId="{07F6E5DA-D5B5-40CA-8570-D009D87E1E68}" destId="{70728D54-5B0B-46B3-97BD-FBA051D9B89B}" srcOrd="1" destOrd="0" presId="urn:microsoft.com/office/officeart/2005/8/layout/hProcess9"/>
    <dgm:cxn modelId="{1452AA9D-D3F9-457B-AE7E-036DEB000C2E}" type="presParOf" srcId="{07F6E5DA-D5B5-40CA-8570-D009D87E1E68}" destId="{2FB74C3B-63C6-4D6A-84F4-E2A04B574AE4}" srcOrd="2" destOrd="0" presId="urn:microsoft.com/office/officeart/2005/8/layout/hProcess9"/>
    <dgm:cxn modelId="{B3FB2A71-52D0-4978-AF2E-39CE2B6EB7D2}" type="presParOf" srcId="{07F6E5DA-D5B5-40CA-8570-D009D87E1E68}" destId="{44E20574-E9C6-4C65-A7D3-424F293A0DF1}" srcOrd="3" destOrd="0" presId="urn:microsoft.com/office/officeart/2005/8/layout/hProcess9"/>
    <dgm:cxn modelId="{5132A4AF-B7C2-48B3-99AC-C971A4533ED0}" type="presParOf" srcId="{07F6E5DA-D5B5-40CA-8570-D009D87E1E68}" destId="{1E426BE5-153E-473A-B83A-CCC2A6DC4F9F}" srcOrd="4" destOrd="0" presId="urn:microsoft.com/office/officeart/2005/8/layout/hProcess9"/>
    <dgm:cxn modelId="{97933B49-FFF1-4062-8EAC-8C6974F505F3}" type="presParOf" srcId="{07F6E5DA-D5B5-40CA-8570-D009D87E1E68}" destId="{26EED54F-2928-4ABE-9305-78CB8AB978C4}" srcOrd="5" destOrd="0" presId="urn:microsoft.com/office/officeart/2005/8/layout/hProcess9"/>
    <dgm:cxn modelId="{9E6C2FC7-0983-41A5-95F7-4EFA66B10CE2}" type="presParOf" srcId="{07F6E5DA-D5B5-40CA-8570-D009D87E1E68}" destId="{6DBEC378-28A5-42F0-A0DE-554E6505F0B7}" srcOrd="6" destOrd="0" presId="urn:microsoft.com/office/officeart/2005/8/layout/hProcess9"/>
    <dgm:cxn modelId="{7541133E-87FF-4388-9BE1-9A4B1AC80EE7}" type="presParOf" srcId="{07F6E5DA-D5B5-40CA-8570-D009D87E1E68}" destId="{8B6873D1-9E38-4012-8527-289E7A36EFC5}" srcOrd="7" destOrd="0" presId="urn:microsoft.com/office/officeart/2005/8/layout/hProcess9"/>
    <dgm:cxn modelId="{D944889A-5018-4CA9-AF3A-F5FF5E8249CC}" type="presParOf" srcId="{07F6E5DA-D5B5-40CA-8570-D009D87E1E68}" destId="{7CF1C419-A887-4A3F-ACE8-4ADADC3EDC9E}" srcOrd="8" destOrd="0" presId="urn:microsoft.com/office/officeart/2005/8/layout/hProcess9"/>
    <dgm:cxn modelId="{8E0279C4-2BB2-4EF1-B2E3-2EC311748C63}" type="presParOf" srcId="{07F6E5DA-D5B5-40CA-8570-D009D87E1E68}" destId="{858487DD-BDEA-4852-9E9E-361413B7A7BE}" srcOrd="9" destOrd="0" presId="urn:microsoft.com/office/officeart/2005/8/layout/hProcess9"/>
    <dgm:cxn modelId="{ECF2C7D9-636C-42C2-BC0B-B360F4F2F158}" type="presParOf" srcId="{07F6E5DA-D5B5-40CA-8570-D009D87E1E68}" destId="{D6F4B5EA-D3A3-4B9C-9F01-E5445D730246}" srcOrd="10"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E99AF3-6BE8-451F-A733-F1149E32CE6E}" type="doc">
      <dgm:prSet loTypeId="urn:microsoft.com/office/officeart/2005/8/layout/process2" loCatId="process" qsTypeId="urn:microsoft.com/office/officeart/2005/8/quickstyle/simple1" qsCatId="simple" csTypeId="urn:microsoft.com/office/officeart/2005/8/colors/accent1_2" csCatId="accent1" phldr="1"/>
      <dgm:spPr/>
    </dgm:pt>
    <dgm:pt modelId="{F3F4F0B5-4F7B-4338-A325-BA502BE38536}">
      <dgm:prSet phldrT="[文本]"/>
      <dgm:spPr/>
      <dgm:t>
        <a:bodyPr/>
        <a:lstStyle/>
        <a:p>
          <a:r>
            <a:rPr lang="zh-CN" altLang="en-US" dirty="0"/>
            <a:t>单向行人信号灯</a:t>
          </a:r>
          <a:endParaRPr lang="en-US" altLang="zh-CN" dirty="0"/>
        </a:p>
      </dgm:t>
    </dgm:pt>
    <dgm:pt modelId="{21290621-FF32-48D7-BDC3-85F526B72644}" cxnId="{2E65A073-4EBF-41DD-9678-C1198332F1C6}" type="parTrans">
      <dgm:prSet/>
      <dgm:spPr/>
      <dgm:t>
        <a:bodyPr/>
        <a:lstStyle/>
        <a:p>
          <a:endParaRPr lang="zh-CN" altLang="en-US"/>
        </a:p>
      </dgm:t>
    </dgm:pt>
    <dgm:pt modelId="{20F209AC-5DC5-42E0-8B99-53BE520E8310}" cxnId="{2E65A073-4EBF-41DD-9678-C1198332F1C6}" type="sibTrans">
      <dgm:prSet/>
      <dgm:spPr/>
      <dgm:t>
        <a:bodyPr/>
        <a:lstStyle/>
        <a:p>
          <a:endParaRPr lang="zh-CN" altLang="en-US"/>
        </a:p>
      </dgm:t>
    </dgm:pt>
    <dgm:pt modelId="{DF4A5ABD-658F-4A99-8D2F-7D8870EBD14D}">
      <dgm:prSet phldrT="[文本]"/>
      <dgm:spPr/>
      <dgm:t>
        <a:bodyPr/>
        <a:lstStyle/>
        <a:p>
          <a:r>
            <a:rPr lang="zh-CN" altLang="en-US" dirty="0"/>
            <a:t>双向行人信号灯</a:t>
          </a:r>
        </a:p>
      </dgm:t>
    </dgm:pt>
    <dgm:pt modelId="{016B5107-821E-4916-9A59-9435C048E9A3}" cxnId="{4FFBC3EC-0119-48D4-8F37-3771B3B46555}" type="parTrans">
      <dgm:prSet/>
      <dgm:spPr/>
      <dgm:t>
        <a:bodyPr/>
        <a:lstStyle/>
        <a:p>
          <a:endParaRPr lang="zh-CN" altLang="en-US"/>
        </a:p>
      </dgm:t>
    </dgm:pt>
    <dgm:pt modelId="{07160A40-24F2-40B3-A009-0EBA2B4AD8C1}" cxnId="{4FFBC3EC-0119-48D4-8F37-3771B3B46555}" type="sibTrans">
      <dgm:prSet/>
      <dgm:spPr/>
      <dgm:t>
        <a:bodyPr/>
        <a:lstStyle/>
        <a:p>
          <a:endParaRPr lang="zh-CN" altLang="en-US"/>
        </a:p>
      </dgm:t>
    </dgm:pt>
    <dgm:pt modelId="{8C8C417B-1ABC-4385-A428-27B8F6E0237D}">
      <dgm:prSet phldrT="[文本]"/>
      <dgm:spPr/>
      <dgm:t>
        <a:bodyPr/>
        <a:lstStyle/>
        <a:p>
          <a:r>
            <a:rPr lang="zh-CN" altLang="en-US" dirty="0"/>
            <a:t>双向人</a:t>
          </a:r>
          <a:r>
            <a:rPr lang="en-US" altLang="zh-CN" dirty="0"/>
            <a:t>/</a:t>
          </a:r>
          <a:r>
            <a:rPr lang="zh-CN" altLang="en-US" dirty="0"/>
            <a:t>车信号灯</a:t>
          </a:r>
        </a:p>
      </dgm:t>
    </dgm:pt>
    <dgm:pt modelId="{C00E4870-8F39-4C45-8F1B-FDA2487C3891}" cxnId="{DD0A701A-51B4-452B-A33E-A7A1F138F6FE}" type="parTrans">
      <dgm:prSet/>
      <dgm:spPr/>
      <dgm:t>
        <a:bodyPr/>
        <a:lstStyle/>
        <a:p>
          <a:endParaRPr lang="zh-CN" altLang="en-US"/>
        </a:p>
      </dgm:t>
    </dgm:pt>
    <dgm:pt modelId="{87583EBA-38F9-4180-A90B-3D0F6B9B762F}" cxnId="{DD0A701A-51B4-452B-A33E-A7A1F138F6FE}" type="sibTrans">
      <dgm:prSet/>
      <dgm:spPr/>
      <dgm:t>
        <a:bodyPr/>
        <a:lstStyle/>
        <a:p>
          <a:endParaRPr lang="zh-CN" altLang="en-US"/>
        </a:p>
      </dgm:t>
    </dgm:pt>
    <dgm:pt modelId="{923B8D86-225A-4B2B-9054-E9BC82E3B551}">
      <dgm:prSet phldrT="[文本]"/>
      <dgm:spPr/>
      <dgm:t>
        <a:bodyPr/>
        <a:lstStyle/>
        <a:p>
          <a:r>
            <a:rPr lang="zh-CN" altLang="en-US" dirty="0"/>
            <a:t>点阵屏读秒</a:t>
          </a:r>
        </a:p>
      </dgm:t>
    </dgm:pt>
    <dgm:pt modelId="{815B63F6-9791-4FD2-A690-88830EF70E87}" cxnId="{8E838848-B393-4112-8582-76E35A8D33FB}" type="parTrans">
      <dgm:prSet/>
      <dgm:spPr/>
      <dgm:t>
        <a:bodyPr/>
        <a:lstStyle/>
        <a:p>
          <a:endParaRPr lang="zh-CN" altLang="en-US"/>
        </a:p>
      </dgm:t>
    </dgm:pt>
    <dgm:pt modelId="{7E7C2EA6-B632-47E9-BD54-EDC929AD9079}" cxnId="{8E838848-B393-4112-8582-76E35A8D33FB}" type="sibTrans">
      <dgm:prSet/>
      <dgm:spPr/>
      <dgm:t>
        <a:bodyPr/>
        <a:lstStyle/>
        <a:p>
          <a:endParaRPr lang="zh-CN" altLang="en-US"/>
        </a:p>
      </dgm:t>
    </dgm:pt>
    <dgm:pt modelId="{008B9581-9CA0-4CF9-8142-D066158CE59E}">
      <dgm:prSet phldrT="[文本]"/>
      <dgm:spPr/>
      <dgm:t>
        <a:bodyPr/>
        <a:lstStyle/>
        <a:p>
          <a:r>
            <a:rPr lang="zh-CN" altLang="en-US" dirty="0"/>
            <a:t>人行横道信号灯</a:t>
          </a:r>
        </a:p>
      </dgm:t>
    </dgm:pt>
    <dgm:pt modelId="{604014DE-C45C-4E16-B3EF-7CBDAC360C9A}" cxnId="{EE240F7F-5448-44BF-B302-0CB068800594}" type="parTrans">
      <dgm:prSet/>
      <dgm:spPr/>
      <dgm:t>
        <a:bodyPr/>
        <a:lstStyle/>
        <a:p>
          <a:endParaRPr lang="zh-CN" altLang="en-US"/>
        </a:p>
      </dgm:t>
    </dgm:pt>
    <dgm:pt modelId="{BA579295-3C72-4053-AC8E-A63A001102D2}" cxnId="{EE240F7F-5448-44BF-B302-0CB068800594}" type="sibTrans">
      <dgm:prSet/>
      <dgm:spPr/>
      <dgm:t>
        <a:bodyPr/>
        <a:lstStyle/>
        <a:p>
          <a:endParaRPr lang="zh-CN" altLang="en-US"/>
        </a:p>
      </dgm:t>
    </dgm:pt>
    <dgm:pt modelId="{A4D3A607-3C44-4A0F-B061-D2C0473F3F87}">
      <dgm:prSet phldrT="[文本]"/>
      <dgm:spPr/>
      <dgm:t>
        <a:bodyPr/>
        <a:lstStyle/>
        <a:p>
          <a:r>
            <a:rPr lang="en-US" altLang="zh-CN" dirty="0"/>
            <a:t>……</a:t>
          </a:r>
          <a:endParaRPr lang="zh-CN" altLang="en-US" dirty="0"/>
        </a:p>
      </dgm:t>
    </dgm:pt>
    <dgm:pt modelId="{89ABBFCC-0FFF-4F58-B2BB-5635B9C912D6}" cxnId="{86418C33-E758-40BC-A71A-B1BB2CA47199}" type="parTrans">
      <dgm:prSet/>
      <dgm:spPr/>
      <dgm:t>
        <a:bodyPr/>
        <a:lstStyle/>
        <a:p>
          <a:endParaRPr lang="zh-CN" altLang="en-US"/>
        </a:p>
      </dgm:t>
    </dgm:pt>
    <dgm:pt modelId="{F917287C-A105-4BA1-8304-6A43D37D1B65}" cxnId="{86418C33-E758-40BC-A71A-B1BB2CA47199}" type="sibTrans">
      <dgm:prSet/>
      <dgm:spPr/>
      <dgm:t>
        <a:bodyPr/>
        <a:lstStyle/>
        <a:p>
          <a:endParaRPr lang="zh-CN" altLang="en-US"/>
        </a:p>
      </dgm:t>
    </dgm:pt>
    <dgm:pt modelId="{2EE08CDC-C386-4F20-8793-73D85BF17212}" type="pres">
      <dgm:prSet presAssocID="{18E99AF3-6BE8-451F-A733-F1149E32CE6E}" presName="linearFlow" presStyleCnt="0">
        <dgm:presLayoutVars>
          <dgm:resizeHandles val="exact"/>
        </dgm:presLayoutVars>
      </dgm:prSet>
      <dgm:spPr/>
    </dgm:pt>
    <dgm:pt modelId="{EE6515B2-3BAF-43CD-8E33-59C760243DC2}" type="pres">
      <dgm:prSet presAssocID="{F3F4F0B5-4F7B-4338-A325-BA502BE38536}" presName="node" presStyleLbl="node1" presStyleIdx="0" presStyleCnt="6">
        <dgm:presLayoutVars>
          <dgm:bulletEnabled val="1"/>
        </dgm:presLayoutVars>
      </dgm:prSet>
      <dgm:spPr/>
    </dgm:pt>
    <dgm:pt modelId="{45EBD4D8-F05D-4C3B-BAF8-0CDECCCE9FDE}" type="pres">
      <dgm:prSet presAssocID="{20F209AC-5DC5-42E0-8B99-53BE520E8310}" presName="sibTrans" presStyleLbl="sibTrans2D1" presStyleIdx="0" presStyleCnt="5"/>
      <dgm:spPr/>
    </dgm:pt>
    <dgm:pt modelId="{6724C2D6-B56F-4EC2-8E60-4A15F77CB766}" type="pres">
      <dgm:prSet presAssocID="{20F209AC-5DC5-42E0-8B99-53BE520E8310}" presName="connectorText" presStyleLbl="sibTrans2D1" presStyleIdx="0" presStyleCnt="5"/>
      <dgm:spPr/>
    </dgm:pt>
    <dgm:pt modelId="{9186E597-CC27-412E-89D7-4660EBF1C91A}" type="pres">
      <dgm:prSet presAssocID="{DF4A5ABD-658F-4A99-8D2F-7D8870EBD14D}" presName="node" presStyleLbl="node1" presStyleIdx="1" presStyleCnt="6">
        <dgm:presLayoutVars>
          <dgm:bulletEnabled val="1"/>
        </dgm:presLayoutVars>
      </dgm:prSet>
      <dgm:spPr/>
    </dgm:pt>
    <dgm:pt modelId="{2195437C-F7B9-4D9F-A0EC-1AE81B5E9AC5}" type="pres">
      <dgm:prSet presAssocID="{07160A40-24F2-40B3-A009-0EBA2B4AD8C1}" presName="sibTrans" presStyleLbl="sibTrans2D1" presStyleIdx="1" presStyleCnt="5"/>
      <dgm:spPr/>
    </dgm:pt>
    <dgm:pt modelId="{0D15B474-968E-41BA-B57C-7378BBE4408F}" type="pres">
      <dgm:prSet presAssocID="{07160A40-24F2-40B3-A009-0EBA2B4AD8C1}" presName="connectorText" presStyleLbl="sibTrans2D1" presStyleIdx="1" presStyleCnt="5"/>
      <dgm:spPr/>
    </dgm:pt>
    <dgm:pt modelId="{01EE30FB-7996-4418-9F49-8D350ECBD934}" type="pres">
      <dgm:prSet presAssocID="{8C8C417B-1ABC-4385-A428-27B8F6E0237D}" presName="node" presStyleLbl="node1" presStyleIdx="2" presStyleCnt="6">
        <dgm:presLayoutVars>
          <dgm:bulletEnabled val="1"/>
        </dgm:presLayoutVars>
      </dgm:prSet>
      <dgm:spPr/>
    </dgm:pt>
    <dgm:pt modelId="{2E54399B-69EB-4EF2-AE13-039169F16958}" type="pres">
      <dgm:prSet presAssocID="{87583EBA-38F9-4180-A90B-3D0F6B9B762F}" presName="sibTrans" presStyleLbl="sibTrans2D1" presStyleIdx="2" presStyleCnt="5"/>
      <dgm:spPr/>
    </dgm:pt>
    <dgm:pt modelId="{A90AD5F8-B06A-4465-951C-56B7CD41ECFE}" type="pres">
      <dgm:prSet presAssocID="{87583EBA-38F9-4180-A90B-3D0F6B9B762F}" presName="connectorText" presStyleLbl="sibTrans2D1" presStyleIdx="2" presStyleCnt="5"/>
      <dgm:spPr/>
    </dgm:pt>
    <dgm:pt modelId="{2CCB1146-9585-48B1-BAAA-C60E0520DD66}" type="pres">
      <dgm:prSet presAssocID="{008B9581-9CA0-4CF9-8142-D066158CE59E}" presName="node" presStyleLbl="node1" presStyleIdx="3" presStyleCnt="6">
        <dgm:presLayoutVars>
          <dgm:bulletEnabled val="1"/>
        </dgm:presLayoutVars>
      </dgm:prSet>
      <dgm:spPr/>
    </dgm:pt>
    <dgm:pt modelId="{6D9AE813-8819-4A08-B44A-7F0B9571D2FD}" type="pres">
      <dgm:prSet presAssocID="{BA579295-3C72-4053-AC8E-A63A001102D2}" presName="sibTrans" presStyleLbl="sibTrans2D1" presStyleIdx="3" presStyleCnt="5"/>
      <dgm:spPr/>
    </dgm:pt>
    <dgm:pt modelId="{356F5CC3-FC67-4C76-8F01-27592F152673}" type="pres">
      <dgm:prSet presAssocID="{BA579295-3C72-4053-AC8E-A63A001102D2}" presName="connectorText" presStyleLbl="sibTrans2D1" presStyleIdx="3" presStyleCnt="5"/>
      <dgm:spPr/>
    </dgm:pt>
    <dgm:pt modelId="{0B362D72-FEA0-420A-964A-CB1D819D4FDD}" type="pres">
      <dgm:prSet presAssocID="{923B8D86-225A-4B2B-9054-E9BC82E3B551}" presName="node" presStyleLbl="node1" presStyleIdx="4" presStyleCnt="6">
        <dgm:presLayoutVars>
          <dgm:bulletEnabled val="1"/>
        </dgm:presLayoutVars>
      </dgm:prSet>
      <dgm:spPr/>
    </dgm:pt>
    <dgm:pt modelId="{AF9B2B0E-F948-461D-BDEB-454D1A721CE5}" type="pres">
      <dgm:prSet presAssocID="{7E7C2EA6-B632-47E9-BD54-EDC929AD9079}" presName="sibTrans" presStyleLbl="sibTrans2D1" presStyleIdx="4" presStyleCnt="5"/>
      <dgm:spPr/>
    </dgm:pt>
    <dgm:pt modelId="{D1F98ED4-2D87-49AD-8A29-48FCE66DAC93}" type="pres">
      <dgm:prSet presAssocID="{7E7C2EA6-B632-47E9-BD54-EDC929AD9079}" presName="connectorText" presStyleLbl="sibTrans2D1" presStyleIdx="4" presStyleCnt="5"/>
      <dgm:spPr/>
    </dgm:pt>
    <dgm:pt modelId="{59D0C377-93BA-4DD2-9615-3012A8027A9C}" type="pres">
      <dgm:prSet presAssocID="{A4D3A607-3C44-4A0F-B061-D2C0473F3F87}" presName="node" presStyleLbl="node1" presStyleIdx="5" presStyleCnt="6">
        <dgm:presLayoutVars>
          <dgm:bulletEnabled val="1"/>
        </dgm:presLayoutVars>
      </dgm:prSet>
      <dgm:spPr/>
    </dgm:pt>
  </dgm:ptLst>
  <dgm:cxnLst>
    <dgm:cxn modelId="{2B4A3203-517C-4F51-938A-C912D0001F20}" type="presOf" srcId="{DF4A5ABD-658F-4A99-8D2F-7D8870EBD14D}" destId="{9186E597-CC27-412E-89D7-4660EBF1C91A}" srcOrd="0" destOrd="0" presId="urn:microsoft.com/office/officeart/2005/8/layout/process2"/>
    <dgm:cxn modelId="{3F9E1511-B05C-47A2-B4DB-C976864BC911}" type="presOf" srcId="{BA579295-3C72-4053-AC8E-A63A001102D2}" destId="{6D9AE813-8819-4A08-B44A-7F0B9571D2FD}" srcOrd="0" destOrd="0" presId="urn:microsoft.com/office/officeart/2005/8/layout/process2"/>
    <dgm:cxn modelId="{DD0A701A-51B4-452B-A33E-A7A1F138F6FE}" srcId="{18E99AF3-6BE8-451F-A733-F1149E32CE6E}" destId="{8C8C417B-1ABC-4385-A428-27B8F6E0237D}" srcOrd="2" destOrd="0" parTransId="{C00E4870-8F39-4C45-8F1B-FDA2487C3891}" sibTransId="{87583EBA-38F9-4180-A90B-3D0F6B9B762F}"/>
    <dgm:cxn modelId="{86418C33-E758-40BC-A71A-B1BB2CA47199}" srcId="{18E99AF3-6BE8-451F-A733-F1149E32CE6E}" destId="{A4D3A607-3C44-4A0F-B061-D2C0473F3F87}" srcOrd="5" destOrd="0" parTransId="{89ABBFCC-0FFF-4F58-B2BB-5635B9C912D6}" sibTransId="{F917287C-A105-4BA1-8304-6A43D37D1B65}"/>
    <dgm:cxn modelId="{6C00B63A-2613-4627-B53A-6FBD2620A1B6}" type="presOf" srcId="{20F209AC-5DC5-42E0-8B99-53BE520E8310}" destId="{45EBD4D8-F05D-4C3B-BAF8-0CDECCCE9FDE}" srcOrd="0" destOrd="0" presId="urn:microsoft.com/office/officeart/2005/8/layout/process2"/>
    <dgm:cxn modelId="{F0E5575B-FD45-454D-8DF4-B6C43D96A879}" type="presOf" srcId="{7E7C2EA6-B632-47E9-BD54-EDC929AD9079}" destId="{AF9B2B0E-F948-461D-BDEB-454D1A721CE5}" srcOrd="0" destOrd="0" presId="urn:microsoft.com/office/officeart/2005/8/layout/process2"/>
    <dgm:cxn modelId="{4F304743-6434-46DA-A4EE-F95555EAE468}" type="presOf" srcId="{20F209AC-5DC5-42E0-8B99-53BE520E8310}" destId="{6724C2D6-B56F-4EC2-8E60-4A15F77CB766}" srcOrd="1" destOrd="0" presId="urn:microsoft.com/office/officeart/2005/8/layout/process2"/>
    <dgm:cxn modelId="{8E838848-B393-4112-8582-76E35A8D33FB}" srcId="{18E99AF3-6BE8-451F-A733-F1149E32CE6E}" destId="{923B8D86-225A-4B2B-9054-E9BC82E3B551}" srcOrd="4" destOrd="0" parTransId="{815B63F6-9791-4FD2-A690-88830EF70E87}" sibTransId="{7E7C2EA6-B632-47E9-BD54-EDC929AD9079}"/>
    <dgm:cxn modelId="{4C4AAD4B-F8CE-4DE8-BB93-F0F92C27F8FC}" type="presOf" srcId="{87583EBA-38F9-4180-A90B-3D0F6B9B762F}" destId="{2E54399B-69EB-4EF2-AE13-039169F16958}" srcOrd="0" destOrd="0" presId="urn:microsoft.com/office/officeart/2005/8/layout/process2"/>
    <dgm:cxn modelId="{1B9ED14B-4558-4A55-851E-92A40B6EBD63}" type="presOf" srcId="{F3F4F0B5-4F7B-4338-A325-BA502BE38536}" destId="{EE6515B2-3BAF-43CD-8E33-59C760243DC2}" srcOrd="0" destOrd="0" presId="urn:microsoft.com/office/officeart/2005/8/layout/process2"/>
    <dgm:cxn modelId="{43F7CD70-979A-4589-9190-6143A6E8861D}" type="presOf" srcId="{A4D3A607-3C44-4A0F-B061-D2C0473F3F87}" destId="{59D0C377-93BA-4DD2-9615-3012A8027A9C}" srcOrd="0" destOrd="0" presId="urn:microsoft.com/office/officeart/2005/8/layout/process2"/>
    <dgm:cxn modelId="{2E65A073-4EBF-41DD-9678-C1198332F1C6}" srcId="{18E99AF3-6BE8-451F-A733-F1149E32CE6E}" destId="{F3F4F0B5-4F7B-4338-A325-BA502BE38536}" srcOrd="0" destOrd="0" parTransId="{21290621-FF32-48D7-BDC3-85F526B72644}" sibTransId="{20F209AC-5DC5-42E0-8B99-53BE520E8310}"/>
    <dgm:cxn modelId="{E1193B79-4892-41EA-86BC-142261060465}" type="presOf" srcId="{7E7C2EA6-B632-47E9-BD54-EDC929AD9079}" destId="{D1F98ED4-2D87-49AD-8A29-48FCE66DAC93}" srcOrd="1" destOrd="0" presId="urn:microsoft.com/office/officeart/2005/8/layout/process2"/>
    <dgm:cxn modelId="{EE240F7F-5448-44BF-B302-0CB068800594}" srcId="{18E99AF3-6BE8-451F-A733-F1149E32CE6E}" destId="{008B9581-9CA0-4CF9-8142-D066158CE59E}" srcOrd="3" destOrd="0" parTransId="{604014DE-C45C-4E16-B3EF-7CBDAC360C9A}" sibTransId="{BA579295-3C72-4053-AC8E-A63A001102D2}"/>
    <dgm:cxn modelId="{72CD938D-D03A-49CB-831F-3CF368EDF43B}" type="presOf" srcId="{BA579295-3C72-4053-AC8E-A63A001102D2}" destId="{356F5CC3-FC67-4C76-8F01-27592F152673}" srcOrd="1" destOrd="0" presId="urn:microsoft.com/office/officeart/2005/8/layout/process2"/>
    <dgm:cxn modelId="{7D19CEA3-5E75-4CCD-9266-F71900C6244E}" type="presOf" srcId="{87583EBA-38F9-4180-A90B-3D0F6B9B762F}" destId="{A90AD5F8-B06A-4465-951C-56B7CD41ECFE}" srcOrd="1" destOrd="0" presId="urn:microsoft.com/office/officeart/2005/8/layout/process2"/>
    <dgm:cxn modelId="{5D4F76AE-FAC8-4836-9963-C0B078BE1E49}" type="presOf" srcId="{07160A40-24F2-40B3-A009-0EBA2B4AD8C1}" destId="{0D15B474-968E-41BA-B57C-7378BBE4408F}" srcOrd="1" destOrd="0" presId="urn:microsoft.com/office/officeart/2005/8/layout/process2"/>
    <dgm:cxn modelId="{05E327B4-04F2-471D-89B1-2DF5FDC68002}" type="presOf" srcId="{07160A40-24F2-40B3-A009-0EBA2B4AD8C1}" destId="{2195437C-F7B9-4D9F-A0EC-1AE81B5E9AC5}" srcOrd="0" destOrd="0" presId="urn:microsoft.com/office/officeart/2005/8/layout/process2"/>
    <dgm:cxn modelId="{45CC2AC5-BACB-4357-802E-3DF4C71D67E5}" type="presOf" srcId="{923B8D86-225A-4B2B-9054-E9BC82E3B551}" destId="{0B362D72-FEA0-420A-964A-CB1D819D4FDD}" srcOrd="0" destOrd="0" presId="urn:microsoft.com/office/officeart/2005/8/layout/process2"/>
    <dgm:cxn modelId="{56969FC8-038D-4292-95C9-427CD291F8D1}" type="presOf" srcId="{008B9581-9CA0-4CF9-8142-D066158CE59E}" destId="{2CCB1146-9585-48B1-BAAA-C60E0520DD66}" srcOrd="0" destOrd="0" presId="urn:microsoft.com/office/officeart/2005/8/layout/process2"/>
    <dgm:cxn modelId="{AE1EEECF-0B9B-4F82-A2B8-7AB7BB6886E3}" type="presOf" srcId="{8C8C417B-1ABC-4385-A428-27B8F6E0237D}" destId="{01EE30FB-7996-4418-9F49-8D350ECBD934}" srcOrd="0" destOrd="0" presId="urn:microsoft.com/office/officeart/2005/8/layout/process2"/>
    <dgm:cxn modelId="{4FFBC3EC-0119-48D4-8F37-3771B3B46555}" srcId="{18E99AF3-6BE8-451F-A733-F1149E32CE6E}" destId="{DF4A5ABD-658F-4A99-8D2F-7D8870EBD14D}" srcOrd="1" destOrd="0" parTransId="{016B5107-821E-4916-9A59-9435C048E9A3}" sibTransId="{07160A40-24F2-40B3-A009-0EBA2B4AD8C1}"/>
    <dgm:cxn modelId="{09965AFD-BAF9-4584-862A-60B75EDAD35C}" type="presOf" srcId="{18E99AF3-6BE8-451F-A733-F1149E32CE6E}" destId="{2EE08CDC-C386-4F20-8793-73D85BF17212}" srcOrd="0" destOrd="0" presId="urn:microsoft.com/office/officeart/2005/8/layout/process2"/>
    <dgm:cxn modelId="{0E22ACBB-4B96-454A-8C4F-96A8F6CFFB6F}" type="presParOf" srcId="{2EE08CDC-C386-4F20-8793-73D85BF17212}" destId="{EE6515B2-3BAF-43CD-8E33-59C760243DC2}" srcOrd="0" destOrd="0" presId="urn:microsoft.com/office/officeart/2005/8/layout/process2"/>
    <dgm:cxn modelId="{A1E089FA-EB2F-44B5-87F6-8C5BE2A97663}" type="presParOf" srcId="{2EE08CDC-C386-4F20-8793-73D85BF17212}" destId="{45EBD4D8-F05D-4C3B-BAF8-0CDECCCE9FDE}" srcOrd="1" destOrd="0" presId="urn:microsoft.com/office/officeart/2005/8/layout/process2"/>
    <dgm:cxn modelId="{C78BFBD0-9F51-4BE4-8C03-70F2C7B8C0ED}" type="presParOf" srcId="{45EBD4D8-F05D-4C3B-BAF8-0CDECCCE9FDE}" destId="{6724C2D6-B56F-4EC2-8E60-4A15F77CB766}" srcOrd="0" destOrd="0" presId="urn:microsoft.com/office/officeart/2005/8/layout/process2"/>
    <dgm:cxn modelId="{E5BDDB7E-2816-465D-AE88-C057FE0470A2}" type="presParOf" srcId="{2EE08CDC-C386-4F20-8793-73D85BF17212}" destId="{9186E597-CC27-412E-89D7-4660EBF1C91A}" srcOrd="2" destOrd="0" presId="urn:microsoft.com/office/officeart/2005/8/layout/process2"/>
    <dgm:cxn modelId="{B52DE8E1-C85C-4CA6-9EBE-87E05BDD7C49}" type="presParOf" srcId="{2EE08CDC-C386-4F20-8793-73D85BF17212}" destId="{2195437C-F7B9-4D9F-A0EC-1AE81B5E9AC5}" srcOrd="3" destOrd="0" presId="urn:microsoft.com/office/officeart/2005/8/layout/process2"/>
    <dgm:cxn modelId="{6BA7704E-EE69-4D8E-BFF8-694A7B609EC3}" type="presParOf" srcId="{2195437C-F7B9-4D9F-A0EC-1AE81B5E9AC5}" destId="{0D15B474-968E-41BA-B57C-7378BBE4408F}" srcOrd="0" destOrd="0" presId="urn:microsoft.com/office/officeart/2005/8/layout/process2"/>
    <dgm:cxn modelId="{00BF6D73-C1E0-4DBE-986E-29A50FC58B47}" type="presParOf" srcId="{2EE08CDC-C386-4F20-8793-73D85BF17212}" destId="{01EE30FB-7996-4418-9F49-8D350ECBD934}" srcOrd="4" destOrd="0" presId="urn:microsoft.com/office/officeart/2005/8/layout/process2"/>
    <dgm:cxn modelId="{4368D34B-5EE7-4B1A-808A-C237D06EFCCA}" type="presParOf" srcId="{2EE08CDC-C386-4F20-8793-73D85BF17212}" destId="{2E54399B-69EB-4EF2-AE13-039169F16958}" srcOrd="5" destOrd="0" presId="urn:microsoft.com/office/officeart/2005/8/layout/process2"/>
    <dgm:cxn modelId="{43991CAB-02D9-4278-8637-9185868FA784}" type="presParOf" srcId="{2E54399B-69EB-4EF2-AE13-039169F16958}" destId="{A90AD5F8-B06A-4465-951C-56B7CD41ECFE}" srcOrd="0" destOrd="0" presId="urn:microsoft.com/office/officeart/2005/8/layout/process2"/>
    <dgm:cxn modelId="{6AEC7C0D-E575-4588-AC7C-2AD09920764B}" type="presParOf" srcId="{2EE08CDC-C386-4F20-8793-73D85BF17212}" destId="{2CCB1146-9585-48B1-BAAA-C60E0520DD66}" srcOrd="6" destOrd="0" presId="urn:microsoft.com/office/officeart/2005/8/layout/process2"/>
    <dgm:cxn modelId="{0DABE752-B13A-410C-B275-A45A533AEA88}" type="presParOf" srcId="{2EE08CDC-C386-4F20-8793-73D85BF17212}" destId="{6D9AE813-8819-4A08-B44A-7F0B9571D2FD}" srcOrd="7" destOrd="0" presId="urn:microsoft.com/office/officeart/2005/8/layout/process2"/>
    <dgm:cxn modelId="{60484A57-E4C1-4295-BDAA-3C7D8B2BA920}" type="presParOf" srcId="{6D9AE813-8819-4A08-B44A-7F0B9571D2FD}" destId="{356F5CC3-FC67-4C76-8F01-27592F152673}" srcOrd="0" destOrd="0" presId="urn:microsoft.com/office/officeart/2005/8/layout/process2"/>
    <dgm:cxn modelId="{112B24D6-BE1C-4B88-9930-4645765F52BB}" type="presParOf" srcId="{2EE08CDC-C386-4F20-8793-73D85BF17212}" destId="{0B362D72-FEA0-420A-964A-CB1D819D4FDD}" srcOrd="8" destOrd="0" presId="urn:microsoft.com/office/officeart/2005/8/layout/process2"/>
    <dgm:cxn modelId="{E6CD24C4-186D-48E3-BC11-1F4E00AE95D3}" type="presParOf" srcId="{2EE08CDC-C386-4F20-8793-73D85BF17212}" destId="{AF9B2B0E-F948-461D-BDEB-454D1A721CE5}" srcOrd="9" destOrd="0" presId="urn:microsoft.com/office/officeart/2005/8/layout/process2"/>
    <dgm:cxn modelId="{9F5B7312-3A27-445E-814D-50E59CBD6497}" type="presParOf" srcId="{AF9B2B0E-F948-461D-BDEB-454D1A721CE5}" destId="{D1F98ED4-2D87-49AD-8A29-48FCE66DAC93}" srcOrd="0" destOrd="0" presId="urn:microsoft.com/office/officeart/2005/8/layout/process2"/>
    <dgm:cxn modelId="{8567968B-A04E-46C9-A373-81BF74C2D795}" type="presParOf" srcId="{2EE08CDC-C386-4F20-8793-73D85BF17212}" destId="{59D0C377-93BA-4DD2-9615-3012A8027A9C}"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3B62C2-5E6F-4FD1-BEBD-92B31DEF9C5B}" type="doc">
      <dgm:prSet loTypeId="urn:microsoft.com/office/officeart/2005/8/layout/process4" loCatId="process" qsTypeId="urn:microsoft.com/office/officeart/2005/8/quickstyle/simple1#1" qsCatId="simple" csTypeId="urn:microsoft.com/office/officeart/2005/8/colors/accent1_2#1" csCatId="accent1" phldr="1"/>
      <dgm:spPr/>
      <dgm:t>
        <a:bodyPr/>
        <a:lstStyle/>
        <a:p>
          <a:endParaRPr lang="zh-CN" altLang="en-US"/>
        </a:p>
      </dgm:t>
    </dgm:pt>
    <dgm:pt modelId="{3999C25B-DC46-4108-9C28-0D59400458A6}">
      <dgm:prSet phldrT="[文本]" custT="1"/>
      <dgm:spPr/>
      <dgm:t>
        <a:bodyPr/>
        <a:lstStyle/>
        <a:p>
          <a:r>
            <a:rPr lang="zh-CN" altLang="en-US" sz="2000" dirty="0"/>
            <a:t>连接到</a:t>
          </a:r>
          <a:r>
            <a:rPr lang="en-US" altLang="zh-CN" sz="2000" dirty="0"/>
            <a:t>Wi-Fi</a:t>
          </a:r>
          <a:endParaRPr lang="zh-CN" altLang="en-US" sz="2000" dirty="0"/>
        </a:p>
      </dgm:t>
    </dgm:pt>
    <dgm:pt modelId="{A9CE4BD5-5941-4773-BCED-1985008B36C7}" cxnId="{75FF2E8A-CAFD-4E0F-8308-E3D88D38F9DF}" type="parTrans">
      <dgm:prSet/>
      <dgm:spPr/>
      <dgm:t>
        <a:bodyPr/>
        <a:lstStyle/>
        <a:p>
          <a:endParaRPr lang="zh-CN" altLang="en-US" sz="1800"/>
        </a:p>
      </dgm:t>
    </dgm:pt>
    <dgm:pt modelId="{67CF9F97-21A1-49FE-852E-3695E4983280}" cxnId="{75FF2E8A-CAFD-4E0F-8308-E3D88D38F9DF}" type="sibTrans">
      <dgm:prSet/>
      <dgm:spPr/>
      <dgm:t>
        <a:bodyPr/>
        <a:lstStyle/>
        <a:p>
          <a:endParaRPr lang="zh-CN" altLang="en-US" sz="1800"/>
        </a:p>
      </dgm:t>
    </dgm:pt>
    <dgm:pt modelId="{B4C46C42-DB88-4113-AFAC-16B49DF6E42F}">
      <dgm:prSet phldrT="[文本]" custT="1"/>
      <dgm:spPr/>
      <dgm:t>
        <a:bodyPr/>
        <a:lstStyle/>
        <a:p>
          <a:r>
            <a:rPr lang="zh-CN" altLang="en-US" sz="1800" dirty="0"/>
            <a:t>用户名密码</a:t>
          </a:r>
        </a:p>
      </dgm:t>
    </dgm:pt>
    <dgm:pt modelId="{570C4D9E-19F5-4C8C-85CA-257D41CA6D08}" cxnId="{E174D049-6989-48CA-AC3B-E87751A02775}" type="parTrans">
      <dgm:prSet/>
      <dgm:spPr/>
      <dgm:t>
        <a:bodyPr/>
        <a:lstStyle/>
        <a:p>
          <a:endParaRPr lang="zh-CN" altLang="en-US" sz="1800"/>
        </a:p>
      </dgm:t>
    </dgm:pt>
    <dgm:pt modelId="{1EAC03CE-D81D-46C9-8ADC-BFEC1702D730}" cxnId="{E174D049-6989-48CA-AC3B-E87751A02775}" type="sibTrans">
      <dgm:prSet/>
      <dgm:spPr/>
      <dgm:t>
        <a:bodyPr/>
        <a:lstStyle/>
        <a:p>
          <a:endParaRPr lang="zh-CN" altLang="en-US" sz="1800"/>
        </a:p>
      </dgm:t>
    </dgm:pt>
    <dgm:pt modelId="{FA2737B2-17C3-4E87-A2BF-358B75390790}">
      <dgm:prSet phldrT="[文本]" custT="1"/>
      <dgm:spPr/>
      <dgm:t>
        <a:bodyPr/>
        <a:lstStyle/>
        <a:p>
          <a:r>
            <a:rPr lang="zh-CN" altLang="en-US" sz="1800" dirty="0"/>
            <a:t>服务器</a:t>
          </a:r>
          <a:r>
            <a:rPr lang="en-US" altLang="zh-CN" sz="1800" dirty="0"/>
            <a:t>/</a:t>
          </a:r>
          <a:r>
            <a:rPr lang="zh-CN" altLang="en-US" sz="1800" dirty="0"/>
            <a:t>端口</a:t>
          </a:r>
        </a:p>
      </dgm:t>
    </dgm:pt>
    <dgm:pt modelId="{0ECE7989-2C75-47BD-B583-8DE76C756C5B}" cxnId="{E3D4C635-2593-405F-9893-52ACE6C4C9FD}" type="parTrans">
      <dgm:prSet/>
      <dgm:spPr/>
      <dgm:t>
        <a:bodyPr/>
        <a:lstStyle/>
        <a:p>
          <a:endParaRPr lang="zh-CN" altLang="en-US" sz="1800"/>
        </a:p>
      </dgm:t>
    </dgm:pt>
    <dgm:pt modelId="{AE2CFE4C-73F9-497B-891D-415018439C90}" cxnId="{E3D4C635-2593-405F-9893-52ACE6C4C9FD}" type="sibTrans">
      <dgm:prSet/>
      <dgm:spPr/>
      <dgm:t>
        <a:bodyPr/>
        <a:lstStyle/>
        <a:p>
          <a:endParaRPr lang="zh-CN" altLang="en-US" sz="1800"/>
        </a:p>
      </dgm:t>
    </dgm:pt>
    <dgm:pt modelId="{386B80E1-54CE-446E-BF13-8381850EEF8E}">
      <dgm:prSet phldrT="[文本]" custT="1"/>
      <dgm:spPr/>
      <dgm:t>
        <a:bodyPr/>
        <a:lstStyle/>
        <a:p>
          <a:r>
            <a:rPr lang="zh-CN" altLang="en-US" sz="1800" dirty="0"/>
            <a:t>免网页认证</a:t>
          </a:r>
        </a:p>
      </dgm:t>
    </dgm:pt>
    <dgm:pt modelId="{516F521A-6B04-4CD3-B525-B2E575601B2A}" cxnId="{A0B9BA6A-A8C0-46BA-A81C-788367C96717}" type="parTrans">
      <dgm:prSet/>
      <dgm:spPr/>
      <dgm:t>
        <a:bodyPr/>
        <a:lstStyle/>
        <a:p>
          <a:endParaRPr lang="zh-CN" altLang="en-US" sz="1800"/>
        </a:p>
      </dgm:t>
    </dgm:pt>
    <dgm:pt modelId="{F95209E3-552A-4978-916B-FC3E8B9C45DA}" cxnId="{A0B9BA6A-A8C0-46BA-A81C-788367C96717}" type="sibTrans">
      <dgm:prSet/>
      <dgm:spPr/>
      <dgm:t>
        <a:bodyPr/>
        <a:lstStyle/>
        <a:p>
          <a:endParaRPr lang="zh-CN" altLang="en-US" sz="1800"/>
        </a:p>
      </dgm:t>
    </dgm:pt>
    <dgm:pt modelId="{51FB63EF-D9D6-42E7-9B3B-911132B4D989}">
      <dgm:prSet phldrT="[文本]" custT="1"/>
      <dgm:spPr/>
      <dgm:t>
        <a:bodyPr/>
        <a:lstStyle/>
        <a:p>
          <a:r>
            <a:rPr lang="zh-CN" altLang="en-US" sz="1800" dirty="0"/>
            <a:t>项目</a:t>
          </a:r>
        </a:p>
      </dgm:t>
    </dgm:pt>
    <dgm:pt modelId="{85FF2E0E-26A3-4FFA-A679-505A6E454BA0}" cxnId="{768C61BB-8F86-4A57-974C-36785C61B0BA}" type="parTrans">
      <dgm:prSet/>
      <dgm:spPr/>
      <dgm:t>
        <a:bodyPr/>
        <a:lstStyle/>
        <a:p>
          <a:endParaRPr lang="zh-CN" altLang="en-US" sz="1600"/>
        </a:p>
      </dgm:t>
    </dgm:pt>
    <dgm:pt modelId="{671BC91D-0264-4C91-97CF-0BF4B1C041A4}" cxnId="{768C61BB-8F86-4A57-974C-36785C61B0BA}" type="sibTrans">
      <dgm:prSet/>
      <dgm:spPr/>
      <dgm:t>
        <a:bodyPr/>
        <a:lstStyle/>
        <a:p>
          <a:endParaRPr lang="zh-CN" altLang="en-US" sz="1600"/>
        </a:p>
      </dgm:t>
    </dgm:pt>
    <dgm:pt modelId="{E8803543-40DA-450C-899C-0E9B5C8E9E77}">
      <dgm:prSet phldrT="[文本]" custT="1"/>
      <dgm:spPr/>
      <dgm:t>
        <a:bodyPr/>
        <a:lstStyle/>
        <a:p>
          <a:r>
            <a:rPr lang="zh-CN" altLang="en-US" sz="1800"/>
            <a:t>用户名</a:t>
          </a:r>
          <a:r>
            <a:rPr lang="en-US" altLang="zh-CN" sz="1800" dirty="0"/>
            <a:t>/</a:t>
          </a:r>
          <a:r>
            <a:rPr lang="zh-CN" altLang="en-US" sz="1800" dirty="0"/>
            <a:t>密码</a:t>
          </a:r>
        </a:p>
      </dgm:t>
    </dgm:pt>
    <dgm:pt modelId="{EACA63DA-BD8F-47D6-898D-94D181C96DFE}" cxnId="{AFD7D6CA-A292-43A4-8ECA-E7F1109B71AF}" type="parTrans">
      <dgm:prSet/>
      <dgm:spPr/>
      <dgm:t>
        <a:bodyPr/>
        <a:lstStyle/>
        <a:p>
          <a:endParaRPr lang="zh-CN" altLang="en-US" sz="1600"/>
        </a:p>
      </dgm:t>
    </dgm:pt>
    <dgm:pt modelId="{4432FC64-82B9-438B-9509-B72CFB6F31F4}" cxnId="{AFD7D6CA-A292-43A4-8ECA-E7F1109B71AF}" type="sibTrans">
      <dgm:prSet/>
      <dgm:spPr/>
      <dgm:t>
        <a:bodyPr/>
        <a:lstStyle/>
        <a:p>
          <a:endParaRPr lang="zh-CN" altLang="en-US" sz="1600"/>
        </a:p>
      </dgm:t>
    </dgm:pt>
    <dgm:pt modelId="{B9ED3A56-1F0D-43EE-9F8A-58D498AE06A2}">
      <dgm:prSet phldrT="[文本]" custT="1"/>
      <dgm:spPr/>
      <dgm:t>
        <a:bodyPr/>
        <a:lstStyle/>
        <a:p>
          <a:r>
            <a:rPr lang="zh-CN" altLang="en-US" sz="2000" dirty="0"/>
            <a:t>连接到</a:t>
          </a:r>
          <a:r>
            <a:rPr lang="en-US" altLang="zh-CN" sz="2000" dirty="0"/>
            <a:t>MQTT</a:t>
          </a:r>
        </a:p>
      </dgm:t>
    </dgm:pt>
    <dgm:pt modelId="{4458ADAB-4876-42D3-BE69-BE750ECF2B80}" cxnId="{5372A2CA-CF7B-43C8-A7F3-AB59C4CE69BD}" type="sibTrans">
      <dgm:prSet/>
      <dgm:spPr/>
      <dgm:t>
        <a:bodyPr/>
        <a:lstStyle/>
        <a:p>
          <a:endParaRPr lang="zh-CN" altLang="en-US" sz="1800"/>
        </a:p>
      </dgm:t>
    </dgm:pt>
    <dgm:pt modelId="{C8142935-A358-47B1-AEC2-58D2B96AD184}" cxnId="{5372A2CA-CF7B-43C8-A7F3-AB59C4CE69BD}" type="parTrans">
      <dgm:prSet/>
      <dgm:spPr/>
      <dgm:t>
        <a:bodyPr/>
        <a:lstStyle/>
        <a:p>
          <a:endParaRPr lang="zh-CN" altLang="en-US" sz="1800"/>
        </a:p>
      </dgm:t>
    </dgm:pt>
    <dgm:pt modelId="{9D1F20A7-6C95-4671-8B2C-818E93B8C627}" type="pres">
      <dgm:prSet presAssocID="{F33B62C2-5E6F-4FD1-BEBD-92B31DEF9C5B}" presName="Name0" presStyleCnt="0">
        <dgm:presLayoutVars>
          <dgm:dir/>
          <dgm:animLvl val="lvl"/>
          <dgm:resizeHandles val="exact"/>
        </dgm:presLayoutVars>
      </dgm:prSet>
      <dgm:spPr/>
    </dgm:pt>
    <dgm:pt modelId="{FCABA1AB-8907-4F89-86DA-93A0479E8368}" type="pres">
      <dgm:prSet presAssocID="{B9ED3A56-1F0D-43EE-9F8A-58D498AE06A2}" presName="boxAndChildren" presStyleCnt="0"/>
      <dgm:spPr/>
    </dgm:pt>
    <dgm:pt modelId="{4EFC25C4-FFBB-408B-9EEC-05D17250717E}" type="pres">
      <dgm:prSet presAssocID="{B9ED3A56-1F0D-43EE-9F8A-58D498AE06A2}" presName="parentTextBox" presStyleLbl="node1" presStyleIdx="0" presStyleCnt="2"/>
      <dgm:spPr/>
    </dgm:pt>
    <dgm:pt modelId="{62B6D840-6964-422C-A36B-86B695FEF6FA}" type="pres">
      <dgm:prSet presAssocID="{B9ED3A56-1F0D-43EE-9F8A-58D498AE06A2}" presName="entireBox" presStyleLbl="node1" presStyleIdx="0" presStyleCnt="2"/>
      <dgm:spPr/>
    </dgm:pt>
    <dgm:pt modelId="{D09ABBB2-46C1-4A5E-AE32-A41F60A1D971}" type="pres">
      <dgm:prSet presAssocID="{B9ED3A56-1F0D-43EE-9F8A-58D498AE06A2}" presName="descendantBox" presStyleCnt="0"/>
      <dgm:spPr/>
    </dgm:pt>
    <dgm:pt modelId="{D305AA33-B6B3-4A74-832B-2E7C2BC5AEC7}" type="pres">
      <dgm:prSet presAssocID="{FA2737B2-17C3-4E87-A2BF-358B75390790}" presName="childTextBox" presStyleLbl="fgAccFollowNode1" presStyleIdx="0" presStyleCnt="5">
        <dgm:presLayoutVars>
          <dgm:bulletEnabled val="1"/>
        </dgm:presLayoutVars>
      </dgm:prSet>
      <dgm:spPr/>
    </dgm:pt>
    <dgm:pt modelId="{EF4E0FCD-023D-4F19-BAAE-1BD9C4B6C110}" type="pres">
      <dgm:prSet presAssocID="{E8803543-40DA-450C-899C-0E9B5C8E9E77}" presName="childTextBox" presStyleLbl="fgAccFollowNode1" presStyleIdx="1" presStyleCnt="5">
        <dgm:presLayoutVars>
          <dgm:bulletEnabled val="1"/>
        </dgm:presLayoutVars>
      </dgm:prSet>
      <dgm:spPr/>
    </dgm:pt>
    <dgm:pt modelId="{6B0D5295-DE45-4006-A2EB-0601BF7AC90E}" type="pres">
      <dgm:prSet presAssocID="{51FB63EF-D9D6-42E7-9B3B-911132B4D989}" presName="childTextBox" presStyleLbl="fgAccFollowNode1" presStyleIdx="2" presStyleCnt="5">
        <dgm:presLayoutVars>
          <dgm:bulletEnabled val="1"/>
        </dgm:presLayoutVars>
      </dgm:prSet>
      <dgm:spPr/>
    </dgm:pt>
    <dgm:pt modelId="{9F3B079C-6BD6-425F-9B06-316545CC7625}" type="pres">
      <dgm:prSet presAssocID="{67CF9F97-21A1-49FE-852E-3695E4983280}" presName="sp" presStyleCnt="0"/>
      <dgm:spPr/>
    </dgm:pt>
    <dgm:pt modelId="{AD48C522-4700-495F-BD17-DE7C8D648967}" type="pres">
      <dgm:prSet presAssocID="{3999C25B-DC46-4108-9C28-0D59400458A6}" presName="arrowAndChildren" presStyleCnt="0"/>
      <dgm:spPr/>
    </dgm:pt>
    <dgm:pt modelId="{2B0004D8-EB81-4DA3-8C05-AC22D32A4C7D}" type="pres">
      <dgm:prSet presAssocID="{3999C25B-DC46-4108-9C28-0D59400458A6}" presName="parentTextArrow" presStyleLbl="node1" presStyleIdx="0" presStyleCnt="2"/>
      <dgm:spPr/>
    </dgm:pt>
    <dgm:pt modelId="{54D7C84E-EC25-4584-9A3A-9B7FA91B9E57}" type="pres">
      <dgm:prSet presAssocID="{3999C25B-DC46-4108-9C28-0D59400458A6}" presName="arrow" presStyleLbl="node1" presStyleIdx="1" presStyleCnt="2" custLinFactNeighborX="-5503" custLinFactNeighborY="-74"/>
      <dgm:spPr/>
    </dgm:pt>
    <dgm:pt modelId="{9DD99A13-D146-4E58-8FCF-29C6795DF664}" type="pres">
      <dgm:prSet presAssocID="{3999C25B-DC46-4108-9C28-0D59400458A6}" presName="descendantArrow" presStyleCnt="0"/>
      <dgm:spPr/>
    </dgm:pt>
    <dgm:pt modelId="{6BEE7171-576E-4B63-84F7-F9F97503AB78}" type="pres">
      <dgm:prSet presAssocID="{B4C46C42-DB88-4113-AFAC-16B49DF6E42F}" presName="childTextArrow" presStyleLbl="fgAccFollowNode1" presStyleIdx="3" presStyleCnt="5">
        <dgm:presLayoutVars>
          <dgm:bulletEnabled val="1"/>
        </dgm:presLayoutVars>
      </dgm:prSet>
      <dgm:spPr/>
    </dgm:pt>
    <dgm:pt modelId="{A6245486-E124-4501-A3DF-186C127A0F4B}" type="pres">
      <dgm:prSet presAssocID="{386B80E1-54CE-446E-BF13-8381850EEF8E}" presName="childTextArrow" presStyleLbl="fgAccFollowNode1" presStyleIdx="4" presStyleCnt="5">
        <dgm:presLayoutVars>
          <dgm:bulletEnabled val="1"/>
        </dgm:presLayoutVars>
      </dgm:prSet>
      <dgm:spPr/>
    </dgm:pt>
  </dgm:ptLst>
  <dgm:cxnLst>
    <dgm:cxn modelId="{97CC1E0A-D763-4184-BCBC-60636075501D}" type="presOf" srcId="{F33B62C2-5E6F-4FD1-BEBD-92B31DEF9C5B}" destId="{9D1F20A7-6C95-4671-8B2C-818E93B8C627}" srcOrd="0" destOrd="0" presId="urn:microsoft.com/office/officeart/2005/8/layout/process4"/>
    <dgm:cxn modelId="{9C862E0F-FB55-41D7-AE7E-F3AE827C14BD}" type="presOf" srcId="{B4C46C42-DB88-4113-AFAC-16B49DF6E42F}" destId="{6BEE7171-576E-4B63-84F7-F9F97503AB78}" srcOrd="0" destOrd="0" presId="urn:microsoft.com/office/officeart/2005/8/layout/process4"/>
    <dgm:cxn modelId="{C2FF6F24-7391-4B3F-8C14-7D1A3C771EE0}" type="presOf" srcId="{3999C25B-DC46-4108-9C28-0D59400458A6}" destId="{54D7C84E-EC25-4584-9A3A-9B7FA91B9E57}" srcOrd="1" destOrd="0" presId="urn:microsoft.com/office/officeart/2005/8/layout/process4"/>
    <dgm:cxn modelId="{A7A4B235-891A-4C86-B32C-6D927AB4B7C6}" type="presOf" srcId="{B9ED3A56-1F0D-43EE-9F8A-58D498AE06A2}" destId="{62B6D840-6964-422C-A36B-86B695FEF6FA}" srcOrd="1" destOrd="0" presId="urn:microsoft.com/office/officeart/2005/8/layout/process4"/>
    <dgm:cxn modelId="{E3D4C635-2593-405F-9893-52ACE6C4C9FD}" srcId="{B9ED3A56-1F0D-43EE-9F8A-58D498AE06A2}" destId="{FA2737B2-17C3-4E87-A2BF-358B75390790}" srcOrd="0" destOrd="0" parTransId="{0ECE7989-2C75-47BD-B583-8DE76C756C5B}" sibTransId="{AE2CFE4C-73F9-497B-891D-415018439C90}"/>
    <dgm:cxn modelId="{C4412864-3DE7-448F-A154-10AD74FA5684}" type="presOf" srcId="{B9ED3A56-1F0D-43EE-9F8A-58D498AE06A2}" destId="{4EFC25C4-FFBB-408B-9EEC-05D17250717E}" srcOrd="0" destOrd="0" presId="urn:microsoft.com/office/officeart/2005/8/layout/process4"/>
    <dgm:cxn modelId="{E174D049-6989-48CA-AC3B-E87751A02775}" srcId="{3999C25B-DC46-4108-9C28-0D59400458A6}" destId="{B4C46C42-DB88-4113-AFAC-16B49DF6E42F}" srcOrd="0" destOrd="0" parTransId="{570C4D9E-19F5-4C8C-85CA-257D41CA6D08}" sibTransId="{1EAC03CE-D81D-46C9-8ADC-BFEC1702D730}"/>
    <dgm:cxn modelId="{A0B9BA6A-A8C0-46BA-A81C-788367C96717}" srcId="{3999C25B-DC46-4108-9C28-0D59400458A6}" destId="{386B80E1-54CE-446E-BF13-8381850EEF8E}" srcOrd="1" destOrd="0" parTransId="{516F521A-6B04-4CD3-B525-B2E575601B2A}" sibTransId="{F95209E3-552A-4978-916B-FC3E8B9C45DA}"/>
    <dgm:cxn modelId="{F86CC56A-584A-4BB2-9753-84BF386DDC5B}" type="presOf" srcId="{3999C25B-DC46-4108-9C28-0D59400458A6}" destId="{2B0004D8-EB81-4DA3-8C05-AC22D32A4C7D}" srcOrd="0" destOrd="0" presId="urn:microsoft.com/office/officeart/2005/8/layout/process4"/>
    <dgm:cxn modelId="{25AD2C86-C3D9-47E5-BBAB-CE075C9A631C}" type="presOf" srcId="{386B80E1-54CE-446E-BF13-8381850EEF8E}" destId="{A6245486-E124-4501-A3DF-186C127A0F4B}" srcOrd="0" destOrd="0" presId="urn:microsoft.com/office/officeart/2005/8/layout/process4"/>
    <dgm:cxn modelId="{75FF2E8A-CAFD-4E0F-8308-E3D88D38F9DF}" srcId="{F33B62C2-5E6F-4FD1-BEBD-92B31DEF9C5B}" destId="{3999C25B-DC46-4108-9C28-0D59400458A6}" srcOrd="0" destOrd="0" parTransId="{A9CE4BD5-5941-4773-BCED-1985008B36C7}" sibTransId="{67CF9F97-21A1-49FE-852E-3695E4983280}"/>
    <dgm:cxn modelId="{4A41CCA0-367F-4CBC-B77F-2D76F78BDF67}" type="presOf" srcId="{E8803543-40DA-450C-899C-0E9B5C8E9E77}" destId="{EF4E0FCD-023D-4F19-BAAE-1BD9C4B6C110}" srcOrd="0" destOrd="0" presId="urn:microsoft.com/office/officeart/2005/8/layout/process4"/>
    <dgm:cxn modelId="{768C61BB-8F86-4A57-974C-36785C61B0BA}" srcId="{B9ED3A56-1F0D-43EE-9F8A-58D498AE06A2}" destId="{51FB63EF-D9D6-42E7-9B3B-911132B4D989}" srcOrd="2" destOrd="0" parTransId="{85FF2E0E-26A3-4FFA-A679-505A6E454BA0}" sibTransId="{671BC91D-0264-4C91-97CF-0BF4B1C041A4}"/>
    <dgm:cxn modelId="{5372A2CA-CF7B-43C8-A7F3-AB59C4CE69BD}" srcId="{F33B62C2-5E6F-4FD1-BEBD-92B31DEF9C5B}" destId="{B9ED3A56-1F0D-43EE-9F8A-58D498AE06A2}" srcOrd="1" destOrd="0" parTransId="{C8142935-A358-47B1-AEC2-58D2B96AD184}" sibTransId="{4458ADAB-4876-42D3-BE69-BE750ECF2B80}"/>
    <dgm:cxn modelId="{AFD7D6CA-A292-43A4-8ECA-E7F1109B71AF}" srcId="{B9ED3A56-1F0D-43EE-9F8A-58D498AE06A2}" destId="{E8803543-40DA-450C-899C-0E9B5C8E9E77}" srcOrd="1" destOrd="0" parTransId="{EACA63DA-BD8F-47D6-898D-94D181C96DFE}" sibTransId="{4432FC64-82B9-438B-9509-B72CFB6F31F4}"/>
    <dgm:cxn modelId="{3496FECB-8A7F-4909-8C83-F5FD9C11F485}" type="presOf" srcId="{FA2737B2-17C3-4E87-A2BF-358B75390790}" destId="{D305AA33-B6B3-4A74-832B-2E7C2BC5AEC7}" srcOrd="0" destOrd="0" presId="urn:microsoft.com/office/officeart/2005/8/layout/process4"/>
    <dgm:cxn modelId="{51098BD2-E1C2-4A9F-87EA-DD5EC7113875}" type="presOf" srcId="{51FB63EF-D9D6-42E7-9B3B-911132B4D989}" destId="{6B0D5295-DE45-4006-A2EB-0601BF7AC90E}" srcOrd="0" destOrd="0" presId="urn:microsoft.com/office/officeart/2005/8/layout/process4"/>
    <dgm:cxn modelId="{BBD5C446-6275-4EAC-A536-2B2455E0771E}" type="presParOf" srcId="{9D1F20A7-6C95-4671-8B2C-818E93B8C627}" destId="{FCABA1AB-8907-4F89-86DA-93A0479E8368}" srcOrd="0" destOrd="0" presId="urn:microsoft.com/office/officeart/2005/8/layout/process4"/>
    <dgm:cxn modelId="{BDED321C-2BA5-47D9-BAE6-1E2712D878F0}" type="presParOf" srcId="{FCABA1AB-8907-4F89-86DA-93A0479E8368}" destId="{4EFC25C4-FFBB-408B-9EEC-05D17250717E}" srcOrd="0" destOrd="0" presId="urn:microsoft.com/office/officeart/2005/8/layout/process4"/>
    <dgm:cxn modelId="{B650DB26-91A3-45D0-AF3E-588154B0FBE7}" type="presParOf" srcId="{FCABA1AB-8907-4F89-86DA-93A0479E8368}" destId="{62B6D840-6964-422C-A36B-86B695FEF6FA}" srcOrd="1" destOrd="0" presId="urn:microsoft.com/office/officeart/2005/8/layout/process4"/>
    <dgm:cxn modelId="{B1451568-C4C8-45E4-A867-D4BB50706228}" type="presParOf" srcId="{FCABA1AB-8907-4F89-86DA-93A0479E8368}" destId="{D09ABBB2-46C1-4A5E-AE32-A41F60A1D971}" srcOrd="2" destOrd="0" presId="urn:microsoft.com/office/officeart/2005/8/layout/process4"/>
    <dgm:cxn modelId="{758D630A-5692-46FE-833B-389855057AEE}" type="presParOf" srcId="{D09ABBB2-46C1-4A5E-AE32-A41F60A1D971}" destId="{D305AA33-B6B3-4A74-832B-2E7C2BC5AEC7}" srcOrd="0" destOrd="0" presId="urn:microsoft.com/office/officeart/2005/8/layout/process4"/>
    <dgm:cxn modelId="{96853A0C-69B1-44C9-911F-0080549E8C6E}" type="presParOf" srcId="{D09ABBB2-46C1-4A5E-AE32-A41F60A1D971}" destId="{EF4E0FCD-023D-4F19-BAAE-1BD9C4B6C110}" srcOrd="1" destOrd="0" presId="urn:microsoft.com/office/officeart/2005/8/layout/process4"/>
    <dgm:cxn modelId="{2844A7D3-A316-442F-9DCD-49AFF3BE062A}" type="presParOf" srcId="{D09ABBB2-46C1-4A5E-AE32-A41F60A1D971}" destId="{6B0D5295-DE45-4006-A2EB-0601BF7AC90E}" srcOrd="2" destOrd="0" presId="urn:microsoft.com/office/officeart/2005/8/layout/process4"/>
    <dgm:cxn modelId="{D447BB84-B78B-4AD0-A7AA-277F016D0A69}" type="presParOf" srcId="{9D1F20A7-6C95-4671-8B2C-818E93B8C627}" destId="{9F3B079C-6BD6-425F-9B06-316545CC7625}" srcOrd="1" destOrd="0" presId="urn:microsoft.com/office/officeart/2005/8/layout/process4"/>
    <dgm:cxn modelId="{EDF39932-F135-48BA-B324-F3647F247624}" type="presParOf" srcId="{9D1F20A7-6C95-4671-8B2C-818E93B8C627}" destId="{AD48C522-4700-495F-BD17-DE7C8D648967}" srcOrd="2" destOrd="0" presId="urn:microsoft.com/office/officeart/2005/8/layout/process4"/>
    <dgm:cxn modelId="{4969EDCD-C02E-4FD5-ABC2-844176A4E7F2}" type="presParOf" srcId="{AD48C522-4700-495F-BD17-DE7C8D648967}" destId="{2B0004D8-EB81-4DA3-8C05-AC22D32A4C7D}" srcOrd="0" destOrd="0" presId="urn:microsoft.com/office/officeart/2005/8/layout/process4"/>
    <dgm:cxn modelId="{97F6BF18-B215-4428-8936-3FE65FCD2742}" type="presParOf" srcId="{AD48C522-4700-495F-BD17-DE7C8D648967}" destId="{54D7C84E-EC25-4584-9A3A-9B7FA91B9E57}" srcOrd="1" destOrd="0" presId="urn:microsoft.com/office/officeart/2005/8/layout/process4"/>
    <dgm:cxn modelId="{6D387565-764B-4D2D-8B65-7E869A688246}" type="presParOf" srcId="{AD48C522-4700-495F-BD17-DE7C8D648967}" destId="{9DD99A13-D146-4E58-8FCF-29C6795DF664}" srcOrd="2" destOrd="0" presId="urn:microsoft.com/office/officeart/2005/8/layout/process4"/>
    <dgm:cxn modelId="{4B820FAB-9A26-4405-8A48-4CF557C613BB}" type="presParOf" srcId="{9DD99A13-D146-4E58-8FCF-29C6795DF664}" destId="{6BEE7171-576E-4B63-84F7-F9F97503AB78}" srcOrd="0" destOrd="0" presId="urn:microsoft.com/office/officeart/2005/8/layout/process4"/>
    <dgm:cxn modelId="{9E1DCDF8-A8ED-4375-A42F-225CF6BBBF04}" type="presParOf" srcId="{9DD99A13-D146-4E58-8FCF-29C6795DF664}" destId="{A6245486-E124-4501-A3DF-186C127A0F4B}" srcOrd="1" destOrd="0" presId="urn:microsoft.com/office/officeart/2005/8/layout/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CC5E10-26F5-45E3-8245-559EF190D8FD}" type="doc">
      <dgm:prSet loTypeId="urn:microsoft.com/office/officeart/2005/8/layout/process1" loCatId="process" qsTypeId="urn:microsoft.com/office/officeart/2005/8/quickstyle/simple1" qsCatId="simple" csTypeId="urn:microsoft.com/office/officeart/2005/8/colors/accent1_2" csCatId="accent1" phldr="1"/>
      <dgm:spPr/>
    </dgm:pt>
    <dgm:pt modelId="{13B56218-83C9-4E49-B841-59E976FF4395}">
      <dgm:prSet phldrT="[文本]"/>
      <dgm:spPr/>
      <dgm:t>
        <a:bodyPr/>
        <a:lstStyle/>
        <a:p>
          <a:r>
            <a:rPr lang="en-US" altLang="zh-CN" dirty="0"/>
            <a:t>Json</a:t>
          </a:r>
          <a:br>
            <a:rPr lang="en-US" altLang="zh-CN" dirty="0"/>
          </a:br>
          <a:r>
            <a:rPr lang="zh-CN" altLang="en-US" dirty="0"/>
            <a:t>字符串</a:t>
          </a:r>
        </a:p>
      </dgm:t>
    </dgm:pt>
    <dgm:pt modelId="{9C3EE86E-5538-4768-8F25-39C117FEC9E3}" cxnId="{BB3DA730-194B-48D5-B7C6-D4289D341B73}" type="parTrans">
      <dgm:prSet/>
      <dgm:spPr/>
      <dgm:t>
        <a:bodyPr/>
        <a:lstStyle/>
        <a:p>
          <a:endParaRPr lang="zh-CN" altLang="en-US"/>
        </a:p>
      </dgm:t>
    </dgm:pt>
    <dgm:pt modelId="{C398FAB2-9A16-40DE-820D-4A255E423AC6}" cxnId="{BB3DA730-194B-48D5-B7C6-D4289D341B73}" type="sibTrans">
      <dgm:prSet/>
      <dgm:spPr/>
      <dgm:t>
        <a:bodyPr/>
        <a:lstStyle/>
        <a:p>
          <a:endParaRPr lang="zh-CN" altLang="en-US"/>
        </a:p>
      </dgm:t>
    </dgm:pt>
    <dgm:pt modelId="{F50C8045-9141-440E-8BD1-F669ACA0A763}">
      <dgm:prSet phldrT="[文本]"/>
      <dgm:spPr/>
      <dgm:t>
        <a:bodyPr/>
        <a:lstStyle/>
        <a:p>
          <a:r>
            <a:rPr lang="zh-CN" altLang="en-US" dirty="0"/>
            <a:t>字典</a:t>
          </a:r>
        </a:p>
      </dgm:t>
    </dgm:pt>
    <dgm:pt modelId="{1FCF9E1E-DACD-4F57-BE6D-9B836977EC9E}" cxnId="{2DF55084-2A44-4445-80B6-BB6A8E01244D}" type="parTrans">
      <dgm:prSet/>
      <dgm:spPr/>
      <dgm:t>
        <a:bodyPr/>
        <a:lstStyle/>
        <a:p>
          <a:endParaRPr lang="zh-CN" altLang="en-US"/>
        </a:p>
      </dgm:t>
    </dgm:pt>
    <dgm:pt modelId="{7D26943D-CB84-4939-AA97-F1B0EBEFBFDF}" cxnId="{2DF55084-2A44-4445-80B6-BB6A8E01244D}" type="sibTrans">
      <dgm:prSet/>
      <dgm:spPr/>
      <dgm:t>
        <a:bodyPr/>
        <a:lstStyle/>
        <a:p>
          <a:endParaRPr lang="zh-CN" altLang="en-US"/>
        </a:p>
      </dgm:t>
    </dgm:pt>
    <dgm:pt modelId="{12BCF6A5-073B-4A8C-B0E8-936A97F7530C}">
      <dgm:prSet phldrT="[文本]"/>
      <dgm:spPr/>
      <dgm:t>
        <a:bodyPr/>
        <a:lstStyle/>
        <a:p>
          <a:r>
            <a:rPr lang="zh-CN" altLang="en-US" dirty="0"/>
            <a:t>用键取值</a:t>
          </a:r>
        </a:p>
      </dgm:t>
    </dgm:pt>
    <dgm:pt modelId="{4AC81769-44E0-422D-B589-A499B7D4A820}" cxnId="{F20744D0-AA6D-460F-89FD-143DC7ADA59B}" type="parTrans">
      <dgm:prSet/>
      <dgm:spPr/>
      <dgm:t>
        <a:bodyPr/>
        <a:lstStyle/>
        <a:p>
          <a:endParaRPr lang="zh-CN" altLang="en-US"/>
        </a:p>
      </dgm:t>
    </dgm:pt>
    <dgm:pt modelId="{850076B1-916C-478E-BB46-CB138EC2FCDB}" cxnId="{F20744D0-AA6D-460F-89FD-143DC7ADA59B}" type="sibTrans">
      <dgm:prSet/>
      <dgm:spPr/>
      <dgm:t>
        <a:bodyPr/>
        <a:lstStyle/>
        <a:p>
          <a:endParaRPr lang="zh-CN" altLang="en-US"/>
        </a:p>
      </dgm:t>
    </dgm:pt>
    <dgm:pt modelId="{494A444E-C8FC-45AD-BD66-35F6FD2DEAD6}" type="pres">
      <dgm:prSet presAssocID="{80CC5E10-26F5-45E3-8245-559EF190D8FD}" presName="Name0" presStyleCnt="0">
        <dgm:presLayoutVars>
          <dgm:dir/>
          <dgm:resizeHandles val="exact"/>
        </dgm:presLayoutVars>
      </dgm:prSet>
      <dgm:spPr/>
    </dgm:pt>
    <dgm:pt modelId="{6415D146-3EA3-4C70-AACB-B8C1106986A9}" type="pres">
      <dgm:prSet presAssocID="{13B56218-83C9-4E49-B841-59E976FF4395}" presName="node" presStyleLbl="node1" presStyleIdx="0" presStyleCnt="3">
        <dgm:presLayoutVars>
          <dgm:bulletEnabled val="1"/>
        </dgm:presLayoutVars>
      </dgm:prSet>
      <dgm:spPr/>
    </dgm:pt>
    <dgm:pt modelId="{02E77AAA-638B-4634-92AE-EC7B615B151F}" type="pres">
      <dgm:prSet presAssocID="{C398FAB2-9A16-40DE-820D-4A255E423AC6}" presName="sibTrans" presStyleLbl="sibTrans2D1" presStyleIdx="0" presStyleCnt="2"/>
      <dgm:spPr/>
    </dgm:pt>
    <dgm:pt modelId="{07DA17A6-41A1-41C3-9064-0A10EA4BDAE3}" type="pres">
      <dgm:prSet presAssocID="{C398FAB2-9A16-40DE-820D-4A255E423AC6}" presName="connectorText" presStyleLbl="sibTrans2D1" presStyleIdx="0" presStyleCnt="2"/>
      <dgm:spPr/>
    </dgm:pt>
    <dgm:pt modelId="{4738CA5E-DDC1-4E1F-A53A-268E9CB81BFC}" type="pres">
      <dgm:prSet presAssocID="{F50C8045-9141-440E-8BD1-F669ACA0A763}" presName="node" presStyleLbl="node1" presStyleIdx="1" presStyleCnt="3">
        <dgm:presLayoutVars>
          <dgm:bulletEnabled val="1"/>
        </dgm:presLayoutVars>
      </dgm:prSet>
      <dgm:spPr/>
    </dgm:pt>
    <dgm:pt modelId="{04FB3994-B951-4ABF-A4A5-7CF7744E4390}" type="pres">
      <dgm:prSet presAssocID="{7D26943D-CB84-4939-AA97-F1B0EBEFBFDF}" presName="sibTrans" presStyleLbl="sibTrans2D1" presStyleIdx="1" presStyleCnt="2"/>
      <dgm:spPr/>
    </dgm:pt>
    <dgm:pt modelId="{32811966-A223-442C-ADD4-320709323DDF}" type="pres">
      <dgm:prSet presAssocID="{7D26943D-CB84-4939-AA97-F1B0EBEFBFDF}" presName="connectorText" presStyleLbl="sibTrans2D1" presStyleIdx="1" presStyleCnt="2"/>
      <dgm:spPr/>
    </dgm:pt>
    <dgm:pt modelId="{3DDB4ADF-B695-4C77-9765-B510D433DF5A}" type="pres">
      <dgm:prSet presAssocID="{12BCF6A5-073B-4A8C-B0E8-936A97F7530C}" presName="node" presStyleLbl="node1" presStyleIdx="2" presStyleCnt="3">
        <dgm:presLayoutVars>
          <dgm:bulletEnabled val="1"/>
        </dgm:presLayoutVars>
      </dgm:prSet>
      <dgm:spPr/>
    </dgm:pt>
  </dgm:ptLst>
  <dgm:cxnLst>
    <dgm:cxn modelId="{E4471E24-246F-4988-A09C-32C57D680F2B}" type="presOf" srcId="{80CC5E10-26F5-45E3-8245-559EF190D8FD}" destId="{494A444E-C8FC-45AD-BD66-35F6FD2DEAD6}" srcOrd="0" destOrd="0" presId="urn:microsoft.com/office/officeart/2005/8/layout/process1"/>
    <dgm:cxn modelId="{BB3DA730-194B-48D5-B7C6-D4289D341B73}" srcId="{80CC5E10-26F5-45E3-8245-559EF190D8FD}" destId="{13B56218-83C9-4E49-B841-59E976FF4395}" srcOrd="0" destOrd="0" parTransId="{9C3EE86E-5538-4768-8F25-39C117FEC9E3}" sibTransId="{C398FAB2-9A16-40DE-820D-4A255E423AC6}"/>
    <dgm:cxn modelId="{695A6544-2228-4D06-AEE9-CC162BEAD030}" type="presOf" srcId="{7D26943D-CB84-4939-AA97-F1B0EBEFBFDF}" destId="{04FB3994-B951-4ABF-A4A5-7CF7744E4390}" srcOrd="0" destOrd="0" presId="urn:microsoft.com/office/officeart/2005/8/layout/process1"/>
    <dgm:cxn modelId="{2DF55084-2A44-4445-80B6-BB6A8E01244D}" srcId="{80CC5E10-26F5-45E3-8245-559EF190D8FD}" destId="{F50C8045-9141-440E-8BD1-F669ACA0A763}" srcOrd="1" destOrd="0" parTransId="{1FCF9E1E-DACD-4F57-BE6D-9B836977EC9E}" sibTransId="{7D26943D-CB84-4939-AA97-F1B0EBEFBFDF}"/>
    <dgm:cxn modelId="{4CAA0F85-327C-451A-972A-2EB42F665000}" type="presOf" srcId="{12BCF6A5-073B-4A8C-B0E8-936A97F7530C}" destId="{3DDB4ADF-B695-4C77-9765-B510D433DF5A}" srcOrd="0" destOrd="0" presId="urn:microsoft.com/office/officeart/2005/8/layout/process1"/>
    <dgm:cxn modelId="{CCE4F58B-434B-4AFA-8318-EF105DCAAA42}" type="presOf" srcId="{C398FAB2-9A16-40DE-820D-4A255E423AC6}" destId="{07DA17A6-41A1-41C3-9064-0A10EA4BDAE3}" srcOrd="1" destOrd="0" presId="urn:microsoft.com/office/officeart/2005/8/layout/process1"/>
    <dgm:cxn modelId="{F809E296-D2BC-4446-8530-777FF6A17180}" type="presOf" srcId="{13B56218-83C9-4E49-B841-59E976FF4395}" destId="{6415D146-3EA3-4C70-AACB-B8C1106986A9}" srcOrd="0" destOrd="0" presId="urn:microsoft.com/office/officeart/2005/8/layout/process1"/>
    <dgm:cxn modelId="{31D926A7-0794-416F-AFB3-33DEF29D45A8}" type="presOf" srcId="{7D26943D-CB84-4939-AA97-F1B0EBEFBFDF}" destId="{32811966-A223-442C-ADD4-320709323DDF}" srcOrd="1" destOrd="0" presId="urn:microsoft.com/office/officeart/2005/8/layout/process1"/>
    <dgm:cxn modelId="{309A79B6-92AC-4AAC-8F2E-0CA35F5024C9}" type="presOf" srcId="{C398FAB2-9A16-40DE-820D-4A255E423AC6}" destId="{02E77AAA-638B-4634-92AE-EC7B615B151F}" srcOrd="0" destOrd="0" presId="urn:microsoft.com/office/officeart/2005/8/layout/process1"/>
    <dgm:cxn modelId="{10B8C0C3-EDF1-4953-84DB-DD189AE4D380}" type="presOf" srcId="{F50C8045-9141-440E-8BD1-F669ACA0A763}" destId="{4738CA5E-DDC1-4E1F-A53A-268E9CB81BFC}" srcOrd="0" destOrd="0" presId="urn:microsoft.com/office/officeart/2005/8/layout/process1"/>
    <dgm:cxn modelId="{F20744D0-AA6D-460F-89FD-143DC7ADA59B}" srcId="{80CC5E10-26F5-45E3-8245-559EF190D8FD}" destId="{12BCF6A5-073B-4A8C-B0E8-936A97F7530C}" srcOrd="2" destOrd="0" parTransId="{4AC81769-44E0-422D-B589-A499B7D4A820}" sibTransId="{850076B1-916C-478E-BB46-CB138EC2FCDB}"/>
    <dgm:cxn modelId="{2AB1DD1F-EDB2-47A5-80B2-5B63315CAA31}" type="presParOf" srcId="{494A444E-C8FC-45AD-BD66-35F6FD2DEAD6}" destId="{6415D146-3EA3-4C70-AACB-B8C1106986A9}" srcOrd="0" destOrd="0" presId="urn:microsoft.com/office/officeart/2005/8/layout/process1"/>
    <dgm:cxn modelId="{C2FF7511-820C-49E3-90F7-E70209C29BEA}" type="presParOf" srcId="{494A444E-C8FC-45AD-BD66-35F6FD2DEAD6}" destId="{02E77AAA-638B-4634-92AE-EC7B615B151F}" srcOrd="1" destOrd="0" presId="urn:microsoft.com/office/officeart/2005/8/layout/process1"/>
    <dgm:cxn modelId="{F4E4161F-57B9-420B-9B7E-1072A5FF0E6A}" type="presParOf" srcId="{02E77AAA-638B-4634-92AE-EC7B615B151F}" destId="{07DA17A6-41A1-41C3-9064-0A10EA4BDAE3}" srcOrd="0" destOrd="0" presId="urn:microsoft.com/office/officeart/2005/8/layout/process1"/>
    <dgm:cxn modelId="{3D443291-8396-4F02-9933-958AFABF932F}" type="presParOf" srcId="{494A444E-C8FC-45AD-BD66-35F6FD2DEAD6}" destId="{4738CA5E-DDC1-4E1F-A53A-268E9CB81BFC}" srcOrd="2" destOrd="0" presId="urn:microsoft.com/office/officeart/2005/8/layout/process1"/>
    <dgm:cxn modelId="{BCAC80FD-2516-41A7-8828-A1383C2A5DF7}" type="presParOf" srcId="{494A444E-C8FC-45AD-BD66-35F6FD2DEAD6}" destId="{04FB3994-B951-4ABF-A4A5-7CF7744E4390}" srcOrd="3" destOrd="0" presId="urn:microsoft.com/office/officeart/2005/8/layout/process1"/>
    <dgm:cxn modelId="{9A82BD8A-1490-4165-996A-48D789609CCD}" type="presParOf" srcId="{04FB3994-B951-4ABF-A4A5-7CF7744E4390}" destId="{32811966-A223-442C-ADD4-320709323DDF}" srcOrd="0" destOrd="0" presId="urn:microsoft.com/office/officeart/2005/8/layout/process1"/>
    <dgm:cxn modelId="{F844E71E-EDE7-4031-9D79-21FFB242378E}" type="presParOf" srcId="{494A444E-C8FC-45AD-BD66-35F6FD2DEAD6}" destId="{3DDB4ADF-B695-4C77-9765-B510D433DF5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071458" cy="2400300"/>
        <a:chOff x="0" y="0"/>
        <a:chExt cx="11071458" cy="2400300"/>
      </a:xfrm>
    </dsp:grpSpPr>
    <dsp:sp modelId="{2A2EA476-0E1E-4F67-9C8F-F85E4E3DDD66}">
      <dsp:nvSpPr>
        <dsp:cNvPr id="3" name="右箭头 2"/>
        <dsp:cNvSpPr/>
      </dsp:nvSpPr>
      <dsp:spPr bwMode="white">
        <a:xfrm>
          <a:off x="830359" y="0"/>
          <a:ext cx="9410739" cy="2400300"/>
        </a:xfrm>
        <a:prstGeom prst="rightArrow">
          <a:avLst/>
        </a:prstGeom>
      </dsp:spPr>
      <dsp:style>
        <a:lnRef idx="0">
          <a:schemeClr val="accent1"/>
        </a:lnRef>
        <a:fillRef idx="1">
          <a:schemeClr val="accent1">
            <a:tint val="40000"/>
          </a:schemeClr>
        </a:fillRef>
        <a:effectRef idx="0">
          <a:scrgbClr r="0" g="0" b="0"/>
        </a:effectRef>
        <a:fontRef idx="minor"/>
      </dsp:style>
      <dsp:txXfrm>
        <a:off x="830359" y="0"/>
        <a:ext cx="9410739" cy="2400300"/>
      </dsp:txXfrm>
    </dsp:sp>
    <dsp:sp modelId="{CA370632-4941-438A-8C70-D1D284134D57}">
      <dsp:nvSpPr>
        <dsp:cNvPr id="4" name="圆角矩形 3"/>
        <dsp:cNvSpPr/>
      </dsp:nvSpPr>
      <dsp:spPr bwMode="white">
        <a:xfrm>
          <a:off x="0" y="720090"/>
          <a:ext cx="1620213" cy="960120"/>
        </a:xfrm>
        <a:prstGeom prst="roundRect">
          <a:avLst/>
        </a:prstGeom>
      </dsp:spPr>
      <dsp:style>
        <a:lnRef idx="2">
          <a:schemeClr val="lt1"/>
        </a:lnRef>
        <a:fillRef idx="1">
          <a:schemeClr val="accent1"/>
        </a:fillRef>
        <a:effectRef idx="0">
          <a:scrgbClr r="0" g="0" b="0"/>
        </a:effectRef>
        <a:fontRef idx="minor">
          <a:schemeClr val="lt1"/>
        </a:fontRef>
      </dsp:style>
      <dsp:txBody>
        <a:bodyPr lIns="83820" tIns="83820" rIns="83820" bIns="8382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t>单向行人</a:t>
          </a:r>
          <a:br>
            <a:rPr lang="en-US" altLang="zh-CN" dirty="0"/>
          </a:br>
          <a:r>
            <a:rPr lang="zh-CN" altLang="en-US" dirty="0"/>
            <a:t>信号灯</a:t>
          </a:r>
          <a:endParaRPr lang="en-US" altLang="zh-CN" dirty="0"/>
        </a:p>
      </dsp:txBody>
      <dsp:txXfrm>
        <a:off x="0" y="720090"/>
        <a:ext cx="1620213" cy="960120"/>
      </dsp:txXfrm>
    </dsp:sp>
    <dsp:sp modelId="{2FB74C3B-63C6-4D6A-84F4-E2A04B574AE4}">
      <dsp:nvSpPr>
        <dsp:cNvPr id="5" name="圆角矩形 4"/>
        <dsp:cNvSpPr/>
      </dsp:nvSpPr>
      <dsp:spPr bwMode="white">
        <a:xfrm>
          <a:off x="1890249" y="720090"/>
          <a:ext cx="1620213" cy="960120"/>
        </a:xfrm>
        <a:prstGeom prst="roundRect">
          <a:avLst/>
        </a:prstGeom>
      </dsp:spPr>
      <dsp:style>
        <a:lnRef idx="2">
          <a:schemeClr val="lt1"/>
        </a:lnRef>
        <a:fillRef idx="1">
          <a:schemeClr val="accent1"/>
        </a:fillRef>
        <a:effectRef idx="0">
          <a:scrgbClr r="0" g="0" b="0"/>
        </a:effectRef>
        <a:fontRef idx="minor">
          <a:schemeClr val="lt1"/>
        </a:fontRef>
      </dsp:style>
      <dsp:txBody>
        <a:bodyPr lIns="83820" tIns="83820" rIns="83820" bIns="8382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t>双向行人</a:t>
          </a:r>
          <a:br>
            <a:rPr lang="en-US" altLang="zh-CN" dirty="0"/>
          </a:br>
          <a:r>
            <a:rPr lang="zh-CN" altLang="en-US" dirty="0"/>
            <a:t>信号灯</a:t>
          </a:r>
        </a:p>
      </dsp:txBody>
      <dsp:txXfrm>
        <a:off x="1890249" y="720090"/>
        <a:ext cx="1620213" cy="960120"/>
      </dsp:txXfrm>
    </dsp:sp>
    <dsp:sp modelId="{1E426BE5-153E-473A-B83A-CCC2A6DC4F9F}">
      <dsp:nvSpPr>
        <dsp:cNvPr id="6" name="圆角矩形 5"/>
        <dsp:cNvSpPr/>
      </dsp:nvSpPr>
      <dsp:spPr bwMode="white">
        <a:xfrm>
          <a:off x="3780498" y="720090"/>
          <a:ext cx="1620213" cy="960120"/>
        </a:xfrm>
        <a:prstGeom prst="roundRect">
          <a:avLst/>
        </a:prstGeom>
      </dsp:spPr>
      <dsp:style>
        <a:lnRef idx="2">
          <a:schemeClr val="lt1"/>
        </a:lnRef>
        <a:fillRef idx="1">
          <a:schemeClr val="accent1"/>
        </a:fillRef>
        <a:effectRef idx="0">
          <a:scrgbClr r="0" g="0" b="0"/>
        </a:effectRef>
        <a:fontRef idx="minor">
          <a:schemeClr val="lt1"/>
        </a:fontRef>
      </dsp:style>
      <dsp:txBody>
        <a:bodyPr lIns="83820" tIns="83820" rIns="83820" bIns="8382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t>双向人</a:t>
          </a:r>
          <a:r>
            <a:rPr lang="en-US" altLang="zh-CN" dirty="0"/>
            <a:t>/</a:t>
          </a:r>
          <a:r>
            <a:rPr lang="zh-CN" altLang="en-US" dirty="0"/>
            <a:t>车</a:t>
          </a:r>
          <a:br>
            <a:rPr lang="en-US" altLang="zh-CN" dirty="0"/>
          </a:br>
          <a:r>
            <a:rPr lang="zh-CN" altLang="en-US" dirty="0"/>
            <a:t>信号灯</a:t>
          </a:r>
        </a:p>
      </dsp:txBody>
      <dsp:txXfrm>
        <a:off x="3780498" y="720090"/>
        <a:ext cx="1620213" cy="960120"/>
      </dsp:txXfrm>
    </dsp:sp>
    <dsp:sp modelId="{6DBEC378-28A5-42F0-A0DE-554E6505F0B7}">
      <dsp:nvSpPr>
        <dsp:cNvPr id="7" name="圆角矩形 6"/>
        <dsp:cNvSpPr/>
      </dsp:nvSpPr>
      <dsp:spPr bwMode="white">
        <a:xfrm>
          <a:off x="5670747" y="720090"/>
          <a:ext cx="1620213" cy="960120"/>
        </a:xfrm>
        <a:prstGeom prst="roundRect">
          <a:avLst/>
        </a:prstGeom>
      </dsp:spPr>
      <dsp:style>
        <a:lnRef idx="2">
          <a:schemeClr val="lt1"/>
        </a:lnRef>
        <a:fillRef idx="1">
          <a:schemeClr val="accent1"/>
        </a:fillRef>
        <a:effectRef idx="0">
          <a:scrgbClr r="0" g="0" b="0"/>
        </a:effectRef>
        <a:fontRef idx="minor">
          <a:schemeClr val="lt1"/>
        </a:fontRef>
      </dsp:style>
      <dsp:txBody>
        <a:bodyPr lIns="83820" tIns="83820" rIns="83820" bIns="8382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t>人行横道</a:t>
          </a:r>
          <a:br>
            <a:rPr lang="en-US" altLang="zh-CN" dirty="0"/>
          </a:br>
          <a:r>
            <a:rPr lang="zh-CN" altLang="en-US" dirty="0"/>
            <a:t>信号灯</a:t>
          </a:r>
        </a:p>
      </dsp:txBody>
      <dsp:txXfrm>
        <a:off x="5670747" y="720090"/>
        <a:ext cx="1620213" cy="960120"/>
      </dsp:txXfrm>
    </dsp:sp>
    <dsp:sp modelId="{7CF1C419-A887-4A3F-ACE8-4ADADC3EDC9E}">
      <dsp:nvSpPr>
        <dsp:cNvPr id="8" name="圆角矩形 7"/>
        <dsp:cNvSpPr/>
      </dsp:nvSpPr>
      <dsp:spPr bwMode="white">
        <a:xfrm>
          <a:off x="7560996" y="720090"/>
          <a:ext cx="1620213" cy="960120"/>
        </a:xfrm>
        <a:prstGeom prst="roundRect">
          <a:avLst/>
        </a:prstGeom>
      </dsp:spPr>
      <dsp:style>
        <a:lnRef idx="2">
          <a:schemeClr val="lt1"/>
        </a:lnRef>
        <a:fillRef idx="1">
          <a:schemeClr val="accent1"/>
        </a:fillRef>
        <a:effectRef idx="0">
          <a:scrgbClr r="0" g="0" b="0"/>
        </a:effectRef>
        <a:fontRef idx="minor">
          <a:schemeClr val="lt1"/>
        </a:fontRef>
      </dsp:style>
      <dsp:txBody>
        <a:bodyPr lIns="83820" tIns="83820" rIns="83820" bIns="8382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t>点阵屏</a:t>
          </a:r>
          <a:br>
            <a:rPr lang="en-US" altLang="zh-CN" dirty="0"/>
          </a:br>
          <a:r>
            <a:rPr lang="zh-CN" altLang="en-US" dirty="0"/>
            <a:t>读秒</a:t>
          </a:r>
        </a:p>
      </dsp:txBody>
      <dsp:txXfrm>
        <a:off x="7560996" y="720090"/>
        <a:ext cx="1620213" cy="960120"/>
      </dsp:txXfrm>
    </dsp:sp>
    <dsp:sp modelId="{D6F4B5EA-D3A3-4B9C-9F01-E5445D730246}">
      <dsp:nvSpPr>
        <dsp:cNvPr id="9" name="圆角矩形 8"/>
        <dsp:cNvSpPr/>
      </dsp:nvSpPr>
      <dsp:spPr bwMode="white">
        <a:xfrm>
          <a:off x="9451245" y="720090"/>
          <a:ext cx="1620213" cy="960120"/>
        </a:xfrm>
        <a:prstGeom prst="roundRect">
          <a:avLst/>
        </a:prstGeom>
      </dsp:spPr>
      <dsp:style>
        <a:lnRef idx="2">
          <a:schemeClr val="lt1"/>
        </a:lnRef>
        <a:fillRef idx="1">
          <a:schemeClr val="accent1"/>
        </a:fillRef>
        <a:effectRef idx="0">
          <a:scrgbClr r="0" g="0" b="0"/>
        </a:effectRef>
        <a:fontRef idx="minor">
          <a:schemeClr val="lt1"/>
        </a:fontRef>
      </dsp:style>
      <dsp:txBody>
        <a:bodyPr lIns="83820" tIns="83820" rIns="83820" bIns="8382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en-US" altLang="zh-CN" dirty="0"/>
            <a:t>……</a:t>
          </a:r>
          <a:endParaRPr lang="zh-CN" altLang="en-US" dirty="0"/>
        </a:p>
      </dsp:txBody>
      <dsp:txXfrm>
        <a:off x="9451245" y="720090"/>
        <a:ext cx="1620213" cy="960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889593" cy="5213756"/>
        <a:chOff x="0" y="0"/>
        <a:chExt cx="1889593" cy="5213756"/>
      </a:xfrm>
    </dsp:grpSpPr>
    <dsp:sp modelId="{EE6515B2-3BAF-43CD-8E33-59C760243DC2}">
      <dsp:nvSpPr>
        <dsp:cNvPr id="3" name="圆角矩形 2"/>
        <dsp:cNvSpPr/>
      </dsp:nvSpPr>
      <dsp:spPr bwMode="white">
        <a:xfrm>
          <a:off x="869" y="0"/>
          <a:ext cx="1887855" cy="61338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单向行人信号灯</a:t>
          </a:r>
          <a:endParaRPr lang="en-US" altLang="zh-CN" dirty="0"/>
        </a:p>
      </dsp:txBody>
      <dsp:txXfrm>
        <a:off x="869" y="0"/>
        <a:ext cx="1887855" cy="613383"/>
      </dsp:txXfrm>
    </dsp:sp>
    <dsp:sp modelId="{45EBD4D8-F05D-4C3B-BAF8-0CDECCCE9FDE}">
      <dsp:nvSpPr>
        <dsp:cNvPr id="4" name="右箭头 3"/>
        <dsp:cNvSpPr/>
      </dsp:nvSpPr>
      <dsp:spPr bwMode="white">
        <a:xfrm rot="5399999">
          <a:off x="829787" y="628718"/>
          <a:ext cx="230019" cy="276022"/>
        </a:xfrm>
        <a:prstGeom prst="rightArrow">
          <a:avLst>
            <a:gd name="adj1" fmla="val 59999"/>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10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endParaRPr lang="zh-CN" altLang="en-US"/>
        </a:p>
      </dsp:txBody>
      <dsp:txXfrm rot="5399999">
        <a:off x="829787" y="628718"/>
        <a:ext cx="230019" cy="276022"/>
      </dsp:txXfrm>
    </dsp:sp>
    <dsp:sp modelId="{9186E597-CC27-412E-89D7-4660EBF1C91A}">
      <dsp:nvSpPr>
        <dsp:cNvPr id="5" name="圆角矩形 4"/>
        <dsp:cNvSpPr/>
      </dsp:nvSpPr>
      <dsp:spPr bwMode="white">
        <a:xfrm>
          <a:off x="869" y="920075"/>
          <a:ext cx="1887855" cy="61338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双向行人信号灯</a:t>
          </a:r>
        </a:p>
      </dsp:txBody>
      <dsp:txXfrm>
        <a:off x="869" y="920075"/>
        <a:ext cx="1887855" cy="613383"/>
      </dsp:txXfrm>
    </dsp:sp>
    <dsp:sp modelId="{2195437C-F7B9-4D9F-A0EC-1AE81B5E9AC5}">
      <dsp:nvSpPr>
        <dsp:cNvPr id="6" name="右箭头 5"/>
        <dsp:cNvSpPr/>
      </dsp:nvSpPr>
      <dsp:spPr bwMode="white">
        <a:xfrm rot="5399999">
          <a:off x="829787" y="1548792"/>
          <a:ext cx="230019" cy="276022"/>
        </a:xfrm>
        <a:prstGeom prst="rightArrow">
          <a:avLst>
            <a:gd name="adj1" fmla="val 59999"/>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10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endParaRPr lang="zh-CN" altLang="en-US"/>
        </a:p>
      </dsp:txBody>
      <dsp:txXfrm rot="5399999">
        <a:off x="829787" y="1548792"/>
        <a:ext cx="230019" cy="276022"/>
      </dsp:txXfrm>
    </dsp:sp>
    <dsp:sp modelId="{01EE30FB-7996-4418-9F49-8D350ECBD934}">
      <dsp:nvSpPr>
        <dsp:cNvPr id="7" name="圆角矩形 6"/>
        <dsp:cNvSpPr/>
      </dsp:nvSpPr>
      <dsp:spPr bwMode="white">
        <a:xfrm>
          <a:off x="869" y="1840149"/>
          <a:ext cx="1887855" cy="61338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双向人</a:t>
          </a:r>
          <a:r>
            <a:rPr lang="en-US" altLang="zh-CN" dirty="0"/>
            <a:t>/</a:t>
          </a:r>
          <a:r>
            <a:rPr lang="zh-CN" altLang="en-US" dirty="0"/>
            <a:t>车信号灯</a:t>
          </a:r>
        </a:p>
      </dsp:txBody>
      <dsp:txXfrm>
        <a:off x="869" y="1840149"/>
        <a:ext cx="1887855" cy="613383"/>
      </dsp:txXfrm>
    </dsp:sp>
    <dsp:sp modelId="{2E54399B-69EB-4EF2-AE13-039169F16958}">
      <dsp:nvSpPr>
        <dsp:cNvPr id="8" name="右箭头 7"/>
        <dsp:cNvSpPr/>
      </dsp:nvSpPr>
      <dsp:spPr bwMode="white">
        <a:xfrm rot="5399999">
          <a:off x="829787" y="2468867"/>
          <a:ext cx="230019" cy="276022"/>
        </a:xfrm>
        <a:prstGeom prst="rightArrow">
          <a:avLst>
            <a:gd name="adj1" fmla="val 59999"/>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10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endParaRPr lang="zh-CN" altLang="en-US"/>
        </a:p>
      </dsp:txBody>
      <dsp:txXfrm rot="5399999">
        <a:off x="829787" y="2468867"/>
        <a:ext cx="230019" cy="276022"/>
      </dsp:txXfrm>
    </dsp:sp>
    <dsp:sp modelId="{2CCB1146-9585-48B1-BAAA-C60E0520DD66}">
      <dsp:nvSpPr>
        <dsp:cNvPr id="9" name="圆角矩形 8"/>
        <dsp:cNvSpPr/>
      </dsp:nvSpPr>
      <dsp:spPr bwMode="white">
        <a:xfrm>
          <a:off x="869" y="2760224"/>
          <a:ext cx="1887855" cy="61338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人行横道信号灯</a:t>
          </a:r>
        </a:p>
      </dsp:txBody>
      <dsp:txXfrm>
        <a:off x="869" y="2760224"/>
        <a:ext cx="1887855" cy="613383"/>
      </dsp:txXfrm>
    </dsp:sp>
    <dsp:sp modelId="{6D9AE813-8819-4A08-B44A-7F0B9571D2FD}">
      <dsp:nvSpPr>
        <dsp:cNvPr id="10" name="右箭头 9"/>
        <dsp:cNvSpPr/>
      </dsp:nvSpPr>
      <dsp:spPr bwMode="white">
        <a:xfrm rot="5399999">
          <a:off x="829787" y="3388941"/>
          <a:ext cx="230019" cy="276022"/>
        </a:xfrm>
        <a:prstGeom prst="rightArrow">
          <a:avLst>
            <a:gd name="adj1" fmla="val 59999"/>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10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endParaRPr lang="zh-CN" altLang="en-US"/>
        </a:p>
      </dsp:txBody>
      <dsp:txXfrm rot="5399999">
        <a:off x="829787" y="3388941"/>
        <a:ext cx="230019" cy="276022"/>
      </dsp:txXfrm>
    </dsp:sp>
    <dsp:sp modelId="{0B362D72-FEA0-420A-964A-CB1D819D4FDD}">
      <dsp:nvSpPr>
        <dsp:cNvPr id="11" name="圆角矩形 10"/>
        <dsp:cNvSpPr/>
      </dsp:nvSpPr>
      <dsp:spPr bwMode="white">
        <a:xfrm>
          <a:off x="869" y="3680298"/>
          <a:ext cx="1887855" cy="61338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t>点阵屏读秒</a:t>
          </a:r>
        </a:p>
      </dsp:txBody>
      <dsp:txXfrm>
        <a:off x="869" y="3680298"/>
        <a:ext cx="1887855" cy="613383"/>
      </dsp:txXfrm>
    </dsp:sp>
    <dsp:sp modelId="{AF9B2B0E-F948-461D-BDEB-454D1A721CE5}">
      <dsp:nvSpPr>
        <dsp:cNvPr id="12" name="右箭头 11"/>
        <dsp:cNvSpPr/>
      </dsp:nvSpPr>
      <dsp:spPr bwMode="white">
        <a:xfrm rot="5399999">
          <a:off x="829787" y="4309016"/>
          <a:ext cx="230019" cy="276022"/>
        </a:xfrm>
        <a:prstGeom prst="rightArrow">
          <a:avLst>
            <a:gd name="adj1" fmla="val 59999"/>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10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endParaRPr lang="zh-CN" altLang="en-US"/>
        </a:p>
      </dsp:txBody>
      <dsp:txXfrm rot="5399999">
        <a:off x="829787" y="4309016"/>
        <a:ext cx="230019" cy="276022"/>
      </dsp:txXfrm>
    </dsp:sp>
    <dsp:sp modelId="{59D0C377-93BA-4DD2-9615-3012A8027A9C}">
      <dsp:nvSpPr>
        <dsp:cNvPr id="13" name="圆角矩形 12"/>
        <dsp:cNvSpPr/>
      </dsp:nvSpPr>
      <dsp:spPr bwMode="white">
        <a:xfrm>
          <a:off x="869" y="4600373"/>
          <a:ext cx="1887855" cy="61338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ltLang="zh-CN" dirty="0"/>
            <a:t>……</a:t>
          </a:r>
          <a:endParaRPr lang="zh-CN" altLang="en-US" dirty="0"/>
        </a:p>
      </dsp:txBody>
      <dsp:txXfrm>
        <a:off x="869" y="4600373"/>
        <a:ext cx="1887855" cy="613383"/>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941982" cy="3418032"/>
        <a:chOff x="0" y="0"/>
        <a:chExt cx="4941982" cy="3418032"/>
      </a:xfrm>
    </dsp:grpSpPr>
    <dsp:sp modelId="{62B6D840-6964-422C-A36B-86B695FEF6FA}">
      <dsp:nvSpPr>
        <dsp:cNvPr id="3" name="矩形 2"/>
        <dsp:cNvSpPr/>
      </dsp:nvSpPr>
      <dsp:spPr bwMode="white">
        <a:xfrm>
          <a:off x="0" y="2063283"/>
          <a:ext cx="4941982" cy="1354749"/>
        </a:xfrm>
        <a:prstGeom prst="rect">
          <a:avLst/>
        </a:prstGeom>
      </dsp:spPr>
      <dsp:style>
        <a:lnRef idx="2">
          <a:schemeClr val="lt1"/>
        </a:lnRef>
        <a:fillRef idx="1">
          <a:schemeClr val="accent1"/>
        </a:fillRef>
        <a:effectRef idx="0">
          <a:scrgbClr r="0" g="0" b="0"/>
        </a:effectRef>
        <a:fontRef idx="minor">
          <a:schemeClr val="lt1"/>
        </a:fontRef>
      </dsp:style>
      <dsp:txBody>
        <a:bodyPr lIns="142240" tIns="142240" rIns="142240" bIns="142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a:t>连接到</a:t>
          </a:r>
          <a:r>
            <a:rPr lang="en-US" altLang="zh-CN" sz="2000" dirty="0"/>
            <a:t>MQTT</a:t>
          </a:r>
        </a:p>
      </dsp:txBody>
      <dsp:txXfrm>
        <a:off x="0" y="2063283"/>
        <a:ext cx="4941982" cy="1354749"/>
      </dsp:txXfrm>
    </dsp:sp>
    <dsp:sp modelId="{D305AA33-B6B3-4A74-832B-2E7C2BC5AEC7}">
      <dsp:nvSpPr>
        <dsp:cNvPr id="4" name="矩形 3"/>
        <dsp:cNvSpPr/>
      </dsp:nvSpPr>
      <dsp:spPr bwMode="white">
        <a:xfrm>
          <a:off x="0" y="2767752"/>
          <a:ext cx="1647327" cy="623185"/>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28016" tIns="22860" rIns="128016"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a:solidFill>
                <a:schemeClr val="dk1"/>
              </a:solidFill>
            </a:rPr>
            <a:t>服务器</a:t>
          </a:r>
          <a:r>
            <a:rPr lang="en-US" altLang="zh-CN" sz="1800" dirty="0">
              <a:solidFill>
                <a:schemeClr val="dk1"/>
              </a:solidFill>
            </a:rPr>
            <a:t>/</a:t>
          </a:r>
          <a:r>
            <a:rPr lang="zh-CN" altLang="en-US" sz="1800" dirty="0">
              <a:solidFill>
                <a:schemeClr val="dk1"/>
              </a:solidFill>
            </a:rPr>
            <a:t>端口</a:t>
          </a:r>
          <a:endParaRPr>
            <a:solidFill>
              <a:schemeClr val="dk1"/>
            </a:solidFill>
          </a:endParaRPr>
        </a:p>
      </dsp:txBody>
      <dsp:txXfrm>
        <a:off x="0" y="2767752"/>
        <a:ext cx="1647327" cy="623185"/>
      </dsp:txXfrm>
    </dsp:sp>
    <dsp:sp modelId="{EF4E0FCD-023D-4F19-BAAE-1BD9C4B6C110}">
      <dsp:nvSpPr>
        <dsp:cNvPr id="5" name="矩形 4"/>
        <dsp:cNvSpPr/>
      </dsp:nvSpPr>
      <dsp:spPr bwMode="white">
        <a:xfrm>
          <a:off x="1647327" y="2767752"/>
          <a:ext cx="1647327" cy="623185"/>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28016" tIns="22860" rIns="128016"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a:solidFill>
                <a:schemeClr val="dk1"/>
              </a:solidFill>
            </a:rPr>
            <a:t>用户名</a:t>
          </a:r>
          <a:r>
            <a:rPr lang="en-US" altLang="zh-CN" sz="1800" dirty="0">
              <a:solidFill>
                <a:schemeClr val="dk1"/>
              </a:solidFill>
            </a:rPr>
            <a:t>/</a:t>
          </a:r>
          <a:r>
            <a:rPr lang="zh-CN" altLang="en-US" sz="1800" dirty="0">
              <a:solidFill>
                <a:schemeClr val="dk1"/>
              </a:solidFill>
            </a:rPr>
            <a:t>密码</a:t>
          </a:r>
          <a:endParaRPr>
            <a:solidFill>
              <a:schemeClr val="dk1"/>
            </a:solidFill>
          </a:endParaRPr>
        </a:p>
      </dsp:txBody>
      <dsp:txXfrm>
        <a:off x="1647327" y="2767752"/>
        <a:ext cx="1647327" cy="623185"/>
      </dsp:txXfrm>
    </dsp:sp>
    <dsp:sp modelId="{6B0D5295-DE45-4006-A2EB-0601BF7AC90E}">
      <dsp:nvSpPr>
        <dsp:cNvPr id="6" name="矩形 5"/>
        <dsp:cNvSpPr/>
      </dsp:nvSpPr>
      <dsp:spPr bwMode="white">
        <a:xfrm>
          <a:off x="3294655" y="2767752"/>
          <a:ext cx="1647327" cy="623185"/>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28016" tIns="22860" rIns="128016"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a:solidFill>
                <a:schemeClr val="dk1"/>
              </a:solidFill>
            </a:rPr>
            <a:t>项目</a:t>
          </a:r>
          <a:endParaRPr>
            <a:solidFill>
              <a:schemeClr val="dk1"/>
            </a:solidFill>
          </a:endParaRPr>
        </a:p>
      </dsp:txBody>
      <dsp:txXfrm>
        <a:off x="3294655" y="2767752"/>
        <a:ext cx="1647327" cy="623185"/>
      </dsp:txXfrm>
    </dsp:sp>
    <dsp:sp modelId="{54D7C84E-EC25-4584-9A3A-9B7FA91B9E57}">
      <dsp:nvSpPr>
        <dsp:cNvPr id="7" name="上箭头标注 6"/>
        <dsp:cNvSpPr/>
      </dsp:nvSpPr>
      <dsp:spPr bwMode="white">
        <a:xfrm rot="10800000">
          <a:off x="0" y="0"/>
          <a:ext cx="4941982" cy="2083604"/>
        </a:xfrm>
        <a:prstGeom prst="upArrowCallout">
          <a:avLst/>
        </a:prstGeom>
      </dsp:spPr>
      <dsp:style>
        <a:lnRef idx="2">
          <a:schemeClr val="lt1"/>
        </a:lnRef>
        <a:fillRef idx="1">
          <a:schemeClr val="accent1"/>
        </a:fillRef>
        <a:effectRef idx="0">
          <a:scrgbClr r="0" g="0" b="0"/>
        </a:effectRef>
        <a:fontRef idx="minor">
          <a:schemeClr val="lt1"/>
        </a:fontRef>
      </dsp:style>
      <dsp:txBody>
        <a:bodyPr lIns="142240" tIns="142240" rIns="142240" bIns="142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a:t>连接到</a:t>
          </a:r>
          <a:r>
            <a:rPr lang="en-US" altLang="zh-CN" sz="2000" dirty="0"/>
            <a:t>Wi-Fi</a:t>
          </a:r>
          <a:endParaRPr lang="zh-CN" altLang="en-US" sz="2000" dirty="0"/>
        </a:p>
      </dsp:txBody>
      <dsp:txXfrm rot="10800000">
        <a:off x="0" y="0"/>
        <a:ext cx="4941982" cy="2083604"/>
      </dsp:txXfrm>
    </dsp:sp>
    <dsp:sp modelId="{6BEE7171-576E-4B63-84F7-F9F97503AB78}">
      <dsp:nvSpPr>
        <dsp:cNvPr id="8" name="矩形 7"/>
        <dsp:cNvSpPr/>
      </dsp:nvSpPr>
      <dsp:spPr bwMode="white">
        <a:xfrm>
          <a:off x="0" y="731345"/>
          <a:ext cx="2470991" cy="622998"/>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28016" tIns="22860" rIns="128016"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a:solidFill>
                <a:schemeClr val="dk1"/>
              </a:solidFill>
            </a:rPr>
            <a:t>用户名密码</a:t>
          </a:r>
          <a:endParaRPr>
            <a:solidFill>
              <a:schemeClr val="dk1"/>
            </a:solidFill>
          </a:endParaRPr>
        </a:p>
      </dsp:txBody>
      <dsp:txXfrm>
        <a:off x="0" y="731345"/>
        <a:ext cx="2470991" cy="622998"/>
      </dsp:txXfrm>
    </dsp:sp>
    <dsp:sp modelId="{A6245486-E124-4501-A3DF-186C127A0F4B}">
      <dsp:nvSpPr>
        <dsp:cNvPr id="9" name="矩形 8"/>
        <dsp:cNvSpPr/>
      </dsp:nvSpPr>
      <dsp:spPr bwMode="white">
        <a:xfrm>
          <a:off x="2470991" y="731345"/>
          <a:ext cx="2470991" cy="622998"/>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28016" tIns="22860" rIns="128016" bIns="228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a:solidFill>
                <a:schemeClr val="dk1"/>
              </a:solidFill>
            </a:rPr>
            <a:t>免网页认证</a:t>
          </a:r>
          <a:endParaRPr>
            <a:solidFill>
              <a:schemeClr val="dk1"/>
            </a:solidFill>
          </a:endParaRPr>
        </a:p>
      </dsp:txBody>
      <dsp:txXfrm>
        <a:off x="2470991" y="731345"/>
        <a:ext cx="2470991" cy="622998"/>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981700" cy="2492881"/>
        <a:chOff x="0" y="0"/>
        <a:chExt cx="5981700" cy="2492881"/>
      </a:xfrm>
    </dsp:grpSpPr>
    <dsp:sp modelId="{6415D146-3EA3-4C70-AACB-B8C1106986A9}">
      <dsp:nvSpPr>
        <dsp:cNvPr id="3" name="圆角矩形 2"/>
        <dsp:cNvSpPr/>
      </dsp:nvSpPr>
      <dsp:spPr bwMode="white">
        <a:xfrm>
          <a:off x="0" y="774201"/>
          <a:ext cx="1574132" cy="94447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87630" tIns="87630" rIns="87630" bIns="87630"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en-US" altLang="zh-CN" dirty="0"/>
            <a:t>Json</a:t>
          </a:r>
          <a:br>
            <a:rPr lang="en-US" altLang="zh-CN" dirty="0"/>
          </a:br>
          <a:r>
            <a:rPr lang="zh-CN" altLang="en-US" dirty="0"/>
            <a:t>字符串</a:t>
          </a:r>
        </a:p>
      </dsp:txBody>
      <dsp:txXfrm>
        <a:off x="0" y="774201"/>
        <a:ext cx="1574132" cy="944479"/>
      </dsp:txXfrm>
    </dsp:sp>
    <dsp:sp modelId="{02E77AAA-638B-4634-92AE-EC7B615B151F}">
      <dsp:nvSpPr>
        <dsp:cNvPr id="4" name="右箭头 3"/>
        <dsp:cNvSpPr/>
      </dsp:nvSpPr>
      <dsp:spPr bwMode="white">
        <a:xfrm>
          <a:off x="1722100" y="1051248"/>
          <a:ext cx="333716" cy="390385"/>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5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a:p>
      </dsp:txBody>
      <dsp:txXfrm>
        <a:off x="1722100" y="1051248"/>
        <a:ext cx="333716" cy="390385"/>
      </dsp:txXfrm>
    </dsp:sp>
    <dsp:sp modelId="{4738CA5E-DDC1-4E1F-A53A-268E9CB81BFC}">
      <dsp:nvSpPr>
        <dsp:cNvPr id="5" name="圆角矩形 4"/>
        <dsp:cNvSpPr/>
      </dsp:nvSpPr>
      <dsp:spPr bwMode="white">
        <a:xfrm>
          <a:off x="2203784" y="774201"/>
          <a:ext cx="1574132" cy="94447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87630" tIns="87630" rIns="87630" bIns="87630"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t>字典</a:t>
          </a:r>
        </a:p>
      </dsp:txBody>
      <dsp:txXfrm>
        <a:off x="2203784" y="774201"/>
        <a:ext cx="1574132" cy="944479"/>
      </dsp:txXfrm>
    </dsp:sp>
    <dsp:sp modelId="{04FB3994-B951-4ABF-A4A5-7CF7744E4390}">
      <dsp:nvSpPr>
        <dsp:cNvPr id="6" name="右箭头 5"/>
        <dsp:cNvSpPr/>
      </dsp:nvSpPr>
      <dsp:spPr bwMode="white">
        <a:xfrm>
          <a:off x="3925884" y="1051248"/>
          <a:ext cx="333716" cy="390385"/>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5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a:p>
      </dsp:txBody>
      <dsp:txXfrm>
        <a:off x="3925884" y="1051248"/>
        <a:ext cx="333716" cy="390385"/>
      </dsp:txXfrm>
    </dsp:sp>
    <dsp:sp modelId="{3DDB4ADF-B695-4C77-9765-B510D433DF5A}">
      <dsp:nvSpPr>
        <dsp:cNvPr id="7" name="圆角矩形 6"/>
        <dsp:cNvSpPr/>
      </dsp:nvSpPr>
      <dsp:spPr bwMode="white">
        <a:xfrm>
          <a:off x="4407568" y="774201"/>
          <a:ext cx="1574132" cy="944479"/>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87630" tIns="87630" rIns="87630" bIns="87630"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t>用键取值</a:t>
          </a:r>
        </a:p>
      </dsp:txBody>
      <dsp:txXfrm>
        <a:off x="4407568" y="774201"/>
        <a:ext cx="1574132" cy="94447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type="upArrowCallout" r:blip="" rot="180">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type="upArrowCallout" r:blip="" rot="180">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E2836-C468-4662-93AB-BEA6E62A044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9BDD9C-117C-4A43-88FE-A4CE2D48EC1C}"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5T05:33:53"/>
    </inkml:context>
    <inkml:brush xml:id="br0">
      <inkml:brushProperty name="width" value="0.05" units="cm"/>
      <inkml:brushProperty name="height" value="0.05" units="cm"/>
      <inkml:brushProperty name="color" value="#000000"/>
    </inkml:brush>
  </inkml:definitions>
  <inkml:trace contextRef="#ctx0" brushRef="#br0">0 0 3874,'0'0'0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7355D7-8369-47F0-AE58-E7FDBCB310D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65C56-FDFA-449D-8BED-77A47B75F78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0.xml.rels><?xml version="1.0" encoding="UTF-8" standalone="yes"?>
<Relationships xmlns="http://schemas.openxmlformats.org/package/2006/relationships"><Relationship Id="rId6" Type="http://schemas.openxmlformats.org/officeDocument/2006/relationships/hyperlink" Target="https://baike.baidu.com/item/%E8%A5%BF%E6%AC%A7/3028649" TargetMode="External"/><Relationship Id="rId5" Type="http://schemas.openxmlformats.org/officeDocument/2006/relationships/hyperlink" Target="https://baike.baidu.com/item/%E8%8B%B1%E8%AF%AD/109997" TargetMode="External"/><Relationship Id="rId4" Type="http://schemas.openxmlformats.org/officeDocument/2006/relationships/hyperlink" Target="https://baike.baidu.com/item/%E7%BC%96%E7%A0%81/80092" TargetMode="External"/><Relationship Id="rId3" Type="http://schemas.openxmlformats.org/officeDocument/2006/relationships/hyperlink" Target="https://baike.baidu.com/item/%E6%8B%89%E4%B8%81%E5%AD%97%E6%AF%8D/1936851" TargetMode="External"/><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画笔速度：</a:t>
            </a:r>
            <a:r>
              <a:rPr lang="en-US" altLang="zh-CN" dirty="0"/>
              <a:t>0-9,1</a:t>
            </a:r>
            <a:r>
              <a:rPr lang="zh-CN" altLang="en-US" dirty="0"/>
              <a:t>最慢，</a:t>
            </a:r>
            <a:r>
              <a:rPr lang="en-US" altLang="zh-CN" dirty="0"/>
              <a:t>1-9</a:t>
            </a:r>
            <a:r>
              <a:rPr lang="zh-CN" altLang="en-US" dirty="0"/>
              <a:t>速度增加，</a:t>
            </a:r>
            <a:r>
              <a:rPr lang="en-US" altLang="zh-CN" dirty="0"/>
              <a:t>0</a:t>
            </a:r>
            <a:r>
              <a:rPr lang="zh-CN" altLang="en-US" dirty="0"/>
              <a:t>最快，极限速度</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颜色分析：海龟画图支持设置画笔颜色的三种方法</a:t>
            </a:r>
            <a:endParaRPr lang="en-US" altLang="zh-CN" dirty="0"/>
          </a:p>
          <a:p>
            <a:r>
              <a:rPr lang="zh-CN" altLang="en-US" dirty="0"/>
              <a:t>由现象推原因：螺旋线从</a:t>
            </a:r>
            <a:r>
              <a:rPr lang="en-US" altLang="zh-CN" dirty="0" err="1"/>
              <a:t>darkblue</a:t>
            </a:r>
            <a:r>
              <a:rPr lang="zh-CN" altLang="en-US" dirty="0"/>
              <a:t>开始，即从</a:t>
            </a:r>
            <a:r>
              <a:rPr lang="en-US" altLang="zh-CN" dirty="0"/>
              <a:t>color</a:t>
            </a:r>
            <a:r>
              <a:rPr lang="zh-CN" altLang="en-US" dirty="0"/>
              <a:t>列表中的第</a:t>
            </a:r>
            <a:r>
              <a:rPr lang="en-US" altLang="zh-CN" dirty="0"/>
              <a:t>2</a:t>
            </a:r>
            <a:r>
              <a:rPr lang="zh-CN" altLang="en-US" dirty="0"/>
              <a:t>个元素开始，该元素是</a:t>
            </a:r>
            <a:r>
              <a:rPr lang="en-US" altLang="zh-CN" dirty="0"/>
              <a:t>color</a:t>
            </a:r>
            <a:r>
              <a:rPr lang="zh-CN" altLang="en-US" dirty="0"/>
              <a:t>中的第</a:t>
            </a:r>
            <a:r>
              <a:rPr lang="en-US" altLang="zh-CN" dirty="0"/>
              <a:t>1</a:t>
            </a:r>
            <a:r>
              <a:rPr lang="zh-CN" altLang="en-US" dirty="0"/>
              <a:t>项，这意味着列表中元素的索引是从</a:t>
            </a:r>
            <a:r>
              <a:rPr lang="en-US" altLang="zh-CN" dirty="0"/>
              <a:t>0</a:t>
            </a:r>
            <a:r>
              <a:rPr lang="zh-CN" altLang="en-US" dirty="0"/>
              <a:t>开始的 </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颜色分析：海龟画图支持设置画笔颜色的三种方法</a:t>
            </a:r>
            <a:endParaRPr lang="en-US" altLang="zh-CN" dirty="0"/>
          </a:p>
          <a:p>
            <a:r>
              <a:rPr lang="zh-CN" altLang="en-US" dirty="0"/>
              <a:t>由现象推原因：螺旋线从</a:t>
            </a:r>
            <a:r>
              <a:rPr lang="en-US" altLang="zh-CN" dirty="0" err="1"/>
              <a:t>darkblue</a:t>
            </a:r>
            <a:r>
              <a:rPr lang="zh-CN" altLang="en-US" dirty="0"/>
              <a:t>开始，即从</a:t>
            </a:r>
            <a:r>
              <a:rPr lang="en-US" altLang="zh-CN" dirty="0"/>
              <a:t>color</a:t>
            </a:r>
            <a:r>
              <a:rPr lang="zh-CN" altLang="en-US" dirty="0"/>
              <a:t>列表中的第</a:t>
            </a:r>
            <a:r>
              <a:rPr lang="en-US" altLang="zh-CN" dirty="0"/>
              <a:t>2</a:t>
            </a:r>
            <a:r>
              <a:rPr lang="zh-CN" altLang="en-US" dirty="0"/>
              <a:t>个元素开始，该元素是</a:t>
            </a:r>
            <a:r>
              <a:rPr lang="en-US" altLang="zh-CN" dirty="0"/>
              <a:t>color</a:t>
            </a:r>
            <a:r>
              <a:rPr lang="zh-CN" altLang="en-US" dirty="0"/>
              <a:t>中的第</a:t>
            </a:r>
            <a:r>
              <a:rPr lang="en-US" altLang="zh-CN" dirty="0"/>
              <a:t>1</a:t>
            </a:r>
            <a:r>
              <a:rPr lang="zh-CN" altLang="en-US" dirty="0"/>
              <a:t>项，这意味着列表中元素的索引是从</a:t>
            </a:r>
            <a:r>
              <a:rPr lang="en-US" altLang="zh-CN" dirty="0"/>
              <a:t>0</a:t>
            </a:r>
            <a:r>
              <a:rPr lang="zh-CN" altLang="en-US" dirty="0"/>
              <a:t>开始的 </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如果把变量看做一个存放数据的盒子，那么列表就是一个集中存放数据的储物架，储物架上有序排列着很多格子，格子中存放着不同类型的数据。</a:t>
            </a:r>
            <a:endParaRPr lang="en-US" altLang="zh-CN" dirty="0"/>
          </a:p>
          <a:p>
            <a:r>
              <a:rPr lang="zh-CN" altLang="en-US" dirty="0"/>
              <a:t>例：</a:t>
            </a:r>
            <a:r>
              <a:rPr lang="en-US" altLang="zh-CN" dirty="0"/>
              <a:t>information=[“xiaoming’,’18’,’Beijing’,’65.5’]]</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可以先画一个圈，看到需要很多类似的画笔操作，直接引出函数</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可补充案例：圆环、糖葫芦（只做演示，不作讲解）</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165C56-FDFA-449D-8BED-77A47B75F7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165C56-FDFA-449D-8BED-77A47B75F7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绘图是人们的天性。通过绘图方式学习编程，能够让枯燥的学习过程充满乐趣，从而掌握编程知识与技能。</a:t>
            </a:r>
            <a:endParaRPr lang="en-US" altLang="zh-CN" dirty="0"/>
          </a:p>
          <a:p>
            <a:r>
              <a:rPr lang="en-US" altLang="zh-CN" dirty="0"/>
              <a:t>20</a:t>
            </a:r>
            <a:r>
              <a:rPr lang="zh-CN" altLang="en-US" dirty="0"/>
              <a:t>世纪</a:t>
            </a:r>
            <a:r>
              <a:rPr lang="en-US" altLang="zh-CN" dirty="0"/>
              <a:t>60</a:t>
            </a:r>
            <a:r>
              <a:rPr lang="zh-CN" altLang="en-US" dirty="0"/>
              <a:t>年代，</a:t>
            </a:r>
            <a:r>
              <a:rPr lang="en-US" altLang="zh-CN" dirty="0"/>
              <a:t>MIT</a:t>
            </a:r>
            <a:r>
              <a:rPr lang="zh-CN" altLang="en-US" dirty="0"/>
              <a:t>的教授西蒙</a:t>
            </a:r>
            <a:r>
              <a:rPr lang="en-US" altLang="zh-CN" dirty="0"/>
              <a:t>·</a:t>
            </a:r>
            <a:r>
              <a:rPr lang="zh-CN" altLang="en-US" dirty="0"/>
              <a:t>派珀特和沃利</a:t>
            </a:r>
            <a:r>
              <a:rPr lang="en-US" altLang="zh-CN" dirty="0"/>
              <a:t>·</a:t>
            </a:r>
            <a:r>
              <a:rPr lang="zh-CN" altLang="en-US" dirty="0"/>
              <a:t>费尔奇开发了经典的</a:t>
            </a:r>
            <a:r>
              <a:rPr lang="en-US" altLang="zh-CN" dirty="0"/>
              <a:t>LOGO</a:t>
            </a:r>
            <a:r>
              <a:rPr lang="zh-CN" altLang="en-US" dirty="0"/>
              <a:t>语言，它是一种解释型编程语言，内置一套海龟画图（</a:t>
            </a:r>
            <a:r>
              <a:rPr lang="en-US" altLang="zh-CN" dirty="0"/>
              <a:t>turtle graphics</a:t>
            </a:r>
            <a:r>
              <a:rPr lang="zh-CN" altLang="en-US" dirty="0"/>
              <a:t>）系统，通过控制前进后退、左转右转等简单指令，就可以控制海龟在屏幕上绘制出形状，从而让人们直观看到程序运行的过程。</a:t>
            </a:r>
            <a:endParaRPr lang="en-US" altLang="zh-CN" dirty="0"/>
          </a:p>
          <a:p>
            <a:r>
              <a:rPr lang="zh-CN" altLang="en-US" dirty="0"/>
              <a:t>在</a:t>
            </a:r>
            <a:r>
              <a:rPr lang="en-US" altLang="zh-CN" dirty="0"/>
              <a:t>Python</a:t>
            </a:r>
            <a:r>
              <a:rPr lang="zh-CN" altLang="en-US" dirty="0"/>
              <a:t>语言中，内置了图形模块</a:t>
            </a:r>
            <a:r>
              <a:rPr lang="en-US" altLang="zh-CN" dirty="0"/>
              <a:t>turtle</a:t>
            </a:r>
            <a:r>
              <a:rPr lang="zh-CN" altLang="en-US" dirty="0"/>
              <a:t>库，是对</a:t>
            </a:r>
            <a:r>
              <a:rPr lang="en-US" altLang="zh-CN" dirty="0"/>
              <a:t>LOGO</a:t>
            </a:r>
            <a:r>
              <a:rPr lang="zh-CN" altLang="en-US" dirty="0"/>
              <a:t>语言“海龟画图”的一个继承。</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165C56-FDFA-449D-8BED-77A47B75F7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把</a:t>
            </a:r>
            <a:r>
              <a:rPr lang="en-US" altLang="zh-CN" dirty="0"/>
              <a:t>1</a:t>
            </a:r>
            <a:r>
              <a:rPr lang="zh-CN" altLang="en-US" dirty="0"/>
              <a:t>、</a:t>
            </a:r>
            <a:r>
              <a:rPr lang="en-US" altLang="zh-CN" dirty="0"/>
              <a:t>2</a:t>
            </a:r>
            <a:r>
              <a:rPr lang="zh-CN" altLang="en-US" dirty="0"/>
              <a:t>看做一个箱子</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165C56-FDFA-449D-8BED-77A47B75F7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n,n-1,</a:t>
            </a:r>
            <a:r>
              <a:rPr lang="zh-CN" altLang="en-US" dirty="0"/>
              <a:t>三步图形化出来</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165C56-FDFA-449D-8BED-77A47B75F7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建议先观看效果，对画笔内容略讲，核心是实现过程以及递归思想</a:t>
            </a:r>
            <a:endParaRPr lang="en-US" altLang="zh-CN" dirty="0"/>
          </a:p>
          <a:p>
            <a:r>
              <a:rPr lang="en-US" altLang="zh-CN" dirty="0"/>
              <a:t>Hanoi</a:t>
            </a:r>
            <a:r>
              <a:rPr lang="zh-CN" altLang="en-US" dirty="0"/>
              <a:t>函数可以考虑让老师们现场编写</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165C56-FDFA-449D-8BED-77A47B75F7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建议先观看效果，对画笔内容略讲，核心是实现过程以及递归思想</a:t>
            </a:r>
            <a:endParaRPr lang="en-US" altLang="zh-CN" dirty="0"/>
          </a:p>
          <a:p>
            <a:r>
              <a:rPr lang="en-US" altLang="zh-CN" dirty="0"/>
              <a:t>Hanoi</a:t>
            </a:r>
            <a:r>
              <a:rPr lang="zh-CN" altLang="en-US" dirty="0"/>
              <a:t>函数可以考虑让老师们现场编写</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165C56-FDFA-449D-8BED-77A47B75F7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t>解释</a:t>
            </a:r>
            <a:endParaRPr lang="en-US" altLang="zh-CN" b="1" dirty="0"/>
          </a:p>
          <a:p>
            <a:r>
              <a:rPr lang="en-US" altLang="zh-CN" dirty="0"/>
              <a:t>1.</a:t>
            </a:r>
            <a:r>
              <a:rPr lang="zh-CN" altLang="en-US" dirty="0"/>
              <a:t>在没有“</a:t>
            </a:r>
            <a:r>
              <a:rPr lang="en-US" altLang="zh-CN" dirty="0"/>
              <a:t>n</a:t>
            </a:r>
            <a:r>
              <a:rPr lang="zh-CN" altLang="en-US" dirty="0"/>
              <a:t>赋值为空”和“重复满足条件”的情况下，猜</a:t>
            </a:r>
            <a:r>
              <a:rPr lang="en-US" altLang="zh-CN" dirty="0"/>
              <a:t>1</a:t>
            </a:r>
            <a:r>
              <a:rPr lang="zh-CN" altLang="en-US" dirty="0"/>
              <a:t>次结束，无论结果如何；</a:t>
            </a:r>
            <a:endParaRPr lang="en-US" altLang="zh-CN" dirty="0"/>
          </a:p>
          <a:p>
            <a:r>
              <a:rPr lang="en-US" altLang="zh-CN" dirty="0"/>
              <a:t>2.</a:t>
            </a:r>
            <a:r>
              <a:rPr lang="zh-CN" altLang="en-US" dirty="0"/>
              <a:t>没有“</a:t>
            </a:r>
            <a:r>
              <a:rPr lang="en-US" altLang="zh-CN" dirty="0"/>
              <a:t>n</a:t>
            </a:r>
            <a:r>
              <a:rPr lang="zh-CN" altLang="en-US" dirty="0"/>
              <a:t>赋值为空”，有“重复满足条件为真”，会一直猜，即使猜对还会继续猜；</a:t>
            </a:r>
            <a:endParaRPr lang="en-US" altLang="zh-CN" dirty="0"/>
          </a:p>
          <a:p>
            <a:r>
              <a:rPr lang="en-US" altLang="zh-CN" dirty="0"/>
              <a:t>3.</a:t>
            </a:r>
            <a:r>
              <a:rPr lang="zh-CN" altLang="en-US" dirty="0"/>
              <a:t>有“</a:t>
            </a:r>
            <a:r>
              <a:rPr lang="en-US" altLang="zh-CN" dirty="0"/>
              <a:t>n</a:t>
            </a:r>
            <a:r>
              <a:rPr lang="zh-CN" altLang="en-US" dirty="0"/>
              <a:t>赋值为空“和外层“重复满足 </a:t>
            </a:r>
            <a:r>
              <a:rPr lang="en-US" altLang="zh-CN" dirty="0"/>
              <a:t>target</a:t>
            </a:r>
            <a:r>
              <a:rPr lang="zh-CN" altLang="en-US" dirty="0"/>
              <a:t>≠</a:t>
            </a:r>
            <a:r>
              <a:rPr lang="en-US" altLang="zh-CN" dirty="0"/>
              <a:t>n</a:t>
            </a:r>
            <a:r>
              <a:rPr lang="zh-CN" altLang="en-US" dirty="0"/>
              <a:t>”，保证可以重复多次去猜，直到猜中；</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整个程序后面打印出来随机数字（位置在哪）</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两种方法：</a:t>
            </a:r>
            <a:endParaRPr lang="en-US" altLang="zh-CN" dirty="0"/>
          </a:p>
          <a:p>
            <a:r>
              <a:rPr lang="en-US" altLang="zh-CN" dirty="0"/>
              <a:t>Count+=1</a:t>
            </a:r>
            <a:endParaRPr lang="en-US" altLang="zh-CN" dirty="0"/>
          </a:p>
          <a:p>
            <a:r>
              <a:rPr lang="en-US" altLang="zh-CN" dirty="0"/>
              <a:t>Count=count+1</a:t>
            </a:r>
            <a:endParaRPr lang="en-US" altLang="zh-CN" dirty="0"/>
          </a:p>
          <a:p>
            <a:endParaRPr lang="en-US" altLang="zh-CN" dirty="0"/>
          </a:p>
          <a:p>
            <a:r>
              <a:rPr lang="en-US" altLang="zh-CN" dirty="0"/>
              <a:t>Count</a:t>
            </a:r>
            <a:r>
              <a:rPr lang="zh-CN" altLang="en-US" dirty="0"/>
              <a:t>≤</a:t>
            </a:r>
            <a:r>
              <a:rPr lang="en-US" altLang="zh-CN" dirty="0"/>
              <a:t>5</a:t>
            </a:r>
            <a:r>
              <a:rPr lang="zh-CN" altLang="en-US" dirty="0"/>
              <a:t>，猜</a:t>
            </a:r>
            <a:r>
              <a:rPr lang="en-US" altLang="zh-CN" dirty="0"/>
              <a:t>6</a:t>
            </a:r>
            <a:r>
              <a:rPr lang="zh-CN" altLang="en-US" dirty="0"/>
              <a:t>次；</a:t>
            </a:r>
            <a:r>
              <a:rPr lang="en-US" altLang="zh-CN" dirty="0"/>
              <a:t>count</a:t>
            </a:r>
            <a:r>
              <a:rPr lang="zh-CN" altLang="en-US" dirty="0"/>
              <a:t>＜</a:t>
            </a:r>
            <a:r>
              <a:rPr lang="en-US" altLang="zh-CN" dirty="0"/>
              <a:t>5</a:t>
            </a:r>
            <a:r>
              <a:rPr lang="zh-CN" altLang="en-US" dirty="0"/>
              <a:t>，猜</a:t>
            </a:r>
            <a:r>
              <a:rPr lang="en-US" altLang="zh-CN" dirty="0"/>
              <a:t>5</a:t>
            </a:r>
            <a:r>
              <a:rPr lang="zh-CN" altLang="en-US" dirty="0"/>
              <a:t>次</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、画线</a:t>
            </a:r>
            <a:endParaRPr lang="en-US" altLang="zh-CN" dirty="0"/>
          </a:p>
          <a:p>
            <a:r>
              <a:rPr lang="en-US" altLang="zh-CN" dirty="0"/>
              <a:t>2</a:t>
            </a:r>
            <a:r>
              <a:rPr lang="zh-CN" altLang="en-US" dirty="0"/>
              <a:t>、画面</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由使用列表，到使用</a:t>
            </a:r>
            <a:r>
              <a:rPr lang="en-US" altLang="zh-CN" sz="1200" b="0" i="0" kern="1200" dirty="0">
                <a:solidFill>
                  <a:schemeClr val="tx1"/>
                </a:solidFill>
                <a:effectLst/>
                <a:latin typeface="+mn-lt"/>
                <a:ea typeface="+mn-ea"/>
                <a:cs typeface="+mn-cs"/>
              </a:rPr>
              <a:t>ASCII</a:t>
            </a:r>
            <a:r>
              <a:rPr lang="zh-CN" altLang="en-US" sz="1200" b="0" i="0" kern="1200" dirty="0">
                <a:solidFill>
                  <a:schemeClr val="tx1"/>
                </a:solidFill>
                <a:effectLst/>
                <a:latin typeface="+mn-lt"/>
                <a:ea typeface="+mn-ea"/>
                <a:cs typeface="+mn-cs"/>
              </a:rPr>
              <a:t>码，说明元素的顺序性，放一张</a:t>
            </a:r>
            <a:r>
              <a:rPr lang="en-US" altLang="zh-CN" sz="1200" b="0" i="0" kern="1200" dirty="0">
                <a:solidFill>
                  <a:schemeClr val="tx1"/>
                </a:solidFill>
                <a:effectLst/>
                <a:latin typeface="+mn-lt"/>
                <a:ea typeface="+mn-ea"/>
                <a:cs typeface="+mn-cs"/>
              </a:rPr>
              <a:t>ASCII</a:t>
            </a:r>
            <a:r>
              <a:rPr lang="zh-CN" altLang="en-US" sz="1200" b="0" i="0" kern="1200" dirty="0">
                <a:solidFill>
                  <a:schemeClr val="tx1"/>
                </a:solidFill>
                <a:effectLst/>
                <a:latin typeface="+mn-lt"/>
                <a:ea typeface="+mn-ea"/>
                <a:cs typeface="+mn-cs"/>
              </a:rPr>
              <a:t>码（小写字母部分，说明数值的连续性）</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ASCII (American Standard Code for Information Interchange): </a:t>
            </a:r>
            <a:r>
              <a:rPr lang="zh-CN" altLang="en-US" sz="1200" b="0" i="0" kern="1200" dirty="0">
                <a:solidFill>
                  <a:schemeClr val="tx1"/>
                </a:solidFill>
                <a:effectLst/>
                <a:latin typeface="+mn-lt"/>
                <a:ea typeface="+mn-ea"/>
                <a:cs typeface="+mn-cs"/>
              </a:rPr>
              <a:t>美国信息交换标准代码是基于</a:t>
            </a:r>
            <a:r>
              <a:rPr lang="zh-CN" altLang="en-US" sz="1200" b="0" i="0" u="none" strike="noStrike" kern="1200" dirty="0">
                <a:solidFill>
                  <a:schemeClr val="tx1"/>
                </a:solidFill>
                <a:effectLst/>
                <a:latin typeface="+mn-lt"/>
                <a:ea typeface="+mn-ea"/>
                <a:cs typeface="+mn-cs"/>
                <a:hlinkClick r:id="rId3"/>
              </a:rPr>
              <a:t>拉丁字母</a:t>
            </a:r>
            <a:r>
              <a:rPr lang="zh-CN" altLang="en-US" sz="1200" b="0" i="0" kern="1200" dirty="0">
                <a:solidFill>
                  <a:schemeClr val="tx1"/>
                </a:solidFill>
                <a:effectLst/>
                <a:latin typeface="+mn-lt"/>
                <a:ea typeface="+mn-ea"/>
                <a:cs typeface="+mn-cs"/>
              </a:rPr>
              <a:t>的一套电脑</a:t>
            </a:r>
            <a:r>
              <a:rPr lang="zh-CN" altLang="en-US" sz="1200" b="0" i="0" u="none" strike="noStrike" kern="1200" dirty="0">
                <a:solidFill>
                  <a:schemeClr val="tx1"/>
                </a:solidFill>
                <a:effectLst/>
                <a:latin typeface="+mn-lt"/>
                <a:ea typeface="+mn-ea"/>
                <a:cs typeface="+mn-cs"/>
                <a:hlinkClick r:id="rId4"/>
              </a:rPr>
              <a:t>编码</a:t>
            </a:r>
            <a:r>
              <a:rPr lang="zh-CN" altLang="en-US" sz="1200" b="0" i="0" kern="1200" dirty="0">
                <a:solidFill>
                  <a:schemeClr val="tx1"/>
                </a:solidFill>
                <a:effectLst/>
                <a:latin typeface="+mn-lt"/>
                <a:ea typeface="+mn-ea"/>
                <a:cs typeface="+mn-cs"/>
              </a:rPr>
              <a:t>系统，主要用于显示现代</a:t>
            </a:r>
            <a:r>
              <a:rPr lang="zh-CN" altLang="en-US" sz="1200" b="0" i="0" u="none" strike="noStrike" kern="1200" dirty="0">
                <a:solidFill>
                  <a:schemeClr val="tx1"/>
                </a:solidFill>
                <a:effectLst/>
                <a:latin typeface="+mn-lt"/>
                <a:ea typeface="+mn-ea"/>
                <a:cs typeface="+mn-cs"/>
                <a:hlinkClick r:id="rId5"/>
              </a:rPr>
              <a:t>英语</a:t>
            </a:r>
            <a:r>
              <a:rPr lang="zh-CN" altLang="en-US" sz="1200" b="0" i="0" kern="1200" dirty="0">
                <a:solidFill>
                  <a:schemeClr val="tx1"/>
                </a:solidFill>
                <a:effectLst/>
                <a:latin typeface="+mn-lt"/>
                <a:ea typeface="+mn-ea"/>
                <a:cs typeface="+mn-cs"/>
              </a:rPr>
              <a:t>和其他</a:t>
            </a:r>
            <a:r>
              <a:rPr lang="zh-CN" altLang="en-US" sz="1200" b="0" i="0" u="none" strike="noStrike" kern="1200" dirty="0">
                <a:solidFill>
                  <a:schemeClr val="tx1"/>
                </a:solidFill>
                <a:effectLst/>
                <a:latin typeface="+mn-lt"/>
                <a:ea typeface="+mn-ea"/>
                <a:cs typeface="+mn-cs"/>
                <a:hlinkClick r:id="rId6"/>
              </a:rPr>
              <a:t>西欧</a:t>
            </a:r>
            <a:r>
              <a:rPr lang="zh-CN" altLang="en-US" sz="1200" b="0" i="0" kern="1200" dirty="0">
                <a:solidFill>
                  <a:schemeClr val="tx1"/>
                </a:solidFill>
                <a:effectLst/>
                <a:latin typeface="+mn-lt"/>
                <a:ea typeface="+mn-ea"/>
                <a:cs typeface="+mn-cs"/>
              </a:rPr>
              <a:t>语言。小写</a:t>
            </a:r>
            <a:r>
              <a:rPr lang="en-US" altLang="zh-CN" sz="1200" b="0" i="0" kern="1200" dirty="0">
                <a:solidFill>
                  <a:schemeClr val="tx1"/>
                </a:solidFill>
                <a:effectLst/>
                <a:latin typeface="+mn-lt"/>
                <a:ea typeface="+mn-ea"/>
                <a:cs typeface="+mn-cs"/>
              </a:rPr>
              <a:t>26</a:t>
            </a:r>
            <a:r>
              <a:rPr lang="zh-CN" altLang="en-US" sz="1200" b="0" i="0" kern="1200" dirty="0">
                <a:solidFill>
                  <a:schemeClr val="tx1"/>
                </a:solidFill>
                <a:effectLst/>
                <a:latin typeface="+mn-lt"/>
                <a:ea typeface="+mn-ea"/>
                <a:cs typeface="+mn-cs"/>
              </a:rPr>
              <a:t>个英文字母由</a:t>
            </a:r>
            <a:r>
              <a:rPr lang="en-US" altLang="zh-CN" sz="1200" b="1" i="0" kern="1200" dirty="0">
                <a:solidFill>
                  <a:schemeClr val="tx1"/>
                </a:solidFill>
                <a:effectLst/>
                <a:latin typeface="+mn-lt"/>
                <a:ea typeface="+mn-ea"/>
                <a:cs typeface="+mn-cs"/>
              </a:rPr>
              <a:t>a</a:t>
            </a:r>
            <a:r>
              <a:rPr lang="zh-CN" altLang="en-US" sz="1200" b="1" i="0" kern="1200" dirty="0">
                <a:solidFill>
                  <a:schemeClr val="tx1"/>
                </a:solidFill>
                <a:effectLst/>
                <a:latin typeface="+mn-lt"/>
                <a:ea typeface="+mn-ea"/>
                <a:cs typeface="+mn-cs"/>
              </a:rPr>
              <a:t>到</a:t>
            </a:r>
            <a:r>
              <a:rPr lang="en-US" altLang="zh-CN" sz="1200" b="1" i="0" kern="1200" dirty="0">
                <a:solidFill>
                  <a:schemeClr val="tx1"/>
                </a:solidFill>
                <a:effectLst/>
                <a:latin typeface="+mn-lt"/>
                <a:ea typeface="+mn-ea"/>
                <a:cs typeface="+mn-cs"/>
              </a:rPr>
              <a:t>z</a:t>
            </a:r>
            <a:r>
              <a:rPr lang="zh-CN" altLang="en-US" sz="1200" b="1" i="0" kern="1200" dirty="0">
                <a:solidFill>
                  <a:schemeClr val="tx1"/>
                </a:solidFill>
                <a:effectLst/>
                <a:latin typeface="+mn-lt"/>
                <a:ea typeface="+mn-ea"/>
                <a:cs typeface="+mn-cs"/>
              </a:rPr>
              <a:t>对应的</a:t>
            </a:r>
            <a:r>
              <a:rPr lang="en-US" altLang="zh-CN" sz="1200" b="1" i="0" kern="1200" dirty="0">
                <a:solidFill>
                  <a:schemeClr val="tx1"/>
                </a:solidFill>
                <a:effectLst/>
                <a:latin typeface="+mn-lt"/>
                <a:ea typeface="+mn-ea"/>
                <a:cs typeface="+mn-cs"/>
              </a:rPr>
              <a:t>ASCII</a:t>
            </a:r>
            <a:r>
              <a:rPr lang="zh-CN" altLang="en-US" sz="1200" b="1" i="0" kern="1200" dirty="0">
                <a:solidFill>
                  <a:schemeClr val="tx1"/>
                </a:solidFill>
                <a:effectLst/>
                <a:latin typeface="+mn-lt"/>
                <a:ea typeface="+mn-ea"/>
                <a:cs typeface="+mn-cs"/>
              </a:rPr>
              <a:t>码值由</a:t>
            </a:r>
            <a:r>
              <a:rPr lang="en-US" altLang="zh-CN" sz="1200" b="1" i="0" kern="1200" dirty="0">
                <a:solidFill>
                  <a:schemeClr val="tx1"/>
                </a:solidFill>
                <a:effectLst/>
                <a:latin typeface="+mn-lt"/>
                <a:ea typeface="+mn-ea"/>
                <a:cs typeface="+mn-cs"/>
              </a:rPr>
              <a:t>97</a:t>
            </a:r>
            <a:r>
              <a:rPr lang="zh-CN" altLang="en-US" sz="1200" b="1" i="0" kern="1200" dirty="0">
                <a:solidFill>
                  <a:schemeClr val="tx1"/>
                </a:solidFill>
                <a:effectLst/>
                <a:latin typeface="+mn-lt"/>
                <a:ea typeface="+mn-ea"/>
                <a:cs typeface="+mn-cs"/>
              </a:rPr>
              <a:t>到</a:t>
            </a:r>
            <a:r>
              <a:rPr lang="en-US" altLang="zh-CN" sz="1200" b="1" i="0" kern="1200" dirty="0">
                <a:solidFill>
                  <a:schemeClr val="tx1"/>
                </a:solidFill>
                <a:effectLst/>
                <a:latin typeface="+mn-lt"/>
                <a:ea typeface="+mn-ea"/>
                <a:cs typeface="+mn-cs"/>
              </a:rPr>
              <a:t>122</a:t>
            </a:r>
            <a:r>
              <a:rPr lang="zh-CN" altLang="en-US" sz="1200" b="0" i="0" kern="1200" dirty="0">
                <a:solidFill>
                  <a:schemeClr val="tx1"/>
                </a:solidFill>
                <a:effectLst/>
                <a:latin typeface="+mn-lt"/>
                <a:ea typeface="+mn-ea"/>
                <a:cs typeface="+mn-cs"/>
              </a:rPr>
              <a:t>；大写</a:t>
            </a:r>
            <a:r>
              <a:rPr lang="en-US" altLang="zh-CN" sz="1200" b="0" i="0" kern="1200" dirty="0">
                <a:solidFill>
                  <a:schemeClr val="tx1"/>
                </a:solidFill>
                <a:effectLst/>
                <a:latin typeface="+mn-lt"/>
                <a:ea typeface="+mn-ea"/>
                <a:cs typeface="+mn-cs"/>
              </a:rPr>
              <a:t>26</a:t>
            </a:r>
            <a:r>
              <a:rPr lang="zh-CN" altLang="en-US" sz="1200" b="0" i="0" kern="1200" dirty="0">
                <a:solidFill>
                  <a:schemeClr val="tx1"/>
                </a:solidFill>
                <a:effectLst/>
                <a:latin typeface="+mn-lt"/>
                <a:ea typeface="+mn-ea"/>
                <a:cs typeface="+mn-cs"/>
              </a:rPr>
              <a:t>个英文字母由</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到</a:t>
            </a:r>
            <a:r>
              <a:rPr lang="en-US" altLang="zh-CN" sz="1200" b="0" i="0" kern="1200" dirty="0">
                <a:solidFill>
                  <a:schemeClr val="tx1"/>
                </a:solidFill>
                <a:effectLst/>
                <a:latin typeface="+mn-lt"/>
                <a:ea typeface="+mn-ea"/>
                <a:cs typeface="+mn-cs"/>
              </a:rPr>
              <a:t>Z</a:t>
            </a:r>
            <a:r>
              <a:rPr lang="zh-CN" altLang="en-US" sz="1200" b="0" i="0" kern="1200" dirty="0">
                <a:solidFill>
                  <a:schemeClr val="tx1"/>
                </a:solidFill>
                <a:effectLst/>
                <a:latin typeface="+mn-lt"/>
                <a:ea typeface="+mn-ea"/>
                <a:cs typeface="+mn-cs"/>
              </a:rPr>
              <a:t>对应的</a:t>
            </a:r>
            <a:r>
              <a:rPr lang="en-US" altLang="zh-CN" sz="1200" b="0" i="0" kern="1200" dirty="0">
                <a:solidFill>
                  <a:schemeClr val="tx1"/>
                </a:solidFill>
                <a:effectLst/>
                <a:latin typeface="+mn-lt"/>
                <a:ea typeface="+mn-ea"/>
                <a:cs typeface="+mn-cs"/>
              </a:rPr>
              <a:t>ASCII</a:t>
            </a:r>
            <a:r>
              <a:rPr lang="zh-CN" altLang="en-US" sz="1200" b="0" i="0" kern="1200" dirty="0">
                <a:solidFill>
                  <a:schemeClr val="tx1"/>
                </a:solidFill>
                <a:effectLst/>
                <a:latin typeface="+mn-lt"/>
                <a:ea typeface="+mn-ea"/>
                <a:cs typeface="+mn-cs"/>
              </a:rPr>
              <a:t>码值由</a:t>
            </a:r>
            <a:r>
              <a:rPr lang="en-US" altLang="zh-CN" sz="1200" b="0" i="0" kern="1200" dirty="0">
                <a:solidFill>
                  <a:schemeClr val="tx1"/>
                </a:solidFill>
                <a:effectLst/>
                <a:latin typeface="+mn-lt"/>
                <a:ea typeface="+mn-ea"/>
                <a:cs typeface="+mn-cs"/>
              </a:rPr>
              <a:t>65</a:t>
            </a:r>
            <a:r>
              <a:rPr lang="zh-CN" altLang="en-US" sz="1200" b="0" i="0" kern="1200" dirty="0">
                <a:solidFill>
                  <a:schemeClr val="tx1"/>
                </a:solidFill>
                <a:effectLst/>
                <a:latin typeface="+mn-lt"/>
                <a:ea typeface="+mn-ea"/>
                <a:cs typeface="+mn-cs"/>
              </a:rPr>
              <a:t>到</a:t>
            </a:r>
            <a:r>
              <a:rPr lang="en-US" altLang="zh-CN" sz="1200" b="0" i="0" kern="1200" dirty="0">
                <a:solidFill>
                  <a:schemeClr val="tx1"/>
                </a:solidFill>
                <a:effectLst/>
                <a:latin typeface="+mn-lt"/>
                <a:ea typeface="+mn-ea"/>
                <a:cs typeface="+mn-cs"/>
              </a:rPr>
              <a:t>90</a:t>
            </a:r>
            <a:r>
              <a:rPr lang="zh-CN" altLang="en-US" sz="1200" b="0" i="0" kern="1200" dirty="0">
                <a:solidFill>
                  <a:schemeClr val="tx1"/>
                </a:solidFill>
                <a:effectLst/>
                <a:latin typeface="+mn-lt"/>
                <a:ea typeface="+mn-ea"/>
                <a:cs typeface="+mn-cs"/>
              </a:rPr>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“密码本”用字符串</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密码本，字符串列表：</a:t>
            </a:r>
            <a:r>
              <a:rPr lang="en-US" altLang="zh-CN" dirty="0" err="1"/>
              <a:t>abcdefghijklmnopqrstuvwxyz</a:t>
            </a:r>
            <a:r>
              <a:rPr lang="en-US" altLang="zh-CN" dirty="0"/>
              <a:t> </a:t>
            </a:r>
            <a:endParaRPr lang="en-US" altLang="zh-CN" dirty="0"/>
          </a:p>
          <a:p>
            <a:r>
              <a:rPr lang="zh-CN" altLang="en-US" dirty="0"/>
              <a:t>“加密”改为空字符串</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“加密”改为空字符串</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85000"/>
                    <a:lumOff val="15000"/>
                  </a:schemeClr>
                </a:solidFill>
                <a:latin typeface="+mn-ea"/>
              </a:rPr>
              <a:t>课标：物品分类</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专家系统</a:t>
            </a:r>
            <a:r>
              <a:rPr lang="en-US" altLang="zh-CN" dirty="0"/>
              <a:t>=</a:t>
            </a:r>
            <a:r>
              <a:rPr lang="zh-CN" altLang="en-US" dirty="0"/>
              <a:t>知识库</a:t>
            </a:r>
            <a:r>
              <a:rPr lang="en-US" altLang="zh-CN" dirty="0"/>
              <a:t>+</a:t>
            </a:r>
            <a:r>
              <a:rPr lang="zh-CN" altLang="en-US" dirty="0"/>
              <a:t>推理机</a:t>
            </a:r>
            <a:endParaRPr lang="en-US" altLang="zh-CN" dirty="0"/>
          </a:p>
          <a:p>
            <a:r>
              <a:rPr lang="zh-CN" altLang="en-US" dirty="0"/>
              <a:t>智能音箱猜人物（提供多个</a:t>
            </a:r>
            <a:r>
              <a:rPr lang="en-US" altLang="zh-CN" dirty="0"/>
              <a:t>yes or no</a:t>
            </a:r>
            <a:r>
              <a:rPr lang="zh-CN" altLang="en-US" dirty="0"/>
              <a:t>的问题）</a:t>
            </a:r>
            <a:endParaRPr lang="en-US" altLang="zh-CN" dirty="0"/>
          </a:p>
          <a:p>
            <a:r>
              <a:rPr lang="zh-CN" altLang="en-US" dirty="0"/>
              <a:t>本案例是根据字面意思来进行垃圾分类的</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609600">
              <a:lnSpc>
                <a:spcPct val="130000"/>
              </a:lnSpc>
            </a:pPr>
            <a:r>
              <a:rPr lang="zh-CN" altLang="en-US" dirty="0">
                <a:cs typeface="+mn-ea"/>
                <a:sym typeface="+mn-lt"/>
              </a:rPr>
              <a:t>输入样例：</a:t>
            </a:r>
            <a:endParaRPr lang="en-US" altLang="zh-CN" dirty="0">
              <a:cs typeface="+mn-ea"/>
              <a:sym typeface="+mn-lt"/>
            </a:endParaRPr>
          </a:p>
          <a:p>
            <a:pPr defTabSz="609600">
              <a:lnSpc>
                <a:spcPct val="130000"/>
              </a:lnSpc>
            </a:pPr>
            <a:r>
              <a:rPr lang="en-US" altLang="zh-CN" dirty="0">
                <a:cs typeface="+mn-ea"/>
                <a:sym typeface="+mn-lt"/>
              </a:rPr>
              <a:t>15</a:t>
            </a:r>
            <a:endParaRPr lang="en-US" altLang="zh-CN" dirty="0">
              <a:cs typeface="+mn-ea"/>
              <a:sym typeface="+mn-lt"/>
            </a:endParaRPr>
          </a:p>
          <a:p>
            <a:pPr defTabSz="609600">
              <a:lnSpc>
                <a:spcPct val="130000"/>
              </a:lnSpc>
            </a:pPr>
            <a:r>
              <a:rPr lang="zh-CN" altLang="en-US" dirty="0">
                <a:cs typeface="+mn-ea"/>
                <a:sym typeface="+mn-lt"/>
              </a:rPr>
              <a:t>李华</a:t>
            </a:r>
            <a:r>
              <a:rPr lang="en-US" altLang="zh-CN" dirty="0">
                <a:cs typeface="+mn-ea"/>
                <a:sym typeface="+mn-lt"/>
              </a:rPr>
              <a:t>,</a:t>
            </a:r>
            <a:r>
              <a:rPr lang="zh-CN" altLang="en-US" dirty="0">
                <a:cs typeface="+mn-ea"/>
                <a:sym typeface="+mn-lt"/>
              </a:rPr>
              <a:t>王明</a:t>
            </a:r>
            <a:r>
              <a:rPr lang="en-US" altLang="zh-CN" dirty="0">
                <a:cs typeface="+mn-ea"/>
                <a:sym typeface="+mn-lt"/>
              </a:rPr>
              <a:t>,</a:t>
            </a:r>
            <a:r>
              <a:rPr lang="zh-CN" altLang="en-US" dirty="0">
                <a:cs typeface="+mn-ea"/>
                <a:sym typeface="+mn-lt"/>
              </a:rPr>
              <a:t>李华</a:t>
            </a:r>
            <a:r>
              <a:rPr lang="en-US" altLang="zh-CN" dirty="0">
                <a:cs typeface="+mn-ea"/>
                <a:sym typeface="+mn-lt"/>
              </a:rPr>
              <a:t>,</a:t>
            </a:r>
            <a:r>
              <a:rPr lang="zh-CN" altLang="en-US" dirty="0">
                <a:cs typeface="+mn-ea"/>
                <a:sym typeface="+mn-lt"/>
              </a:rPr>
              <a:t>张三</a:t>
            </a:r>
            <a:r>
              <a:rPr lang="en-US" altLang="zh-CN" dirty="0">
                <a:cs typeface="+mn-ea"/>
                <a:sym typeface="+mn-lt"/>
              </a:rPr>
              <a:t>,</a:t>
            </a:r>
            <a:r>
              <a:rPr lang="zh-CN" altLang="en-US" dirty="0">
                <a:cs typeface="+mn-ea"/>
                <a:sym typeface="+mn-lt"/>
              </a:rPr>
              <a:t>李华</a:t>
            </a:r>
            <a:r>
              <a:rPr lang="en-US" altLang="zh-CN" dirty="0">
                <a:cs typeface="+mn-ea"/>
                <a:sym typeface="+mn-lt"/>
              </a:rPr>
              <a:t>,</a:t>
            </a:r>
            <a:r>
              <a:rPr lang="zh-CN" altLang="en-US" dirty="0">
                <a:cs typeface="+mn-ea"/>
                <a:sym typeface="+mn-lt"/>
              </a:rPr>
              <a:t>王明</a:t>
            </a:r>
            <a:r>
              <a:rPr lang="en-US" altLang="zh-CN" dirty="0">
                <a:cs typeface="+mn-ea"/>
                <a:sym typeface="+mn-lt"/>
              </a:rPr>
              <a:t>,</a:t>
            </a:r>
            <a:r>
              <a:rPr lang="zh-CN" altLang="en-US" dirty="0">
                <a:cs typeface="+mn-ea"/>
                <a:sym typeface="+mn-lt"/>
              </a:rPr>
              <a:t>王明</a:t>
            </a:r>
            <a:r>
              <a:rPr lang="en-US" altLang="zh-CN" dirty="0">
                <a:cs typeface="+mn-ea"/>
                <a:sym typeface="+mn-lt"/>
              </a:rPr>
              <a:t>,</a:t>
            </a:r>
            <a:r>
              <a:rPr lang="zh-CN" altLang="en-US" dirty="0">
                <a:cs typeface="+mn-ea"/>
                <a:sym typeface="+mn-lt"/>
              </a:rPr>
              <a:t>张三</a:t>
            </a:r>
            <a:r>
              <a:rPr lang="en-US" altLang="zh-CN" dirty="0">
                <a:cs typeface="+mn-ea"/>
                <a:sym typeface="+mn-lt"/>
              </a:rPr>
              <a:t>,</a:t>
            </a:r>
            <a:r>
              <a:rPr lang="zh-CN" altLang="en-US" dirty="0">
                <a:cs typeface="+mn-ea"/>
                <a:sym typeface="+mn-lt"/>
              </a:rPr>
              <a:t>李华</a:t>
            </a:r>
            <a:r>
              <a:rPr lang="en-US" altLang="zh-CN" dirty="0">
                <a:cs typeface="+mn-ea"/>
                <a:sym typeface="+mn-lt"/>
              </a:rPr>
              <a:t>,</a:t>
            </a:r>
            <a:r>
              <a:rPr lang="zh-CN" altLang="en-US" dirty="0">
                <a:cs typeface="+mn-ea"/>
                <a:sym typeface="+mn-lt"/>
              </a:rPr>
              <a:t>李华</a:t>
            </a:r>
            <a:r>
              <a:rPr lang="en-US" altLang="zh-CN" dirty="0">
                <a:cs typeface="+mn-ea"/>
                <a:sym typeface="+mn-lt"/>
              </a:rPr>
              <a:t>,</a:t>
            </a:r>
            <a:r>
              <a:rPr lang="zh-CN" altLang="en-US" dirty="0">
                <a:cs typeface="+mn-ea"/>
                <a:sym typeface="+mn-lt"/>
              </a:rPr>
              <a:t>王明</a:t>
            </a:r>
            <a:r>
              <a:rPr lang="en-US" altLang="zh-CN" dirty="0">
                <a:cs typeface="+mn-ea"/>
                <a:sym typeface="+mn-lt"/>
              </a:rPr>
              <a:t>,</a:t>
            </a:r>
            <a:r>
              <a:rPr lang="zh-CN" altLang="en-US" dirty="0">
                <a:cs typeface="+mn-ea"/>
                <a:sym typeface="+mn-lt"/>
              </a:rPr>
              <a:t>李华</a:t>
            </a:r>
            <a:r>
              <a:rPr lang="en-US" altLang="zh-CN" dirty="0">
                <a:cs typeface="+mn-ea"/>
                <a:sym typeface="+mn-lt"/>
              </a:rPr>
              <a:t>,</a:t>
            </a:r>
            <a:r>
              <a:rPr lang="zh-CN" altLang="en-US" dirty="0">
                <a:cs typeface="+mn-ea"/>
                <a:sym typeface="+mn-lt"/>
              </a:rPr>
              <a:t>李华</a:t>
            </a:r>
            <a:r>
              <a:rPr lang="en-US" altLang="zh-CN" dirty="0">
                <a:cs typeface="+mn-ea"/>
                <a:sym typeface="+mn-lt"/>
              </a:rPr>
              <a:t>,</a:t>
            </a:r>
            <a:r>
              <a:rPr lang="zh-CN" altLang="en-US" dirty="0">
                <a:cs typeface="+mn-ea"/>
                <a:sym typeface="+mn-lt"/>
              </a:rPr>
              <a:t>张三</a:t>
            </a:r>
            <a:r>
              <a:rPr lang="en-US" altLang="zh-CN" dirty="0">
                <a:cs typeface="+mn-ea"/>
                <a:sym typeface="+mn-lt"/>
              </a:rPr>
              <a:t>,</a:t>
            </a:r>
            <a:r>
              <a:rPr lang="zh-CN" altLang="en-US" dirty="0">
                <a:cs typeface="+mn-ea"/>
                <a:sym typeface="+mn-lt"/>
              </a:rPr>
              <a:t>王明</a:t>
            </a:r>
            <a:endParaRPr lang="en-US" altLang="zh-CN" dirty="0">
              <a:cs typeface="+mn-ea"/>
              <a:sym typeface="+mn-lt"/>
            </a:endParaRPr>
          </a:p>
          <a:p>
            <a:pPr defTabSz="609600">
              <a:lnSpc>
                <a:spcPct val="130000"/>
              </a:lnSpc>
            </a:pPr>
            <a:endParaRPr lang="en-US" altLang="zh-CN" dirty="0">
              <a:cs typeface="+mn-ea"/>
              <a:sym typeface="+mn-lt"/>
            </a:endParaRPr>
          </a:p>
          <a:p>
            <a:pPr defTabSz="609600">
              <a:lnSpc>
                <a:spcPct val="130000"/>
              </a:lnSpc>
            </a:pPr>
            <a:r>
              <a:rPr lang="zh-CN" altLang="en-US" dirty="0">
                <a:cs typeface="+mn-ea"/>
                <a:sym typeface="+mn-lt"/>
              </a:rPr>
              <a:t>左侧</a:t>
            </a:r>
            <a:r>
              <a:rPr lang="en-US" altLang="zh-CN" dirty="0">
                <a:cs typeface="+mn-ea"/>
                <a:sym typeface="+mn-lt"/>
              </a:rPr>
              <a:t>for</a:t>
            </a:r>
            <a:r>
              <a:rPr lang="zh-CN" altLang="en-US" dirty="0">
                <a:cs typeface="+mn-ea"/>
                <a:sym typeface="+mn-lt"/>
              </a:rPr>
              <a:t>循环：模拟唱票；右侧</a:t>
            </a:r>
            <a:r>
              <a:rPr lang="en-US" altLang="zh-CN" dirty="0">
                <a:cs typeface="+mn-ea"/>
                <a:sym typeface="+mn-lt"/>
              </a:rPr>
              <a:t>for</a:t>
            </a:r>
            <a:r>
              <a:rPr lang="zh-CN" altLang="en-US" dirty="0">
                <a:cs typeface="+mn-ea"/>
                <a:sym typeface="+mn-lt"/>
              </a:rPr>
              <a:t>循环：计票（统计所有，并得出最高票）</a:t>
            </a:r>
            <a:endParaRPr lang="zh-CN" altLang="en-US" dirty="0">
              <a:cs typeface="+mn-ea"/>
              <a:sym typeface="+mn-lt"/>
            </a:endParaRPr>
          </a:p>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少想多算（假想每次运算的需要的时间是一定的）</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传感器：红外传感器</a:t>
            </a:r>
            <a:r>
              <a:rPr lang="en-US" altLang="zh-CN"/>
              <a:t> </a:t>
            </a:r>
            <a:r>
              <a:rPr lang="zh-CN" altLang="en-US"/>
              <a:t>触摸传感器</a:t>
            </a:r>
            <a:r>
              <a:rPr lang="en-US" altLang="zh-CN"/>
              <a:t> </a:t>
            </a:r>
            <a:r>
              <a:rPr lang="zh-CN" altLang="en-US"/>
              <a:t>声音传感器</a:t>
            </a:r>
            <a:r>
              <a:rPr lang="en-US" altLang="zh-CN"/>
              <a:t> </a:t>
            </a:r>
            <a:r>
              <a:rPr lang="zh-CN" altLang="en-US"/>
              <a:t>光线传感器</a:t>
            </a:r>
            <a:r>
              <a:rPr lang="en-US" altLang="zh-CN"/>
              <a:t> </a:t>
            </a:r>
            <a:r>
              <a:rPr lang="zh-CN" altLang="en-US"/>
              <a:t>温度传感器</a:t>
            </a:r>
            <a:r>
              <a:rPr lang="en-US" altLang="zh-CN"/>
              <a:t> </a:t>
            </a:r>
            <a:r>
              <a:rPr lang="zh-CN" altLang="en-US"/>
              <a:t>加速度传感器</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映射</a:t>
            </a:r>
            <a:r>
              <a:rPr lang="en-US" altLang="zh-CN" dirty="0"/>
              <a:t> </a:t>
            </a:r>
            <a:r>
              <a:rPr lang="zh-CN" altLang="en-US" dirty="0"/>
              <a:t>定义域的值在值域里有一一对应的关系</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板子倾斜有变化</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对计算机而言，变量的名称无关紧要；对程序员而言，需要频繁阅读代码，用变量名去思考程序逻辑</a:t>
            </a:r>
            <a:endParaRPr lang="en-US" altLang="zh-CN" dirty="0"/>
          </a:p>
          <a:p>
            <a:r>
              <a:rPr lang="zh-CN" altLang="en-US" dirty="0"/>
              <a:t>变量命名规则：</a:t>
            </a:r>
            <a:endParaRPr lang="en-US" altLang="zh-CN" dirty="0"/>
          </a:p>
          <a:p>
            <a:r>
              <a:rPr lang="zh-CN" altLang="en-US" sz="1200" b="1" i="0" kern="1200" dirty="0">
                <a:solidFill>
                  <a:schemeClr val="tx1"/>
                </a:solidFill>
                <a:effectLst/>
                <a:latin typeface="+mn-lt"/>
                <a:ea typeface="+mn-ea"/>
                <a:cs typeface="+mn-cs"/>
              </a:rPr>
              <a:t>变量名只能包含字母、数字和下划线。</a:t>
            </a:r>
            <a:endParaRPr lang="en-US" altLang="zh-CN" sz="1200" b="1"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变量名可以字母或下划线开头，但不能以数字开头。</a:t>
            </a:r>
            <a:endParaRPr lang="en-US" altLang="zh-CN" sz="1200" b="1"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变量名不能包含空格，但可使用下划线来分隔其中的单词。</a:t>
            </a:r>
            <a:endParaRPr lang="en-US" altLang="zh-CN" sz="1200" b="1"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不要将</a:t>
            </a:r>
            <a:r>
              <a:rPr lang="en-US" altLang="zh-CN" sz="1200" b="1" i="0" kern="1200" dirty="0">
                <a:solidFill>
                  <a:schemeClr val="tx1"/>
                </a:solidFill>
                <a:effectLst/>
                <a:latin typeface="+mn-lt"/>
                <a:ea typeface="+mn-ea"/>
                <a:cs typeface="+mn-cs"/>
              </a:rPr>
              <a:t>Python</a:t>
            </a:r>
            <a:r>
              <a:rPr lang="zh-CN" altLang="en-US" sz="1200" b="1" i="0" kern="1200" dirty="0">
                <a:solidFill>
                  <a:schemeClr val="tx1"/>
                </a:solidFill>
                <a:effectLst/>
                <a:latin typeface="+mn-lt"/>
                <a:ea typeface="+mn-ea"/>
                <a:cs typeface="+mn-cs"/>
              </a:rPr>
              <a:t>关键字和函数名用作变量名</a:t>
            </a:r>
            <a:r>
              <a:rPr lang="zh-CN" altLang="en-US" sz="1200" b="0" i="0" kern="1200" dirty="0">
                <a:solidFill>
                  <a:schemeClr val="tx1"/>
                </a:solidFill>
                <a:effectLst/>
                <a:latin typeface="+mn-lt"/>
                <a:ea typeface="+mn-ea"/>
                <a:cs typeface="+mn-cs"/>
              </a:rPr>
              <a:t>，即不要使用</a:t>
            </a:r>
            <a:r>
              <a:rPr lang="en-US" altLang="zh-CN" sz="1200" b="0" i="0" kern="1200" dirty="0">
                <a:solidFill>
                  <a:schemeClr val="tx1"/>
                </a:solidFill>
                <a:effectLst/>
                <a:latin typeface="+mn-lt"/>
                <a:ea typeface="+mn-ea"/>
                <a:cs typeface="+mn-cs"/>
              </a:rPr>
              <a:t>Python</a:t>
            </a:r>
            <a:r>
              <a:rPr lang="zh-CN" altLang="en-US" sz="1200" b="0" i="0" kern="1200" dirty="0">
                <a:solidFill>
                  <a:schemeClr val="tx1"/>
                </a:solidFill>
                <a:effectLst/>
                <a:latin typeface="+mn-lt"/>
                <a:ea typeface="+mn-ea"/>
                <a:cs typeface="+mn-cs"/>
              </a:rPr>
              <a:t>保留用于特殊用途的单词，如</a:t>
            </a:r>
            <a:r>
              <a:rPr lang="en-US" altLang="zh-CN" sz="1200" b="0" i="0" kern="1200" dirty="0">
                <a:solidFill>
                  <a:schemeClr val="tx1"/>
                </a:solidFill>
                <a:effectLst/>
                <a:latin typeface="+mn-lt"/>
                <a:ea typeface="+mn-ea"/>
                <a:cs typeface="+mn-cs"/>
              </a:rPr>
              <a:t>print</a:t>
            </a:r>
            <a:r>
              <a:rPr lang="zh-CN" altLang="en-US" sz="1200" b="0" i="0"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变量名应既简短又具有描述性。</a:t>
            </a:r>
            <a:r>
              <a:rPr lang="zh-CN" altLang="en-US" sz="1200" b="0" i="0" kern="1200" dirty="0">
                <a:solidFill>
                  <a:schemeClr val="tx1"/>
                </a:solidFill>
                <a:effectLst/>
                <a:latin typeface="+mn-lt"/>
                <a:ea typeface="+mn-ea"/>
                <a:cs typeface="+mn-cs"/>
              </a:rPr>
              <a:t>例如，</a:t>
            </a:r>
            <a:r>
              <a:rPr lang="en-US" altLang="zh-CN" sz="1200" b="0" i="0" kern="1200" dirty="0">
                <a:solidFill>
                  <a:schemeClr val="tx1"/>
                </a:solidFill>
                <a:effectLst/>
                <a:latin typeface="+mn-lt"/>
                <a:ea typeface="+mn-ea"/>
                <a:cs typeface="+mn-cs"/>
              </a:rPr>
              <a:t>name</a:t>
            </a:r>
            <a:r>
              <a:rPr lang="zh-CN" altLang="en-US" sz="1200" b="0" i="0" kern="1200" dirty="0">
                <a:solidFill>
                  <a:schemeClr val="tx1"/>
                </a:solidFill>
                <a:effectLst/>
                <a:latin typeface="+mn-lt"/>
                <a:ea typeface="+mn-ea"/>
                <a:cs typeface="+mn-cs"/>
              </a:rPr>
              <a:t>比</a:t>
            </a:r>
            <a:r>
              <a:rPr lang="en-US" altLang="zh-CN" sz="1200" b="0" i="0" kern="1200" dirty="0">
                <a:solidFill>
                  <a:schemeClr val="tx1"/>
                </a:solidFill>
                <a:effectLst/>
                <a:latin typeface="+mn-lt"/>
                <a:ea typeface="+mn-ea"/>
                <a:cs typeface="+mn-cs"/>
              </a:rPr>
              <a:t>n</a:t>
            </a:r>
            <a:r>
              <a:rPr lang="zh-CN" altLang="en-US" sz="1200" b="0" i="0" kern="1200" dirty="0">
                <a:solidFill>
                  <a:schemeClr val="tx1"/>
                </a:solidFill>
                <a:effectLst/>
                <a:latin typeface="+mn-lt"/>
                <a:ea typeface="+mn-ea"/>
                <a:cs typeface="+mn-cs"/>
              </a:rPr>
              <a:t>好，</a:t>
            </a:r>
            <a:r>
              <a:rPr lang="en-US" altLang="zh-CN" sz="1200" b="0" i="0" kern="1200" dirty="0" err="1">
                <a:solidFill>
                  <a:schemeClr val="tx1"/>
                </a:solidFill>
                <a:effectLst/>
                <a:latin typeface="+mn-lt"/>
                <a:ea typeface="+mn-ea"/>
                <a:cs typeface="+mn-cs"/>
              </a:rPr>
              <a:t>student_name</a:t>
            </a:r>
            <a:r>
              <a:rPr lang="zh-CN" altLang="en-US" sz="1200" b="0" i="0" kern="1200" dirty="0">
                <a:solidFill>
                  <a:schemeClr val="tx1"/>
                </a:solidFill>
                <a:effectLst/>
                <a:latin typeface="+mn-lt"/>
                <a:ea typeface="+mn-ea"/>
                <a:cs typeface="+mn-cs"/>
              </a:rPr>
              <a:t>比</a:t>
            </a:r>
            <a:r>
              <a:rPr lang="en-US" altLang="zh-CN" sz="1200" b="0" i="0" kern="1200" dirty="0" err="1">
                <a:solidFill>
                  <a:schemeClr val="tx1"/>
                </a:solidFill>
                <a:effectLst/>
                <a:latin typeface="+mn-lt"/>
                <a:ea typeface="+mn-ea"/>
                <a:cs typeface="+mn-cs"/>
              </a:rPr>
              <a:t>s_n</a:t>
            </a:r>
            <a:r>
              <a:rPr lang="zh-CN" altLang="en-US" sz="1200" b="0" i="0" kern="1200" dirty="0">
                <a:solidFill>
                  <a:schemeClr val="tx1"/>
                </a:solidFill>
                <a:effectLst/>
                <a:latin typeface="+mn-lt"/>
                <a:ea typeface="+mn-ea"/>
                <a:cs typeface="+mn-cs"/>
              </a:rPr>
              <a:t>好，</a:t>
            </a:r>
            <a:r>
              <a:rPr lang="en-US" altLang="zh-CN" sz="1200" b="0" i="0" kern="1200" dirty="0" err="1">
                <a:solidFill>
                  <a:schemeClr val="tx1"/>
                </a:solidFill>
                <a:effectLst/>
                <a:latin typeface="+mn-lt"/>
                <a:ea typeface="+mn-ea"/>
                <a:cs typeface="+mn-cs"/>
              </a:rPr>
              <a:t>name_length</a:t>
            </a:r>
            <a:r>
              <a:rPr lang="zh-CN" altLang="en-US" sz="1200" b="0" i="0" kern="1200" dirty="0">
                <a:solidFill>
                  <a:schemeClr val="tx1"/>
                </a:solidFill>
                <a:effectLst/>
                <a:latin typeface="+mn-lt"/>
                <a:ea typeface="+mn-ea"/>
                <a:cs typeface="+mn-cs"/>
              </a:rPr>
              <a:t>比</a:t>
            </a:r>
            <a:r>
              <a:rPr lang="en-US" altLang="zh-CN" sz="1200" b="0" i="0" kern="1200" dirty="0" err="1">
                <a:solidFill>
                  <a:schemeClr val="tx1"/>
                </a:solidFill>
                <a:effectLst/>
                <a:latin typeface="+mn-lt"/>
                <a:ea typeface="+mn-ea"/>
                <a:cs typeface="+mn-cs"/>
              </a:rPr>
              <a:t>length_of_persons_name</a:t>
            </a:r>
            <a:r>
              <a:rPr lang="zh-CN" altLang="en-US" sz="1200" b="0" i="0" kern="1200" dirty="0">
                <a:solidFill>
                  <a:schemeClr val="tx1"/>
                </a:solidFill>
                <a:effectLst/>
                <a:latin typeface="+mn-lt"/>
                <a:ea typeface="+mn-ea"/>
                <a:cs typeface="+mn-cs"/>
              </a:rPr>
              <a:t>好。</a:t>
            </a:r>
            <a:endParaRPr lang="zh-CN" altLang="en-US"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慎用小写字母</a:t>
            </a:r>
            <a:r>
              <a:rPr lang="en-US" altLang="zh-CN" sz="1200" b="1" i="0" kern="1200" dirty="0">
                <a:solidFill>
                  <a:schemeClr val="tx1"/>
                </a:solidFill>
                <a:effectLst/>
                <a:latin typeface="+mn-lt"/>
                <a:ea typeface="+mn-ea"/>
                <a:cs typeface="+mn-cs"/>
              </a:rPr>
              <a:t>l</a:t>
            </a:r>
            <a:r>
              <a:rPr lang="zh-CN" altLang="en-US" sz="1200" b="1" i="0" kern="1200" dirty="0">
                <a:solidFill>
                  <a:schemeClr val="tx1"/>
                </a:solidFill>
                <a:effectLst/>
                <a:latin typeface="+mn-lt"/>
                <a:ea typeface="+mn-ea"/>
                <a:cs typeface="+mn-cs"/>
              </a:rPr>
              <a:t>和大写字母</a:t>
            </a:r>
            <a:r>
              <a:rPr lang="en-US" altLang="zh-CN" sz="1200" b="1" i="0" kern="1200" dirty="0">
                <a:solidFill>
                  <a:schemeClr val="tx1"/>
                </a:solidFill>
                <a:effectLst/>
                <a:latin typeface="+mn-lt"/>
                <a:ea typeface="+mn-ea"/>
                <a:cs typeface="+mn-cs"/>
              </a:rPr>
              <a:t>O</a:t>
            </a:r>
            <a:r>
              <a:rPr lang="zh-CN" altLang="en-US" sz="1200" b="0" i="0" kern="1200" dirty="0">
                <a:solidFill>
                  <a:schemeClr val="tx1"/>
                </a:solidFill>
                <a:effectLst/>
                <a:latin typeface="+mn-lt"/>
                <a:ea typeface="+mn-ea"/>
                <a:cs typeface="+mn-cs"/>
              </a:rPr>
              <a:t>，因给他们可能被人错看成数字</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0</a:t>
            </a:r>
            <a:r>
              <a:rPr lang="zh-CN" altLang="en-US" sz="1200" b="0" i="0"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左正右负</a:t>
            </a:r>
            <a:r>
              <a:rPr lang="en-US" altLang="zh-CN" dirty="0"/>
              <a:t> </a:t>
            </a:r>
            <a:endParaRPr lang="en-US" altLang="zh-CN" dirty="0"/>
          </a:p>
          <a:p>
            <a:r>
              <a:rPr lang="en-US" altLang="zh-CN" dirty="0"/>
              <a:t>-0.1~0.1</a:t>
            </a:r>
            <a:r>
              <a:rPr lang="zh-CN" altLang="en-US" dirty="0"/>
              <a:t>之间默认水平状态</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左倾为正</a:t>
            </a:r>
            <a:r>
              <a:rPr lang="en-US" altLang="zh-CN" dirty="0"/>
              <a:t> </a:t>
            </a:r>
            <a:r>
              <a:rPr lang="zh-CN" altLang="en-US" dirty="0"/>
              <a:t>右倾为负</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表示数字信号</a:t>
            </a:r>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100" dirty="0">
                <a:effectLst/>
                <a:ea typeface="方正书宋简体" panose="02000000000000000000" pitchFamily="2" charset="-122"/>
                <a:cs typeface="Times New Roman" panose="02020603050405020304" pitchFamily="18" charset="0"/>
              </a:rPr>
              <a:t>把所有物品通过互联网连接来共享信息并产生有用信息的物物相连的网络</a:t>
            </a:r>
            <a:r>
              <a:rPr lang="zh-CN" altLang="en-US" sz="1800" kern="100" dirty="0">
                <a:effectLst/>
                <a:ea typeface="方正书宋简体" panose="02000000000000000000" pitchFamily="2" charset="-122"/>
                <a:cs typeface="Times New Roman" panose="02020603050405020304" pitchFamily="18" charset="0"/>
              </a:rPr>
              <a:t>。</a:t>
            </a:r>
            <a:endParaRPr lang="en-US" altLang="zh-CN" sz="1800" kern="100" dirty="0">
              <a:effectLst/>
              <a:ea typeface="方正书宋简体" panose="02000000000000000000" pitchFamily="2" charset="-122"/>
              <a:cs typeface="Times New Roman" panose="02020603050405020304" pitchFamily="18" charset="0"/>
            </a:endParaRPr>
          </a:p>
          <a:p>
            <a:r>
              <a:rPr lang="zh-CN"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rPr>
              <a:t>（</a:t>
            </a:r>
            <a:r>
              <a:rPr lang="en-US"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rPr>
              <a:t>1</a:t>
            </a:r>
            <a:r>
              <a:rPr lang="zh-CN"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rPr>
              <a:t>）各类终端实现“全面感知”。物联网上部署了大量的感知设备，这些设备都是一个信息源，能够实时感知环境变化，采集环境信息，就如同人的各种神经末梢一样。不同类型的设备可以采集不同类型的环境数据。</a:t>
            </a:r>
            <a:endParaRPr lang="en-US"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endParaRPr>
          </a:p>
          <a:p>
            <a:r>
              <a:rPr lang="zh-CN"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rPr>
              <a:t>（</a:t>
            </a:r>
            <a:r>
              <a:rPr lang="en-US"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rPr>
              <a:t>2</a:t>
            </a:r>
            <a:r>
              <a:rPr lang="zh-CN"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rPr>
              <a:t>）通过网络实现“可靠传输”。感知设备采集到的信息，通过各种有线和无线网络与互联网相融合，被准确且及时地传递出去。</a:t>
            </a:r>
            <a:endParaRPr lang="en-US"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endParaRPr>
          </a:p>
          <a:p>
            <a:r>
              <a:rPr lang="zh-CN"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rPr>
              <a:t>（</a:t>
            </a:r>
            <a:r>
              <a:rPr lang="en-US"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rPr>
              <a:t>3</a:t>
            </a:r>
            <a:r>
              <a:rPr lang="zh-CN"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rPr>
              <a:t>）对海量数据进行“智能处理”。物联网不仅通过感应产生关于“物”的海量数据，而且可以对这些数据进行智能化分析、加工、处理，并进行自动控制，从而提高工作效率。</a:t>
            </a:r>
            <a:endParaRPr lang="zh-CN" altLang="zh-CN" sz="1800" kern="100" dirty="0">
              <a:effectLst/>
              <a:latin typeface="Times New Roman" panose="02020603050405020304" pitchFamily="18" charset="0"/>
              <a:ea typeface="方正书宋简体" panose="02000000000000000000" pitchFamily="2" charset="-122"/>
              <a:cs typeface="Times New Roman" panose="02020603050405020304" pitchFamily="18" charset="0"/>
            </a:endParaRPr>
          </a:p>
          <a:p>
            <a:endParaRPr lang="en-US" altLang="zh-CN" sz="1800" kern="100" dirty="0">
              <a:effectLst/>
              <a:ea typeface="方正书宋简体" panose="02000000000000000000"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Input</a:t>
            </a:r>
            <a:r>
              <a:rPr lang="zh-CN" altLang="en-US" dirty="0"/>
              <a:t>：加强与用户的交互</a:t>
            </a:r>
            <a:endParaRPr lang="en-US" altLang="zh-CN" dirty="0"/>
          </a:p>
          <a:p>
            <a:r>
              <a:rPr lang="zh-CN" altLang="en-US" dirty="0"/>
              <a:t>绘制效果出现的问题：图太大，容易跑出屏幕（要怎么解决？留待后面</a:t>
            </a:r>
            <a:r>
              <a:rPr lang="en-US" altLang="zh-CN" dirty="0"/>
              <a:t>~</a:t>
            </a:r>
            <a:r>
              <a:rPr lang="zh-CN" altLang="en-US" dirty="0"/>
              <a:t>）</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、跟画正多边形的方法是一样的，不同在于旋转角度的变化（从上面这条水平线段出发（好确定旋转角度），直接给出每次的拐角</a:t>
            </a:r>
            <a:r>
              <a:rPr lang="en-US" altLang="zh-CN" dirty="0"/>
              <a:t>144</a:t>
            </a:r>
            <a:r>
              <a:rPr lang="zh-CN" altLang="en-US" dirty="0"/>
              <a:t>度）</a:t>
            </a:r>
            <a:endParaRPr lang="en-US" altLang="zh-CN" dirty="0"/>
          </a:p>
          <a:p>
            <a:r>
              <a:rPr lang="en-US" altLang="zh-CN" dirty="0"/>
              <a:t>2</a:t>
            </a:r>
            <a:r>
              <a:rPr lang="zh-CN" altLang="en-US" dirty="0"/>
              <a:t>、填充颜色的使用：设置颜色</a:t>
            </a:r>
            <a:r>
              <a:rPr lang="en-US" altLang="zh-CN" dirty="0"/>
              <a:t>——</a:t>
            </a:r>
            <a:r>
              <a:rPr lang="zh-CN" altLang="en-US" dirty="0"/>
              <a:t>开始填充</a:t>
            </a:r>
            <a:r>
              <a:rPr lang="en-US" altLang="zh-CN" dirty="0"/>
              <a:t>——</a:t>
            </a:r>
            <a:r>
              <a:rPr lang="zh-CN" altLang="en-US" dirty="0"/>
              <a:t>结束填充</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建议略讲或展示</a:t>
            </a:r>
            <a:endParaRPr lang="en-US" altLang="zh-CN" dirty="0"/>
          </a:p>
          <a:p>
            <a:r>
              <a:rPr lang="zh-CN" altLang="en-US" dirty="0"/>
              <a:t>从上面凹点出发，向左画半圆，再依次画完</a:t>
            </a:r>
            <a:endParaRPr lang="en-US" altLang="zh-CN" dirty="0"/>
          </a:p>
          <a:p>
            <a:r>
              <a:rPr lang="zh-CN" altLang="en-US" dirty="0"/>
              <a:t>体现图形的分解思路</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思考：直接使用“重复满足</a:t>
            </a:r>
            <a:r>
              <a:rPr lang="en-US" altLang="zh-CN" dirty="0"/>
              <a:t>X</a:t>
            </a:r>
            <a:r>
              <a:rPr lang="zh-CN" altLang="en-US" dirty="0"/>
              <a:t>次”能够解决问题吗？</a:t>
            </a:r>
            <a:endParaRPr lang="en-US" altLang="zh-CN" dirty="0"/>
          </a:p>
          <a:p>
            <a:r>
              <a:rPr lang="zh-CN" altLang="en-US" dirty="0"/>
              <a:t>知识点：</a:t>
            </a:r>
            <a:r>
              <a:rPr lang="en-US" altLang="zh-CN" dirty="0"/>
              <a:t>for</a:t>
            </a:r>
            <a:r>
              <a:rPr lang="zh-CN" altLang="en-US" dirty="0"/>
              <a:t>循环（</a:t>
            </a:r>
            <a:r>
              <a:rPr lang="zh-CN" altLang="en-US" b="1" dirty="0"/>
              <a:t>左闭右开，效果不明显，铺垫一下</a:t>
            </a:r>
            <a:r>
              <a:rPr lang="zh-CN" altLang="en-US" dirty="0"/>
              <a:t>）</a:t>
            </a:r>
            <a:endParaRPr lang="en-US" altLang="zh-CN" dirty="0"/>
          </a:p>
          <a:p>
            <a:r>
              <a:rPr lang="en-US" altLang="zh-CN" dirty="0"/>
              <a:t>1</a:t>
            </a:r>
            <a:r>
              <a:rPr lang="zh-CN" altLang="en-US" dirty="0"/>
              <a:t>、正方形螺旋线中每条线段的特点是什么？（长度均匀增加（可以简化为每次增加的长度为最内层的线段长度），每画完一条，旋转</a:t>
            </a:r>
            <a:r>
              <a:rPr lang="en-US" altLang="zh-CN" dirty="0"/>
              <a:t>90°</a:t>
            </a:r>
            <a:r>
              <a:rPr lang="zh-CN" altLang="en-US" dirty="0"/>
              <a:t>）</a:t>
            </a:r>
            <a:endParaRPr lang="en-US" altLang="zh-CN" dirty="0"/>
          </a:p>
          <a:p>
            <a:r>
              <a:rPr lang="zh-CN" altLang="en-US" dirty="0"/>
              <a:t>均匀变化、重复操作，可以通过</a:t>
            </a:r>
            <a:r>
              <a:rPr lang="en-US" altLang="zh-CN" dirty="0"/>
              <a:t>for</a:t>
            </a:r>
            <a:r>
              <a:rPr lang="zh-CN" altLang="en-US" dirty="0"/>
              <a:t>循环来实现</a:t>
            </a:r>
            <a:endParaRPr lang="en-US" altLang="zh-CN" dirty="0"/>
          </a:p>
          <a:p>
            <a:r>
              <a:rPr lang="en-US" altLang="zh-CN" dirty="0"/>
              <a:t>2</a:t>
            </a:r>
            <a:r>
              <a:rPr lang="zh-CN" altLang="en-US" dirty="0"/>
              <a:t>、边长均匀增加</a:t>
            </a:r>
            <a:r>
              <a:rPr lang="en-US" altLang="zh-CN" dirty="0"/>
              <a:t>——</a:t>
            </a:r>
            <a:r>
              <a:rPr lang="zh-CN" altLang="en-US" dirty="0"/>
              <a:t>半径均匀变化</a:t>
            </a:r>
            <a:endParaRPr lang="zh-CN" altLang="en-US" dirty="0"/>
          </a:p>
        </p:txBody>
      </p:sp>
      <p:sp>
        <p:nvSpPr>
          <p:cNvPr id="4" name="灯片编号占位符 3"/>
          <p:cNvSpPr>
            <a:spLocks noGrp="1"/>
          </p:cNvSpPr>
          <p:nvPr>
            <p:ph type="sldNum" sz="quarter" idx="5"/>
          </p:nvPr>
        </p:nvSpPr>
        <p:spPr/>
        <p:txBody>
          <a:bodyPr/>
          <a:lstStyle/>
          <a:p>
            <a:fld id="{99165C56-FDFA-449D-8BED-77A47B75F78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任务发布">
    <p:spTree>
      <p:nvGrpSpPr>
        <p:cNvPr id="1" name=""/>
        <p:cNvGrpSpPr/>
        <p:nvPr/>
      </p:nvGrpSpPr>
      <p:grpSpPr>
        <a:xfrm>
          <a:off x="0" y="0"/>
          <a:ext cx="0" cy="0"/>
          <a:chOff x="0" y="0"/>
          <a:chExt cx="0" cy="0"/>
        </a:xfrm>
      </p:grpSpPr>
      <p:sp>
        <p:nvSpPr>
          <p:cNvPr id="8" name="矩形 7"/>
          <p:cNvSpPr/>
          <p:nvPr userDrawn="1"/>
        </p:nvSpPr>
        <p:spPr>
          <a:xfrm>
            <a:off x="0" y="6391754"/>
            <a:ext cx="12192000" cy="466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061605" y="1587580"/>
            <a:ext cx="1313180" cy="430887"/>
          </a:xfrm>
          <a:prstGeom prst="rect">
            <a:avLst/>
          </a:prstGeom>
        </p:spPr>
        <p:txBody>
          <a:bodyPr wrap="none" anchor="b">
            <a:spAutoFit/>
          </a:bodyPr>
          <a:lstStyle/>
          <a:p>
            <a:r>
              <a:rPr lang="zh-CN" altLang="en-US" sz="2200" dirty="0">
                <a:solidFill>
                  <a:schemeClr val="accent2"/>
                </a:solidFill>
                <a:latin typeface="+mj-ea"/>
                <a:ea typeface="+mj-ea"/>
                <a:cs typeface="Lantinghei SC Demibold" charset="-122"/>
              </a:rPr>
              <a:t>任务发布</a:t>
            </a:r>
            <a:endParaRPr lang="zh-CN" altLang="en-US" sz="2200" dirty="0">
              <a:solidFill>
                <a:schemeClr val="accent2"/>
              </a:solidFill>
              <a:latin typeface="+mj-ea"/>
              <a:ea typeface="+mj-ea"/>
              <a:cs typeface="Lantinghei SC Demibold" charset="-122"/>
            </a:endParaRPr>
          </a:p>
        </p:txBody>
      </p:sp>
      <p:cxnSp>
        <p:nvCxnSpPr>
          <p:cNvPr id="10" name="直接连接符 9"/>
          <p:cNvCxnSpPr/>
          <p:nvPr userDrawn="1"/>
        </p:nvCxnSpPr>
        <p:spPr>
          <a:xfrm>
            <a:off x="528312" y="2028825"/>
            <a:ext cx="175550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9"/>
          <p:cNvGrpSpPr>
            <a:grpSpLocks noChangeAspect="1"/>
          </p:cNvGrpSpPr>
          <p:nvPr userDrawn="1"/>
        </p:nvGrpSpPr>
        <p:grpSpPr bwMode="auto">
          <a:xfrm>
            <a:off x="590888" y="1357322"/>
            <a:ext cx="344544" cy="574817"/>
            <a:chOff x="1831" y="4"/>
            <a:chExt cx="2584" cy="4311"/>
          </a:xfrm>
        </p:grpSpPr>
        <p:sp>
          <p:nvSpPr>
            <p:cNvPr id="14" name="Rectangle 11"/>
            <p:cNvSpPr>
              <a:spLocks noChangeArrowheads="1"/>
            </p:cNvSpPr>
            <p:nvPr/>
          </p:nvSpPr>
          <p:spPr bwMode="auto">
            <a:xfrm>
              <a:off x="2896" y="2795"/>
              <a:ext cx="431" cy="1520"/>
            </a:xfrm>
            <a:prstGeom prst="rect">
              <a:avLst/>
            </a:prstGeom>
            <a:solidFill>
              <a:schemeClr val="bg1">
                <a:lumMod val="85000"/>
              </a:schemeClr>
            </a:solidFill>
            <a:ln w="0">
              <a:noFill/>
              <a:prstDash val="solid"/>
              <a:miter lim="800000"/>
            </a:ln>
          </p:spPr>
          <p:txBody>
            <a:bodyPr vert="horz" wrap="square" lIns="91440" tIns="45720" rIns="91440" bIns="45720" numCol="1" anchor="t" anchorCtr="0" compatLnSpc="1"/>
            <a:lstStyle/>
            <a:p>
              <a:endParaRPr lang="zh-CN" altLang="en-US">
                <a:latin typeface="+mj-ea"/>
                <a:ea typeface="+mj-ea"/>
              </a:endParaRPr>
            </a:p>
          </p:txBody>
        </p:sp>
        <p:sp>
          <p:nvSpPr>
            <p:cNvPr id="15" name="Freeform 12"/>
            <p:cNvSpPr>
              <a:spLocks noEditPoints="1"/>
            </p:cNvSpPr>
            <p:nvPr/>
          </p:nvSpPr>
          <p:spPr bwMode="auto">
            <a:xfrm>
              <a:off x="1831" y="4"/>
              <a:ext cx="2584" cy="2587"/>
            </a:xfrm>
            <a:custGeom>
              <a:avLst/>
              <a:gdLst>
                <a:gd name="T0" fmla="*/ 1193 w 2584"/>
                <a:gd name="T1" fmla="*/ 2583 h 2587"/>
                <a:gd name="T2" fmla="*/ 999 w 2584"/>
                <a:gd name="T3" fmla="*/ 2551 h 2587"/>
                <a:gd name="T4" fmla="*/ 816 w 2584"/>
                <a:gd name="T5" fmla="*/ 2492 h 2587"/>
                <a:gd name="T6" fmla="*/ 645 w 2584"/>
                <a:gd name="T7" fmla="*/ 2407 h 2587"/>
                <a:gd name="T8" fmla="*/ 488 w 2584"/>
                <a:gd name="T9" fmla="*/ 2299 h 2587"/>
                <a:gd name="T10" fmla="*/ 349 w 2584"/>
                <a:gd name="T11" fmla="*/ 2169 h 2587"/>
                <a:gd name="T12" fmla="*/ 230 w 2584"/>
                <a:gd name="T13" fmla="*/ 2021 h 2587"/>
                <a:gd name="T14" fmla="*/ 133 w 2584"/>
                <a:gd name="T15" fmla="*/ 1858 h 2587"/>
                <a:gd name="T16" fmla="*/ 60 w 2584"/>
                <a:gd name="T17" fmla="*/ 1679 h 2587"/>
                <a:gd name="T18" fmla="*/ 15 w 2584"/>
                <a:gd name="T19" fmla="*/ 1491 h 2587"/>
                <a:gd name="T20" fmla="*/ 0 w 2584"/>
                <a:gd name="T21" fmla="*/ 1293 h 2587"/>
                <a:gd name="T22" fmla="*/ 15 w 2584"/>
                <a:gd name="T23" fmla="*/ 1096 h 2587"/>
                <a:gd name="T24" fmla="*/ 60 w 2584"/>
                <a:gd name="T25" fmla="*/ 907 h 2587"/>
                <a:gd name="T26" fmla="*/ 133 w 2584"/>
                <a:gd name="T27" fmla="*/ 729 h 2587"/>
                <a:gd name="T28" fmla="*/ 230 w 2584"/>
                <a:gd name="T29" fmla="*/ 565 h 2587"/>
                <a:gd name="T30" fmla="*/ 349 w 2584"/>
                <a:gd name="T31" fmla="*/ 418 h 2587"/>
                <a:gd name="T32" fmla="*/ 488 w 2584"/>
                <a:gd name="T33" fmla="*/ 288 h 2587"/>
                <a:gd name="T34" fmla="*/ 645 w 2584"/>
                <a:gd name="T35" fmla="*/ 179 h 2587"/>
                <a:gd name="T36" fmla="*/ 816 w 2584"/>
                <a:gd name="T37" fmla="*/ 94 h 2587"/>
                <a:gd name="T38" fmla="*/ 999 w 2584"/>
                <a:gd name="T39" fmla="*/ 35 h 2587"/>
                <a:gd name="T40" fmla="*/ 1193 w 2584"/>
                <a:gd name="T41" fmla="*/ 4 h 2587"/>
                <a:gd name="T42" fmla="*/ 1392 w 2584"/>
                <a:gd name="T43" fmla="*/ 4 h 2587"/>
                <a:gd name="T44" fmla="*/ 1585 w 2584"/>
                <a:gd name="T45" fmla="*/ 35 h 2587"/>
                <a:gd name="T46" fmla="*/ 1769 w 2584"/>
                <a:gd name="T47" fmla="*/ 94 h 2587"/>
                <a:gd name="T48" fmla="*/ 1940 w 2584"/>
                <a:gd name="T49" fmla="*/ 179 h 2587"/>
                <a:gd name="T50" fmla="*/ 2096 w 2584"/>
                <a:gd name="T51" fmla="*/ 288 h 2587"/>
                <a:gd name="T52" fmla="*/ 2234 w 2584"/>
                <a:gd name="T53" fmla="*/ 418 h 2587"/>
                <a:gd name="T54" fmla="*/ 2353 w 2584"/>
                <a:gd name="T55" fmla="*/ 565 h 2587"/>
                <a:gd name="T56" fmla="*/ 2452 w 2584"/>
                <a:gd name="T57" fmla="*/ 729 h 2587"/>
                <a:gd name="T58" fmla="*/ 2524 w 2584"/>
                <a:gd name="T59" fmla="*/ 907 h 2587"/>
                <a:gd name="T60" fmla="*/ 2569 w 2584"/>
                <a:gd name="T61" fmla="*/ 1096 h 2587"/>
                <a:gd name="T62" fmla="*/ 2584 w 2584"/>
                <a:gd name="T63" fmla="*/ 1293 h 2587"/>
                <a:gd name="T64" fmla="*/ 2569 w 2584"/>
                <a:gd name="T65" fmla="*/ 1491 h 2587"/>
                <a:gd name="T66" fmla="*/ 2524 w 2584"/>
                <a:gd name="T67" fmla="*/ 1679 h 2587"/>
                <a:gd name="T68" fmla="*/ 2452 w 2584"/>
                <a:gd name="T69" fmla="*/ 1858 h 2587"/>
                <a:gd name="T70" fmla="*/ 2353 w 2584"/>
                <a:gd name="T71" fmla="*/ 2021 h 2587"/>
                <a:gd name="T72" fmla="*/ 2234 w 2584"/>
                <a:gd name="T73" fmla="*/ 2169 h 2587"/>
                <a:gd name="T74" fmla="*/ 2096 w 2584"/>
                <a:gd name="T75" fmla="*/ 2299 h 2587"/>
                <a:gd name="T76" fmla="*/ 1940 w 2584"/>
                <a:gd name="T77" fmla="*/ 2407 h 2587"/>
                <a:gd name="T78" fmla="*/ 1769 w 2584"/>
                <a:gd name="T79" fmla="*/ 2492 h 2587"/>
                <a:gd name="T80" fmla="*/ 1585 w 2584"/>
                <a:gd name="T81" fmla="*/ 2551 h 2587"/>
                <a:gd name="T82" fmla="*/ 1392 w 2584"/>
                <a:gd name="T83" fmla="*/ 2583 h 2587"/>
                <a:gd name="T84" fmla="*/ 1065 w 2584"/>
                <a:gd name="T85" fmla="*/ 658 h 2587"/>
                <a:gd name="T86" fmla="*/ 1053 w 2584"/>
                <a:gd name="T87" fmla="*/ 586 h 2587"/>
                <a:gd name="T88" fmla="*/ 1018 w 2584"/>
                <a:gd name="T89" fmla="*/ 526 h 2587"/>
                <a:gd name="T90" fmla="*/ 964 w 2584"/>
                <a:gd name="T91" fmla="*/ 482 h 2587"/>
                <a:gd name="T92" fmla="*/ 898 w 2584"/>
                <a:gd name="T93" fmla="*/ 457 h 2587"/>
                <a:gd name="T94" fmla="*/ 824 w 2584"/>
                <a:gd name="T95" fmla="*/ 457 h 2587"/>
                <a:gd name="T96" fmla="*/ 757 w 2584"/>
                <a:gd name="T97" fmla="*/ 482 h 2587"/>
                <a:gd name="T98" fmla="*/ 705 w 2584"/>
                <a:gd name="T99" fmla="*/ 526 h 2587"/>
                <a:gd name="T100" fmla="*/ 669 w 2584"/>
                <a:gd name="T101" fmla="*/ 586 h 2587"/>
                <a:gd name="T102" fmla="*/ 656 w 2584"/>
                <a:gd name="T103" fmla="*/ 658 h 2587"/>
                <a:gd name="T104" fmla="*/ 669 w 2584"/>
                <a:gd name="T105" fmla="*/ 729 h 2587"/>
                <a:gd name="T106" fmla="*/ 705 w 2584"/>
                <a:gd name="T107" fmla="*/ 789 h 2587"/>
                <a:gd name="T108" fmla="*/ 757 w 2584"/>
                <a:gd name="T109" fmla="*/ 835 h 2587"/>
                <a:gd name="T110" fmla="*/ 824 w 2584"/>
                <a:gd name="T111" fmla="*/ 859 h 2587"/>
                <a:gd name="T112" fmla="*/ 898 w 2584"/>
                <a:gd name="T113" fmla="*/ 859 h 2587"/>
                <a:gd name="T114" fmla="*/ 964 w 2584"/>
                <a:gd name="T115" fmla="*/ 835 h 2587"/>
                <a:gd name="T116" fmla="*/ 1018 w 2584"/>
                <a:gd name="T117" fmla="*/ 789 h 2587"/>
                <a:gd name="T118" fmla="*/ 1053 w 2584"/>
                <a:gd name="T119" fmla="*/ 729 h 2587"/>
                <a:gd name="T120" fmla="*/ 1065 w 2584"/>
                <a:gd name="T121" fmla="*/ 658 h 2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84" h="2587">
                  <a:moveTo>
                    <a:pt x="1292" y="2587"/>
                  </a:moveTo>
                  <a:lnTo>
                    <a:pt x="1193" y="2583"/>
                  </a:lnTo>
                  <a:lnTo>
                    <a:pt x="1095" y="2571"/>
                  </a:lnTo>
                  <a:lnTo>
                    <a:pt x="999" y="2551"/>
                  </a:lnTo>
                  <a:lnTo>
                    <a:pt x="906" y="2525"/>
                  </a:lnTo>
                  <a:lnTo>
                    <a:pt x="816" y="2492"/>
                  </a:lnTo>
                  <a:lnTo>
                    <a:pt x="728" y="2453"/>
                  </a:lnTo>
                  <a:lnTo>
                    <a:pt x="645" y="2407"/>
                  </a:lnTo>
                  <a:lnTo>
                    <a:pt x="565" y="2356"/>
                  </a:lnTo>
                  <a:lnTo>
                    <a:pt x="488" y="2299"/>
                  </a:lnTo>
                  <a:lnTo>
                    <a:pt x="416" y="2237"/>
                  </a:lnTo>
                  <a:lnTo>
                    <a:pt x="349" y="2169"/>
                  </a:lnTo>
                  <a:lnTo>
                    <a:pt x="286" y="2097"/>
                  </a:lnTo>
                  <a:lnTo>
                    <a:pt x="230" y="2021"/>
                  </a:lnTo>
                  <a:lnTo>
                    <a:pt x="179" y="1941"/>
                  </a:lnTo>
                  <a:lnTo>
                    <a:pt x="133" y="1858"/>
                  </a:lnTo>
                  <a:lnTo>
                    <a:pt x="94" y="1770"/>
                  </a:lnTo>
                  <a:lnTo>
                    <a:pt x="60" y="1679"/>
                  </a:lnTo>
                  <a:lnTo>
                    <a:pt x="34" y="1587"/>
                  </a:lnTo>
                  <a:lnTo>
                    <a:pt x="15" y="1491"/>
                  </a:lnTo>
                  <a:lnTo>
                    <a:pt x="3" y="1393"/>
                  </a:lnTo>
                  <a:lnTo>
                    <a:pt x="0" y="1293"/>
                  </a:lnTo>
                  <a:lnTo>
                    <a:pt x="3" y="1194"/>
                  </a:lnTo>
                  <a:lnTo>
                    <a:pt x="15" y="1096"/>
                  </a:lnTo>
                  <a:lnTo>
                    <a:pt x="34" y="1000"/>
                  </a:lnTo>
                  <a:lnTo>
                    <a:pt x="60" y="907"/>
                  </a:lnTo>
                  <a:lnTo>
                    <a:pt x="94" y="817"/>
                  </a:lnTo>
                  <a:lnTo>
                    <a:pt x="133" y="729"/>
                  </a:lnTo>
                  <a:lnTo>
                    <a:pt x="179" y="645"/>
                  </a:lnTo>
                  <a:lnTo>
                    <a:pt x="230" y="565"/>
                  </a:lnTo>
                  <a:lnTo>
                    <a:pt x="286" y="490"/>
                  </a:lnTo>
                  <a:lnTo>
                    <a:pt x="349" y="418"/>
                  </a:lnTo>
                  <a:lnTo>
                    <a:pt x="416" y="349"/>
                  </a:lnTo>
                  <a:lnTo>
                    <a:pt x="488" y="288"/>
                  </a:lnTo>
                  <a:lnTo>
                    <a:pt x="565" y="230"/>
                  </a:lnTo>
                  <a:lnTo>
                    <a:pt x="645" y="179"/>
                  </a:lnTo>
                  <a:lnTo>
                    <a:pt x="728" y="133"/>
                  </a:lnTo>
                  <a:lnTo>
                    <a:pt x="816" y="94"/>
                  </a:lnTo>
                  <a:lnTo>
                    <a:pt x="906" y="61"/>
                  </a:lnTo>
                  <a:lnTo>
                    <a:pt x="999" y="35"/>
                  </a:lnTo>
                  <a:lnTo>
                    <a:pt x="1095" y="16"/>
                  </a:lnTo>
                  <a:lnTo>
                    <a:pt x="1193" y="4"/>
                  </a:lnTo>
                  <a:lnTo>
                    <a:pt x="1292" y="0"/>
                  </a:lnTo>
                  <a:lnTo>
                    <a:pt x="1392" y="4"/>
                  </a:lnTo>
                  <a:lnTo>
                    <a:pt x="1489" y="16"/>
                  </a:lnTo>
                  <a:lnTo>
                    <a:pt x="1585" y="35"/>
                  </a:lnTo>
                  <a:lnTo>
                    <a:pt x="1678" y="61"/>
                  </a:lnTo>
                  <a:lnTo>
                    <a:pt x="1769" y="94"/>
                  </a:lnTo>
                  <a:lnTo>
                    <a:pt x="1855" y="133"/>
                  </a:lnTo>
                  <a:lnTo>
                    <a:pt x="1940" y="179"/>
                  </a:lnTo>
                  <a:lnTo>
                    <a:pt x="2020" y="230"/>
                  </a:lnTo>
                  <a:lnTo>
                    <a:pt x="2096" y="288"/>
                  </a:lnTo>
                  <a:lnTo>
                    <a:pt x="2168" y="349"/>
                  </a:lnTo>
                  <a:lnTo>
                    <a:pt x="2234" y="418"/>
                  </a:lnTo>
                  <a:lnTo>
                    <a:pt x="2297" y="490"/>
                  </a:lnTo>
                  <a:lnTo>
                    <a:pt x="2353" y="565"/>
                  </a:lnTo>
                  <a:lnTo>
                    <a:pt x="2406" y="645"/>
                  </a:lnTo>
                  <a:lnTo>
                    <a:pt x="2452" y="729"/>
                  </a:lnTo>
                  <a:lnTo>
                    <a:pt x="2491" y="817"/>
                  </a:lnTo>
                  <a:lnTo>
                    <a:pt x="2524" y="907"/>
                  </a:lnTo>
                  <a:lnTo>
                    <a:pt x="2550" y="1000"/>
                  </a:lnTo>
                  <a:lnTo>
                    <a:pt x="2569" y="1096"/>
                  </a:lnTo>
                  <a:lnTo>
                    <a:pt x="2580" y="1194"/>
                  </a:lnTo>
                  <a:lnTo>
                    <a:pt x="2584" y="1293"/>
                  </a:lnTo>
                  <a:lnTo>
                    <a:pt x="2580" y="1393"/>
                  </a:lnTo>
                  <a:lnTo>
                    <a:pt x="2569" y="1491"/>
                  </a:lnTo>
                  <a:lnTo>
                    <a:pt x="2550" y="1587"/>
                  </a:lnTo>
                  <a:lnTo>
                    <a:pt x="2524" y="1679"/>
                  </a:lnTo>
                  <a:lnTo>
                    <a:pt x="2491" y="1770"/>
                  </a:lnTo>
                  <a:lnTo>
                    <a:pt x="2452" y="1858"/>
                  </a:lnTo>
                  <a:lnTo>
                    <a:pt x="2406" y="1941"/>
                  </a:lnTo>
                  <a:lnTo>
                    <a:pt x="2353" y="2021"/>
                  </a:lnTo>
                  <a:lnTo>
                    <a:pt x="2297" y="2097"/>
                  </a:lnTo>
                  <a:lnTo>
                    <a:pt x="2234" y="2169"/>
                  </a:lnTo>
                  <a:lnTo>
                    <a:pt x="2168" y="2237"/>
                  </a:lnTo>
                  <a:lnTo>
                    <a:pt x="2096" y="2299"/>
                  </a:lnTo>
                  <a:lnTo>
                    <a:pt x="2020" y="2356"/>
                  </a:lnTo>
                  <a:lnTo>
                    <a:pt x="1940" y="2407"/>
                  </a:lnTo>
                  <a:lnTo>
                    <a:pt x="1855" y="2453"/>
                  </a:lnTo>
                  <a:lnTo>
                    <a:pt x="1769" y="2492"/>
                  </a:lnTo>
                  <a:lnTo>
                    <a:pt x="1678" y="2525"/>
                  </a:lnTo>
                  <a:lnTo>
                    <a:pt x="1585" y="2551"/>
                  </a:lnTo>
                  <a:lnTo>
                    <a:pt x="1489" y="2571"/>
                  </a:lnTo>
                  <a:lnTo>
                    <a:pt x="1392" y="2583"/>
                  </a:lnTo>
                  <a:lnTo>
                    <a:pt x="1292" y="2587"/>
                  </a:lnTo>
                  <a:close/>
                  <a:moveTo>
                    <a:pt x="1065" y="658"/>
                  </a:moveTo>
                  <a:lnTo>
                    <a:pt x="1062" y="622"/>
                  </a:lnTo>
                  <a:lnTo>
                    <a:pt x="1053" y="586"/>
                  </a:lnTo>
                  <a:lnTo>
                    <a:pt x="1037" y="555"/>
                  </a:lnTo>
                  <a:lnTo>
                    <a:pt x="1018" y="526"/>
                  </a:lnTo>
                  <a:lnTo>
                    <a:pt x="993" y="501"/>
                  </a:lnTo>
                  <a:lnTo>
                    <a:pt x="964" y="482"/>
                  </a:lnTo>
                  <a:lnTo>
                    <a:pt x="932" y="467"/>
                  </a:lnTo>
                  <a:lnTo>
                    <a:pt x="898" y="457"/>
                  </a:lnTo>
                  <a:lnTo>
                    <a:pt x="860" y="454"/>
                  </a:lnTo>
                  <a:lnTo>
                    <a:pt x="824" y="457"/>
                  </a:lnTo>
                  <a:lnTo>
                    <a:pt x="790" y="467"/>
                  </a:lnTo>
                  <a:lnTo>
                    <a:pt x="757" y="482"/>
                  </a:lnTo>
                  <a:lnTo>
                    <a:pt x="730" y="501"/>
                  </a:lnTo>
                  <a:lnTo>
                    <a:pt x="705" y="526"/>
                  </a:lnTo>
                  <a:lnTo>
                    <a:pt x="685" y="555"/>
                  </a:lnTo>
                  <a:lnTo>
                    <a:pt x="669" y="586"/>
                  </a:lnTo>
                  <a:lnTo>
                    <a:pt x="660" y="622"/>
                  </a:lnTo>
                  <a:lnTo>
                    <a:pt x="656" y="658"/>
                  </a:lnTo>
                  <a:lnTo>
                    <a:pt x="660" y="695"/>
                  </a:lnTo>
                  <a:lnTo>
                    <a:pt x="669" y="729"/>
                  </a:lnTo>
                  <a:lnTo>
                    <a:pt x="685" y="762"/>
                  </a:lnTo>
                  <a:lnTo>
                    <a:pt x="705" y="789"/>
                  </a:lnTo>
                  <a:lnTo>
                    <a:pt x="730" y="814"/>
                  </a:lnTo>
                  <a:lnTo>
                    <a:pt x="757" y="835"/>
                  </a:lnTo>
                  <a:lnTo>
                    <a:pt x="790" y="850"/>
                  </a:lnTo>
                  <a:lnTo>
                    <a:pt x="824" y="859"/>
                  </a:lnTo>
                  <a:lnTo>
                    <a:pt x="860" y="863"/>
                  </a:lnTo>
                  <a:lnTo>
                    <a:pt x="898" y="859"/>
                  </a:lnTo>
                  <a:lnTo>
                    <a:pt x="932" y="850"/>
                  </a:lnTo>
                  <a:lnTo>
                    <a:pt x="964" y="835"/>
                  </a:lnTo>
                  <a:lnTo>
                    <a:pt x="993" y="814"/>
                  </a:lnTo>
                  <a:lnTo>
                    <a:pt x="1018" y="789"/>
                  </a:lnTo>
                  <a:lnTo>
                    <a:pt x="1037" y="762"/>
                  </a:lnTo>
                  <a:lnTo>
                    <a:pt x="1053" y="729"/>
                  </a:lnTo>
                  <a:lnTo>
                    <a:pt x="1062" y="695"/>
                  </a:lnTo>
                  <a:lnTo>
                    <a:pt x="1065" y="658"/>
                  </a:lnTo>
                  <a:close/>
                </a:path>
              </a:pathLst>
            </a:custGeom>
            <a:solidFill>
              <a:schemeClr val="accent1"/>
            </a:solidFill>
            <a:ln w="0">
              <a:noFill/>
              <a:prstDash val="solid"/>
              <a:round/>
            </a:ln>
          </p:spPr>
          <p:txBody>
            <a:bodyPr vert="horz" wrap="square" lIns="91440" tIns="45720" rIns="91440" bIns="45720" numCol="1" anchor="t" anchorCtr="0" compatLnSpc="1"/>
            <a:lstStyle/>
            <a:p>
              <a:endParaRPr lang="zh-CN" altLang="en-US">
                <a:latin typeface="+mj-ea"/>
                <a:ea typeface="+mj-ea"/>
              </a:endParaRPr>
            </a:p>
          </p:txBody>
        </p:sp>
      </p:grpSp>
      <p:sp>
        <p:nvSpPr>
          <p:cNvPr id="18" name="文本占位符 3"/>
          <p:cNvSpPr>
            <a:spLocks noGrp="1"/>
          </p:cNvSpPr>
          <p:nvPr>
            <p:ph type="body" sz="quarter" idx="10"/>
          </p:nvPr>
        </p:nvSpPr>
        <p:spPr>
          <a:xfrm>
            <a:off x="515938" y="2355384"/>
            <a:ext cx="10761661" cy="3520755"/>
          </a:xfrm>
          <a:prstGeom prst="rect">
            <a:avLst/>
          </a:prstGeom>
        </p:spPr>
        <p:txBody>
          <a:bodyPr wrap="square">
            <a:noAutofit/>
          </a:bodyPr>
          <a:lstStyle>
            <a:lvl1pPr marL="0" indent="0">
              <a:spcBef>
                <a:spcPts val="600"/>
              </a:spcBef>
              <a:buNone/>
              <a:defRPr lang="zh-CN" altLang="en-US" sz="2400" dirty="0">
                <a:solidFill>
                  <a:schemeClr val="tx1">
                    <a:lumMod val="85000"/>
                    <a:lumOff val="15000"/>
                  </a:schemeClr>
                </a:solidFill>
                <a:latin typeface="+mn-ea"/>
                <a:ea typeface="+mn-ea"/>
              </a:defRPr>
            </a:lvl1pPr>
          </a:lstStyle>
          <a:p>
            <a:pPr marL="0" lvl="0" algn="just">
              <a:lnSpc>
                <a:spcPct val="130000"/>
              </a:lnSpc>
              <a:spcBef>
                <a:spcPts val="600"/>
              </a:spcBef>
            </a:pPr>
            <a:endParaRPr lang="zh-CN" altLang="en-US" dirty="0"/>
          </a:p>
        </p:txBody>
      </p:sp>
      <p:sp>
        <p:nvSpPr>
          <p:cNvPr id="2" name="矩形: 圆角 1"/>
          <p:cNvSpPr/>
          <p:nvPr userDrawn="1"/>
        </p:nvSpPr>
        <p:spPr>
          <a:xfrm>
            <a:off x="-397239" y="275766"/>
            <a:ext cx="794478" cy="6445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a:xfrm>
            <a:off x="515938" y="275766"/>
            <a:ext cx="10711132" cy="644578"/>
          </a:xfrm>
          <a:prstGeom prst="rect">
            <a:avLst/>
          </a:prstGeom>
        </p:spPr>
        <p:txBody>
          <a:bodyPr anchor="ctr"/>
          <a:lstStyle>
            <a:lvl1pPr>
              <a:defRPr sz="2800">
                <a:solidFill>
                  <a:schemeClr val="accent1"/>
                </a:solidFill>
                <a:latin typeface="+mj-ea"/>
                <a:ea typeface="+mj-ea"/>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程序揭秘">
    <p:spTree>
      <p:nvGrpSpPr>
        <p:cNvPr id="1" name=""/>
        <p:cNvGrpSpPr/>
        <p:nvPr/>
      </p:nvGrpSpPr>
      <p:grpSpPr>
        <a:xfrm>
          <a:off x="0" y="0"/>
          <a:ext cx="0" cy="0"/>
          <a:chOff x="0" y="0"/>
          <a:chExt cx="0" cy="0"/>
        </a:xfrm>
      </p:grpSpPr>
      <p:sp>
        <p:nvSpPr>
          <p:cNvPr id="8" name="矩形 7"/>
          <p:cNvSpPr/>
          <p:nvPr userDrawn="1"/>
        </p:nvSpPr>
        <p:spPr>
          <a:xfrm>
            <a:off x="0" y="6391754"/>
            <a:ext cx="12192000" cy="466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占位符 3"/>
          <p:cNvSpPr>
            <a:spLocks noGrp="1"/>
          </p:cNvSpPr>
          <p:nvPr>
            <p:ph type="body" sz="quarter" idx="10"/>
          </p:nvPr>
        </p:nvSpPr>
        <p:spPr>
          <a:xfrm>
            <a:off x="515938" y="2355384"/>
            <a:ext cx="10761662" cy="3520755"/>
          </a:xfrm>
          <a:prstGeom prst="rect">
            <a:avLst/>
          </a:prstGeom>
        </p:spPr>
        <p:txBody>
          <a:bodyPr wrap="square">
            <a:noAutofit/>
          </a:bodyPr>
          <a:lstStyle>
            <a:lvl1pPr marL="0" indent="0">
              <a:spcBef>
                <a:spcPts val="600"/>
              </a:spcBef>
              <a:buNone/>
              <a:defRPr lang="zh-CN" altLang="en-US" sz="2400" dirty="0">
                <a:solidFill>
                  <a:schemeClr val="tx1">
                    <a:lumMod val="85000"/>
                    <a:lumOff val="15000"/>
                  </a:schemeClr>
                </a:solidFill>
                <a:latin typeface="+mn-ea"/>
                <a:ea typeface="+mn-ea"/>
              </a:defRPr>
            </a:lvl1pPr>
          </a:lstStyle>
          <a:p>
            <a:pPr marL="0" lvl="0" algn="just">
              <a:lnSpc>
                <a:spcPct val="130000"/>
              </a:lnSpc>
              <a:spcBef>
                <a:spcPts val="600"/>
              </a:spcBef>
            </a:pPr>
            <a:endParaRPr lang="zh-CN" altLang="en-US" dirty="0"/>
          </a:p>
        </p:txBody>
      </p:sp>
      <p:sp>
        <p:nvSpPr>
          <p:cNvPr id="2" name="矩形: 圆角 1"/>
          <p:cNvSpPr/>
          <p:nvPr userDrawn="1"/>
        </p:nvSpPr>
        <p:spPr>
          <a:xfrm>
            <a:off x="-397239" y="275766"/>
            <a:ext cx="794478" cy="6445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a:xfrm>
            <a:off x="515938" y="275766"/>
            <a:ext cx="10711132" cy="644578"/>
          </a:xfrm>
          <a:prstGeom prst="rect">
            <a:avLst/>
          </a:prstGeom>
        </p:spPr>
        <p:txBody>
          <a:bodyPr anchor="ctr"/>
          <a:lstStyle>
            <a:lvl1pPr>
              <a:defRPr sz="2800">
                <a:solidFill>
                  <a:schemeClr val="accent1"/>
                </a:solidFill>
                <a:latin typeface="+mj-ea"/>
                <a:ea typeface="+mj-ea"/>
              </a:defRPr>
            </a:lvl1pPr>
          </a:lstStyle>
          <a:p>
            <a:r>
              <a:rPr lang="zh-CN" altLang="en-US" dirty="0"/>
              <a:t>单击此处编辑母版标题样式</a:t>
            </a:r>
            <a:endParaRPr lang="zh-CN" altLang="en-US" dirty="0"/>
          </a:p>
        </p:txBody>
      </p:sp>
      <p:sp>
        <p:nvSpPr>
          <p:cNvPr id="16" name="矩形 15"/>
          <p:cNvSpPr/>
          <p:nvPr userDrawn="1"/>
        </p:nvSpPr>
        <p:spPr>
          <a:xfrm>
            <a:off x="1038693" y="1587580"/>
            <a:ext cx="1313180" cy="430887"/>
          </a:xfrm>
          <a:prstGeom prst="rect">
            <a:avLst/>
          </a:prstGeom>
        </p:spPr>
        <p:txBody>
          <a:bodyPr wrap="none" anchor="b">
            <a:spAutoFit/>
          </a:bodyPr>
          <a:lstStyle/>
          <a:p>
            <a:r>
              <a:rPr lang="zh-CN" altLang="en-US" sz="2200" dirty="0">
                <a:solidFill>
                  <a:schemeClr val="accent2"/>
                </a:solidFill>
                <a:latin typeface="+mj-ea"/>
                <a:ea typeface="+mj-ea"/>
                <a:cs typeface="Lantinghei SC Demibold" charset="-122"/>
              </a:rPr>
              <a:t>程序揭秘</a:t>
            </a:r>
            <a:endParaRPr lang="zh-CN" altLang="en-US" sz="2200" dirty="0">
              <a:solidFill>
                <a:schemeClr val="accent2"/>
              </a:solidFill>
              <a:latin typeface="+mj-ea"/>
              <a:ea typeface="+mj-ea"/>
              <a:cs typeface="Lantinghei SC Demibold" charset="-122"/>
            </a:endParaRPr>
          </a:p>
        </p:txBody>
      </p:sp>
      <p:cxnSp>
        <p:nvCxnSpPr>
          <p:cNvPr id="17" name="直接连接符 16"/>
          <p:cNvCxnSpPr/>
          <p:nvPr userDrawn="1"/>
        </p:nvCxnSpPr>
        <p:spPr>
          <a:xfrm>
            <a:off x="505400" y="2028825"/>
            <a:ext cx="172693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Freeform 6"/>
          <p:cNvSpPr>
            <a:spLocks noEditPoints="1"/>
          </p:cNvSpPr>
          <p:nvPr userDrawn="1"/>
        </p:nvSpPr>
        <p:spPr bwMode="auto">
          <a:xfrm>
            <a:off x="515938" y="1553800"/>
            <a:ext cx="513231" cy="428123"/>
          </a:xfrm>
          <a:custGeom>
            <a:avLst/>
            <a:gdLst>
              <a:gd name="T0" fmla="*/ 3839 w 5162"/>
              <a:gd name="T1" fmla="*/ 3530 h 4306"/>
              <a:gd name="T2" fmla="*/ 3790 w 5162"/>
              <a:gd name="T3" fmla="*/ 3561 h 4306"/>
              <a:gd name="T4" fmla="*/ 3734 w 5162"/>
              <a:gd name="T5" fmla="*/ 3567 h 4306"/>
              <a:gd name="T6" fmla="*/ 3679 w 5162"/>
              <a:gd name="T7" fmla="*/ 3548 h 4306"/>
              <a:gd name="T8" fmla="*/ 3474 w 5162"/>
              <a:gd name="T9" fmla="*/ 3346 h 4306"/>
              <a:gd name="T10" fmla="*/ 3442 w 5162"/>
              <a:gd name="T11" fmla="*/ 3296 h 4306"/>
              <a:gd name="T12" fmla="*/ 3436 w 5162"/>
              <a:gd name="T13" fmla="*/ 3241 h 4306"/>
              <a:gd name="T14" fmla="*/ 3455 w 5162"/>
              <a:gd name="T15" fmla="*/ 3186 h 4306"/>
              <a:gd name="T16" fmla="*/ 4482 w 5162"/>
              <a:gd name="T17" fmla="*/ 2154 h 4306"/>
              <a:gd name="T18" fmla="*/ 3455 w 5162"/>
              <a:gd name="T19" fmla="*/ 1122 h 4306"/>
              <a:gd name="T20" fmla="*/ 3436 w 5162"/>
              <a:gd name="T21" fmla="*/ 1068 h 4306"/>
              <a:gd name="T22" fmla="*/ 3442 w 5162"/>
              <a:gd name="T23" fmla="*/ 1012 h 4306"/>
              <a:gd name="T24" fmla="*/ 3474 w 5162"/>
              <a:gd name="T25" fmla="*/ 962 h 4306"/>
              <a:gd name="T26" fmla="*/ 3679 w 5162"/>
              <a:gd name="T27" fmla="*/ 761 h 4306"/>
              <a:gd name="T28" fmla="*/ 3734 w 5162"/>
              <a:gd name="T29" fmla="*/ 742 h 4306"/>
              <a:gd name="T30" fmla="*/ 3790 w 5162"/>
              <a:gd name="T31" fmla="*/ 748 h 4306"/>
              <a:gd name="T32" fmla="*/ 3839 w 5162"/>
              <a:gd name="T33" fmla="*/ 778 h 4306"/>
              <a:gd name="T34" fmla="*/ 5143 w 5162"/>
              <a:gd name="T35" fmla="*/ 2086 h 4306"/>
              <a:gd name="T36" fmla="*/ 5162 w 5162"/>
              <a:gd name="T37" fmla="*/ 2140 h 4306"/>
              <a:gd name="T38" fmla="*/ 5156 w 5162"/>
              <a:gd name="T39" fmla="*/ 2196 h 4306"/>
              <a:gd name="T40" fmla="*/ 5124 w 5162"/>
              <a:gd name="T41" fmla="*/ 2246 h 4306"/>
              <a:gd name="T42" fmla="*/ 1867 w 5162"/>
              <a:gd name="T43" fmla="*/ 4235 h 4306"/>
              <a:gd name="T44" fmla="*/ 1810 w 5162"/>
              <a:gd name="T45" fmla="*/ 4204 h 4306"/>
              <a:gd name="T46" fmla="*/ 1779 w 5162"/>
              <a:gd name="T47" fmla="*/ 4152 h 4306"/>
              <a:gd name="T48" fmla="*/ 1777 w 5162"/>
              <a:gd name="T49" fmla="*/ 4093 h 4306"/>
              <a:gd name="T50" fmla="*/ 2830 w 5162"/>
              <a:gd name="T51" fmla="*/ 58 h 4306"/>
              <a:gd name="T52" fmla="*/ 2866 w 5162"/>
              <a:gd name="T53" fmla="*/ 21 h 4306"/>
              <a:gd name="T54" fmla="*/ 2918 w 5162"/>
              <a:gd name="T55" fmla="*/ 0 h 4306"/>
              <a:gd name="T56" fmla="*/ 2976 w 5162"/>
              <a:gd name="T57" fmla="*/ 5 h 4306"/>
              <a:gd name="T58" fmla="*/ 3259 w 5162"/>
              <a:gd name="T59" fmla="*/ 85 h 4306"/>
              <a:gd name="T60" fmla="*/ 3306 w 5162"/>
              <a:gd name="T61" fmla="*/ 129 h 4306"/>
              <a:gd name="T62" fmla="*/ 3324 w 5162"/>
              <a:gd name="T63" fmla="*/ 187 h 4306"/>
              <a:gd name="T64" fmla="*/ 2245 w 5162"/>
              <a:gd name="T65" fmla="*/ 4223 h 4306"/>
              <a:gd name="T66" fmla="*/ 2221 w 5162"/>
              <a:gd name="T67" fmla="*/ 4268 h 4306"/>
              <a:gd name="T68" fmla="*/ 2179 w 5162"/>
              <a:gd name="T69" fmla="*/ 4297 h 4306"/>
              <a:gd name="T70" fmla="*/ 2127 w 5162"/>
              <a:gd name="T71" fmla="*/ 4306 h 4306"/>
              <a:gd name="T72" fmla="*/ 1688 w 5162"/>
              <a:gd name="T73" fmla="*/ 3346 h 4306"/>
              <a:gd name="T74" fmla="*/ 1481 w 5162"/>
              <a:gd name="T75" fmla="*/ 3548 h 4306"/>
              <a:gd name="T76" fmla="*/ 1427 w 5162"/>
              <a:gd name="T77" fmla="*/ 3567 h 4306"/>
              <a:gd name="T78" fmla="*/ 1371 w 5162"/>
              <a:gd name="T79" fmla="*/ 3561 h 4306"/>
              <a:gd name="T80" fmla="*/ 1322 w 5162"/>
              <a:gd name="T81" fmla="*/ 3530 h 4306"/>
              <a:gd name="T82" fmla="*/ 18 w 5162"/>
              <a:gd name="T83" fmla="*/ 2223 h 4306"/>
              <a:gd name="T84" fmla="*/ 0 w 5162"/>
              <a:gd name="T85" fmla="*/ 2168 h 4306"/>
              <a:gd name="T86" fmla="*/ 6 w 5162"/>
              <a:gd name="T87" fmla="*/ 2112 h 4306"/>
              <a:gd name="T88" fmla="*/ 37 w 5162"/>
              <a:gd name="T89" fmla="*/ 2063 h 4306"/>
              <a:gd name="T90" fmla="*/ 1344 w 5162"/>
              <a:gd name="T91" fmla="*/ 761 h 4306"/>
              <a:gd name="T92" fmla="*/ 1399 w 5162"/>
              <a:gd name="T93" fmla="*/ 742 h 4306"/>
              <a:gd name="T94" fmla="*/ 1456 w 5162"/>
              <a:gd name="T95" fmla="*/ 748 h 4306"/>
              <a:gd name="T96" fmla="*/ 1504 w 5162"/>
              <a:gd name="T97" fmla="*/ 778 h 4306"/>
              <a:gd name="T98" fmla="*/ 1707 w 5162"/>
              <a:gd name="T99" fmla="*/ 985 h 4306"/>
              <a:gd name="T100" fmla="*/ 1726 w 5162"/>
              <a:gd name="T101" fmla="*/ 1040 h 4306"/>
              <a:gd name="T102" fmla="*/ 1719 w 5162"/>
              <a:gd name="T103" fmla="*/ 1097 h 4306"/>
              <a:gd name="T104" fmla="*/ 1688 w 5162"/>
              <a:gd name="T105" fmla="*/ 1145 h 4306"/>
              <a:gd name="T106" fmla="*/ 1688 w 5162"/>
              <a:gd name="T107" fmla="*/ 3162 h 4306"/>
              <a:gd name="T108" fmla="*/ 1719 w 5162"/>
              <a:gd name="T109" fmla="*/ 3213 h 4306"/>
              <a:gd name="T110" fmla="*/ 1726 w 5162"/>
              <a:gd name="T111" fmla="*/ 3269 h 4306"/>
              <a:gd name="T112" fmla="*/ 1707 w 5162"/>
              <a:gd name="T113" fmla="*/ 3322 h 4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62" h="4306">
                <a:moveTo>
                  <a:pt x="5124" y="2246"/>
                </a:moveTo>
                <a:lnTo>
                  <a:pt x="3839" y="3530"/>
                </a:lnTo>
                <a:lnTo>
                  <a:pt x="3816" y="3548"/>
                </a:lnTo>
                <a:lnTo>
                  <a:pt x="3790" y="3561"/>
                </a:lnTo>
                <a:lnTo>
                  <a:pt x="3762" y="3567"/>
                </a:lnTo>
                <a:lnTo>
                  <a:pt x="3734" y="3567"/>
                </a:lnTo>
                <a:lnTo>
                  <a:pt x="3706" y="3561"/>
                </a:lnTo>
                <a:lnTo>
                  <a:pt x="3679" y="3548"/>
                </a:lnTo>
                <a:lnTo>
                  <a:pt x="3657" y="3530"/>
                </a:lnTo>
                <a:lnTo>
                  <a:pt x="3474" y="3346"/>
                </a:lnTo>
                <a:lnTo>
                  <a:pt x="3455" y="3322"/>
                </a:lnTo>
                <a:lnTo>
                  <a:pt x="3442" y="3296"/>
                </a:lnTo>
                <a:lnTo>
                  <a:pt x="3436" y="3269"/>
                </a:lnTo>
                <a:lnTo>
                  <a:pt x="3436" y="3241"/>
                </a:lnTo>
                <a:lnTo>
                  <a:pt x="3442" y="3213"/>
                </a:lnTo>
                <a:lnTo>
                  <a:pt x="3455" y="3186"/>
                </a:lnTo>
                <a:lnTo>
                  <a:pt x="3474" y="3162"/>
                </a:lnTo>
                <a:lnTo>
                  <a:pt x="4482" y="2154"/>
                </a:lnTo>
                <a:lnTo>
                  <a:pt x="3474" y="1145"/>
                </a:lnTo>
                <a:lnTo>
                  <a:pt x="3455" y="1122"/>
                </a:lnTo>
                <a:lnTo>
                  <a:pt x="3442" y="1097"/>
                </a:lnTo>
                <a:lnTo>
                  <a:pt x="3436" y="1068"/>
                </a:lnTo>
                <a:lnTo>
                  <a:pt x="3436" y="1040"/>
                </a:lnTo>
                <a:lnTo>
                  <a:pt x="3442" y="1012"/>
                </a:lnTo>
                <a:lnTo>
                  <a:pt x="3455" y="985"/>
                </a:lnTo>
                <a:lnTo>
                  <a:pt x="3474" y="962"/>
                </a:lnTo>
                <a:lnTo>
                  <a:pt x="3657" y="778"/>
                </a:lnTo>
                <a:lnTo>
                  <a:pt x="3679" y="761"/>
                </a:lnTo>
                <a:lnTo>
                  <a:pt x="3706" y="748"/>
                </a:lnTo>
                <a:lnTo>
                  <a:pt x="3734" y="742"/>
                </a:lnTo>
                <a:lnTo>
                  <a:pt x="3762" y="742"/>
                </a:lnTo>
                <a:lnTo>
                  <a:pt x="3790" y="748"/>
                </a:lnTo>
                <a:lnTo>
                  <a:pt x="3816" y="761"/>
                </a:lnTo>
                <a:lnTo>
                  <a:pt x="3839" y="778"/>
                </a:lnTo>
                <a:lnTo>
                  <a:pt x="5124" y="2063"/>
                </a:lnTo>
                <a:lnTo>
                  <a:pt x="5143" y="2086"/>
                </a:lnTo>
                <a:lnTo>
                  <a:pt x="5156" y="2112"/>
                </a:lnTo>
                <a:lnTo>
                  <a:pt x="5162" y="2140"/>
                </a:lnTo>
                <a:lnTo>
                  <a:pt x="5162" y="2168"/>
                </a:lnTo>
                <a:lnTo>
                  <a:pt x="5156" y="2196"/>
                </a:lnTo>
                <a:lnTo>
                  <a:pt x="5143" y="2223"/>
                </a:lnTo>
                <a:lnTo>
                  <a:pt x="5124" y="2246"/>
                </a:lnTo>
                <a:close/>
                <a:moveTo>
                  <a:pt x="2101" y="4301"/>
                </a:moveTo>
                <a:lnTo>
                  <a:pt x="1867" y="4235"/>
                </a:lnTo>
                <a:lnTo>
                  <a:pt x="1835" y="4223"/>
                </a:lnTo>
                <a:lnTo>
                  <a:pt x="1810" y="4204"/>
                </a:lnTo>
                <a:lnTo>
                  <a:pt x="1791" y="4179"/>
                </a:lnTo>
                <a:lnTo>
                  <a:pt x="1779" y="4152"/>
                </a:lnTo>
                <a:lnTo>
                  <a:pt x="1774" y="4122"/>
                </a:lnTo>
                <a:lnTo>
                  <a:pt x="1777" y="4093"/>
                </a:lnTo>
                <a:lnTo>
                  <a:pt x="2819" y="83"/>
                </a:lnTo>
                <a:lnTo>
                  <a:pt x="2830" y="58"/>
                </a:lnTo>
                <a:lnTo>
                  <a:pt x="2846" y="38"/>
                </a:lnTo>
                <a:lnTo>
                  <a:pt x="2866" y="21"/>
                </a:lnTo>
                <a:lnTo>
                  <a:pt x="2890" y="8"/>
                </a:lnTo>
                <a:lnTo>
                  <a:pt x="2918" y="0"/>
                </a:lnTo>
                <a:lnTo>
                  <a:pt x="2946" y="0"/>
                </a:lnTo>
                <a:lnTo>
                  <a:pt x="2976" y="5"/>
                </a:lnTo>
                <a:lnTo>
                  <a:pt x="3226" y="71"/>
                </a:lnTo>
                <a:lnTo>
                  <a:pt x="3259" y="85"/>
                </a:lnTo>
                <a:lnTo>
                  <a:pt x="3285" y="104"/>
                </a:lnTo>
                <a:lnTo>
                  <a:pt x="3306" y="129"/>
                </a:lnTo>
                <a:lnTo>
                  <a:pt x="3320" y="155"/>
                </a:lnTo>
                <a:lnTo>
                  <a:pt x="3324" y="187"/>
                </a:lnTo>
                <a:lnTo>
                  <a:pt x="3321" y="218"/>
                </a:lnTo>
                <a:lnTo>
                  <a:pt x="2245" y="4223"/>
                </a:lnTo>
                <a:lnTo>
                  <a:pt x="2236" y="4248"/>
                </a:lnTo>
                <a:lnTo>
                  <a:pt x="2221" y="4268"/>
                </a:lnTo>
                <a:lnTo>
                  <a:pt x="2203" y="4286"/>
                </a:lnTo>
                <a:lnTo>
                  <a:pt x="2179" y="4297"/>
                </a:lnTo>
                <a:lnTo>
                  <a:pt x="2154" y="4304"/>
                </a:lnTo>
                <a:lnTo>
                  <a:pt x="2127" y="4306"/>
                </a:lnTo>
                <a:lnTo>
                  <a:pt x="2101" y="4301"/>
                </a:lnTo>
                <a:close/>
                <a:moveTo>
                  <a:pt x="1688" y="3346"/>
                </a:moveTo>
                <a:lnTo>
                  <a:pt x="1504" y="3530"/>
                </a:lnTo>
                <a:lnTo>
                  <a:pt x="1481" y="3548"/>
                </a:lnTo>
                <a:lnTo>
                  <a:pt x="1456" y="3561"/>
                </a:lnTo>
                <a:lnTo>
                  <a:pt x="1427" y="3567"/>
                </a:lnTo>
                <a:lnTo>
                  <a:pt x="1399" y="3567"/>
                </a:lnTo>
                <a:lnTo>
                  <a:pt x="1371" y="3561"/>
                </a:lnTo>
                <a:lnTo>
                  <a:pt x="1344" y="3548"/>
                </a:lnTo>
                <a:lnTo>
                  <a:pt x="1322" y="3530"/>
                </a:lnTo>
                <a:lnTo>
                  <a:pt x="37" y="2246"/>
                </a:lnTo>
                <a:lnTo>
                  <a:pt x="18" y="2223"/>
                </a:lnTo>
                <a:lnTo>
                  <a:pt x="6" y="2196"/>
                </a:lnTo>
                <a:lnTo>
                  <a:pt x="0" y="2168"/>
                </a:lnTo>
                <a:lnTo>
                  <a:pt x="0" y="2140"/>
                </a:lnTo>
                <a:lnTo>
                  <a:pt x="6" y="2112"/>
                </a:lnTo>
                <a:lnTo>
                  <a:pt x="18" y="2086"/>
                </a:lnTo>
                <a:lnTo>
                  <a:pt x="37" y="2063"/>
                </a:lnTo>
                <a:lnTo>
                  <a:pt x="1322" y="778"/>
                </a:lnTo>
                <a:lnTo>
                  <a:pt x="1344" y="761"/>
                </a:lnTo>
                <a:lnTo>
                  <a:pt x="1371" y="748"/>
                </a:lnTo>
                <a:lnTo>
                  <a:pt x="1399" y="742"/>
                </a:lnTo>
                <a:lnTo>
                  <a:pt x="1427" y="742"/>
                </a:lnTo>
                <a:lnTo>
                  <a:pt x="1456" y="748"/>
                </a:lnTo>
                <a:lnTo>
                  <a:pt x="1481" y="761"/>
                </a:lnTo>
                <a:lnTo>
                  <a:pt x="1504" y="778"/>
                </a:lnTo>
                <a:lnTo>
                  <a:pt x="1688" y="962"/>
                </a:lnTo>
                <a:lnTo>
                  <a:pt x="1707" y="985"/>
                </a:lnTo>
                <a:lnTo>
                  <a:pt x="1719" y="1012"/>
                </a:lnTo>
                <a:lnTo>
                  <a:pt x="1726" y="1040"/>
                </a:lnTo>
                <a:lnTo>
                  <a:pt x="1726" y="1068"/>
                </a:lnTo>
                <a:lnTo>
                  <a:pt x="1719" y="1097"/>
                </a:lnTo>
                <a:lnTo>
                  <a:pt x="1707" y="1122"/>
                </a:lnTo>
                <a:lnTo>
                  <a:pt x="1688" y="1145"/>
                </a:lnTo>
                <a:lnTo>
                  <a:pt x="679" y="2154"/>
                </a:lnTo>
                <a:lnTo>
                  <a:pt x="1688" y="3162"/>
                </a:lnTo>
                <a:lnTo>
                  <a:pt x="1707" y="3186"/>
                </a:lnTo>
                <a:lnTo>
                  <a:pt x="1719" y="3213"/>
                </a:lnTo>
                <a:lnTo>
                  <a:pt x="1726" y="3241"/>
                </a:lnTo>
                <a:lnTo>
                  <a:pt x="1726" y="3269"/>
                </a:lnTo>
                <a:lnTo>
                  <a:pt x="1719" y="3296"/>
                </a:lnTo>
                <a:lnTo>
                  <a:pt x="1707" y="3322"/>
                </a:lnTo>
                <a:lnTo>
                  <a:pt x="1688" y="3346"/>
                </a:lnTo>
                <a:close/>
              </a:path>
            </a:pathLst>
          </a:custGeom>
          <a:gradFill>
            <a:gsLst>
              <a:gs pos="42000">
                <a:schemeClr val="accent1"/>
              </a:gs>
              <a:gs pos="55000">
                <a:schemeClr val="accent2"/>
              </a:gs>
              <a:gs pos="42000">
                <a:schemeClr val="accent2"/>
              </a:gs>
              <a:gs pos="55000">
                <a:schemeClr val="accent1"/>
              </a:gs>
            </a:gsLst>
            <a:lin ang="900000" scaled="0"/>
          </a:gradFill>
          <a:ln w="0">
            <a:noFill/>
            <a:prstDash val="solid"/>
            <a:round/>
          </a:ln>
        </p:spPr>
        <p:txBody>
          <a:bodyPr vert="horz" wrap="square" lIns="91440" tIns="45720" rIns="91440" bIns="45720" numCol="1" anchor="t" anchorCtr="0" compatLnSpc="1"/>
          <a:lstStyle/>
          <a:p>
            <a:endParaRPr lang="zh-CN" altLang="en-US" dirty="0">
              <a:latin typeface="+mj-ea"/>
              <a:ea typeface="+mj-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知识讲解">
    <p:spTree>
      <p:nvGrpSpPr>
        <p:cNvPr id="1" name=""/>
        <p:cNvGrpSpPr/>
        <p:nvPr/>
      </p:nvGrpSpPr>
      <p:grpSpPr>
        <a:xfrm>
          <a:off x="0" y="0"/>
          <a:ext cx="0" cy="0"/>
          <a:chOff x="0" y="0"/>
          <a:chExt cx="0" cy="0"/>
        </a:xfrm>
      </p:grpSpPr>
      <p:sp>
        <p:nvSpPr>
          <p:cNvPr id="8" name="矩形 7"/>
          <p:cNvSpPr/>
          <p:nvPr userDrawn="1"/>
        </p:nvSpPr>
        <p:spPr>
          <a:xfrm>
            <a:off x="0" y="6391754"/>
            <a:ext cx="12192000" cy="466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占位符 3"/>
          <p:cNvSpPr>
            <a:spLocks noGrp="1"/>
          </p:cNvSpPr>
          <p:nvPr>
            <p:ph type="body" sz="quarter" idx="10"/>
          </p:nvPr>
        </p:nvSpPr>
        <p:spPr>
          <a:xfrm>
            <a:off x="515938" y="2355384"/>
            <a:ext cx="10761662" cy="3520755"/>
          </a:xfrm>
          <a:prstGeom prst="rect">
            <a:avLst/>
          </a:prstGeom>
        </p:spPr>
        <p:txBody>
          <a:bodyPr wrap="square">
            <a:noAutofit/>
          </a:bodyPr>
          <a:lstStyle>
            <a:lvl1pPr marL="0" indent="0">
              <a:spcBef>
                <a:spcPts val="600"/>
              </a:spcBef>
              <a:buNone/>
              <a:defRPr lang="zh-CN" altLang="en-US" sz="2400" dirty="0">
                <a:solidFill>
                  <a:schemeClr val="tx1">
                    <a:lumMod val="85000"/>
                    <a:lumOff val="15000"/>
                  </a:schemeClr>
                </a:solidFill>
                <a:latin typeface="+mn-ea"/>
                <a:ea typeface="+mn-ea"/>
              </a:defRPr>
            </a:lvl1pPr>
          </a:lstStyle>
          <a:p>
            <a:pPr marL="0" lvl="0" algn="just">
              <a:lnSpc>
                <a:spcPct val="130000"/>
              </a:lnSpc>
              <a:spcBef>
                <a:spcPts val="600"/>
              </a:spcBef>
            </a:pPr>
            <a:endParaRPr lang="zh-CN" altLang="en-US" dirty="0"/>
          </a:p>
        </p:txBody>
      </p:sp>
      <p:sp>
        <p:nvSpPr>
          <p:cNvPr id="2" name="矩形: 圆角 1"/>
          <p:cNvSpPr/>
          <p:nvPr userDrawn="1"/>
        </p:nvSpPr>
        <p:spPr>
          <a:xfrm>
            <a:off x="-397239" y="275766"/>
            <a:ext cx="794478" cy="6445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a:xfrm>
            <a:off x="515938" y="275766"/>
            <a:ext cx="10711132" cy="644578"/>
          </a:xfrm>
          <a:prstGeom prst="rect">
            <a:avLst/>
          </a:prstGeom>
        </p:spPr>
        <p:txBody>
          <a:bodyPr anchor="ctr"/>
          <a:lstStyle>
            <a:lvl1pPr>
              <a:defRPr sz="2800">
                <a:solidFill>
                  <a:schemeClr val="accent1"/>
                </a:solidFill>
                <a:latin typeface="+mj-ea"/>
                <a:ea typeface="+mj-ea"/>
              </a:defRPr>
            </a:lvl1pPr>
          </a:lstStyle>
          <a:p>
            <a:r>
              <a:rPr lang="zh-CN" altLang="en-US" dirty="0"/>
              <a:t>单击此处编辑母版标题样式</a:t>
            </a:r>
            <a:endParaRPr lang="zh-CN" altLang="en-US" dirty="0"/>
          </a:p>
        </p:txBody>
      </p:sp>
      <p:sp>
        <p:nvSpPr>
          <p:cNvPr id="16" name="矩形 15"/>
          <p:cNvSpPr/>
          <p:nvPr userDrawn="1"/>
        </p:nvSpPr>
        <p:spPr>
          <a:xfrm>
            <a:off x="1038693" y="1587580"/>
            <a:ext cx="1313180" cy="430887"/>
          </a:xfrm>
          <a:prstGeom prst="rect">
            <a:avLst/>
          </a:prstGeom>
        </p:spPr>
        <p:txBody>
          <a:bodyPr wrap="none" anchor="b">
            <a:spAutoFit/>
          </a:bodyPr>
          <a:lstStyle/>
          <a:p>
            <a:r>
              <a:rPr lang="zh-CN" altLang="en-US" sz="2200" dirty="0">
                <a:solidFill>
                  <a:schemeClr val="accent2"/>
                </a:solidFill>
                <a:latin typeface="+mj-ea"/>
                <a:ea typeface="+mj-ea"/>
                <a:cs typeface="Lantinghei SC Demibold" charset="-122"/>
              </a:rPr>
              <a:t>知识讲解</a:t>
            </a:r>
            <a:endParaRPr lang="zh-CN" altLang="en-US" sz="2200" dirty="0">
              <a:solidFill>
                <a:schemeClr val="accent2"/>
              </a:solidFill>
              <a:latin typeface="+mj-ea"/>
              <a:ea typeface="+mj-ea"/>
              <a:cs typeface="Lantinghei SC Demibold" charset="-122"/>
            </a:endParaRPr>
          </a:p>
        </p:txBody>
      </p:sp>
      <p:cxnSp>
        <p:nvCxnSpPr>
          <p:cNvPr id="17" name="直接连接符 16"/>
          <p:cNvCxnSpPr/>
          <p:nvPr userDrawn="1"/>
        </p:nvCxnSpPr>
        <p:spPr>
          <a:xfrm>
            <a:off x="505400" y="2028825"/>
            <a:ext cx="172693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4"/>
          <p:cNvGrpSpPr>
            <a:grpSpLocks noChangeAspect="1"/>
          </p:cNvGrpSpPr>
          <p:nvPr userDrawn="1"/>
        </p:nvGrpSpPr>
        <p:grpSpPr bwMode="auto">
          <a:xfrm>
            <a:off x="515938" y="1545775"/>
            <a:ext cx="543272" cy="430887"/>
            <a:chOff x="413" y="7"/>
            <a:chExt cx="5419" cy="4298"/>
          </a:xfrm>
          <a:solidFill>
            <a:schemeClr val="bg1">
              <a:lumMod val="95000"/>
            </a:schemeClr>
          </a:solidFill>
        </p:grpSpPr>
        <p:sp>
          <p:nvSpPr>
            <p:cNvPr id="11" name="Freeform 6"/>
            <p:cNvSpPr/>
            <p:nvPr/>
          </p:nvSpPr>
          <p:spPr bwMode="auto">
            <a:xfrm>
              <a:off x="762" y="7"/>
              <a:ext cx="2272" cy="3761"/>
            </a:xfrm>
            <a:custGeom>
              <a:avLst/>
              <a:gdLst>
                <a:gd name="T0" fmla="*/ 0 w 2272"/>
                <a:gd name="T1" fmla="*/ 3761 h 3761"/>
                <a:gd name="T2" fmla="*/ 13 w 2272"/>
                <a:gd name="T3" fmla="*/ 3751 h 3761"/>
                <a:gd name="T4" fmla="*/ 54 w 2272"/>
                <a:gd name="T5" fmla="*/ 3726 h 3761"/>
                <a:gd name="T6" fmla="*/ 120 w 2272"/>
                <a:gd name="T7" fmla="*/ 3688 h 3761"/>
                <a:gd name="T8" fmla="*/ 208 w 2272"/>
                <a:gd name="T9" fmla="*/ 3644 h 3761"/>
                <a:gd name="T10" fmla="*/ 318 w 2272"/>
                <a:gd name="T11" fmla="*/ 3594 h 3761"/>
                <a:gd name="T12" fmla="*/ 448 w 2272"/>
                <a:gd name="T13" fmla="*/ 3545 h 3761"/>
                <a:gd name="T14" fmla="*/ 596 w 2272"/>
                <a:gd name="T15" fmla="*/ 3499 h 3761"/>
                <a:gd name="T16" fmla="*/ 763 w 2272"/>
                <a:gd name="T17" fmla="*/ 3463 h 3761"/>
                <a:gd name="T18" fmla="*/ 942 w 2272"/>
                <a:gd name="T19" fmla="*/ 3436 h 3761"/>
                <a:gd name="T20" fmla="*/ 1137 w 2272"/>
                <a:gd name="T21" fmla="*/ 3428 h 3761"/>
                <a:gd name="T22" fmla="*/ 1330 w 2272"/>
                <a:gd name="T23" fmla="*/ 3436 h 3761"/>
                <a:gd name="T24" fmla="*/ 1511 w 2272"/>
                <a:gd name="T25" fmla="*/ 3463 h 3761"/>
                <a:gd name="T26" fmla="*/ 1676 w 2272"/>
                <a:gd name="T27" fmla="*/ 3499 h 3761"/>
                <a:gd name="T28" fmla="*/ 1824 w 2272"/>
                <a:gd name="T29" fmla="*/ 3545 h 3761"/>
                <a:gd name="T30" fmla="*/ 1954 w 2272"/>
                <a:gd name="T31" fmla="*/ 3594 h 3761"/>
                <a:gd name="T32" fmla="*/ 2065 w 2272"/>
                <a:gd name="T33" fmla="*/ 3644 h 3761"/>
                <a:gd name="T34" fmla="*/ 2154 w 2272"/>
                <a:gd name="T35" fmla="*/ 3688 h 3761"/>
                <a:gd name="T36" fmla="*/ 2218 w 2272"/>
                <a:gd name="T37" fmla="*/ 3726 h 3761"/>
                <a:gd name="T38" fmla="*/ 2259 w 2272"/>
                <a:gd name="T39" fmla="*/ 3751 h 3761"/>
                <a:gd name="T40" fmla="*/ 2272 w 2272"/>
                <a:gd name="T41" fmla="*/ 3761 h 3761"/>
                <a:gd name="T42" fmla="*/ 2269 w 2272"/>
                <a:gd name="T43" fmla="*/ 384 h 3761"/>
                <a:gd name="T44" fmla="*/ 2243 w 2272"/>
                <a:gd name="T45" fmla="*/ 362 h 3761"/>
                <a:gd name="T46" fmla="*/ 2188 w 2272"/>
                <a:gd name="T47" fmla="*/ 326 h 3761"/>
                <a:gd name="T48" fmla="*/ 2112 w 2272"/>
                <a:gd name="T49" fmla="*/ 276 h 3761"/>
                <a:gd name="T50" fmla="*/ 2012 w 2272"/>
                <a:gd name="T51" fmla="*/ 222 h 3761"/>
                <a:gd name="T52" fmla="*/ 1892 w 2272"/>
                <a:gd name="T53" fmla="*/ 164 h 3761"/>
                <a:gd name="T54" fmla="*/ 1752 w 2272"/>
                <a:gd name="T55" fmla="*/ 108 h 3761"/>
                <a:gd name="T56" fmla="*/ 1595 w 2272"/>
                <a:gd name="T57" fmla="*/ 61 h 3761"/>
                <a:gd name="T58" fmla="*/ 1422 w 2272"/>
                <a:gd name="T59" fmla="*/ 23 h 3761"/>
                <a:gd name="T60" fmla="*/ 1234 w 2272"/>
                <a:gd name="T61" fmla="*/ 3 h 3761"/>
                <a:gd name="T62" fmla="*/ 1038 w 2272"/>
                <a:gd name="T63" fmla="*/ 1 h 3761"/>
                <a:gd name="T64" fmla="*/ 850 w 2272"/>
                <a:gd name="T65" fmla="*/ 21 h 3761"/>
                <a:gd name="T66" fmla="*/ 677 w 2272"/>
                <a:gd name="T67" fmla="*/ 52 h 3761"/>
                <a:gd name="T68" fmla="*/ 521 w 2272"/>
                <a:gd name="T69" fmla="*/ 97 h 3761"/>
                <a:gd name="T70" fmla="*/ 381 w 2272"/>
                <a:gd name="T71" fmla="*/ 146 h 3761"/>
                <a:gd name="T72" fmla="*/ 260 w 2272"/>
                <a:gd name="T73" fmla="*/ 197 h 3761"/>
                <a:gd name="T74" fmla="*/ 161 w 2272"/>
                <a:gd name="T75" fmla="*/ 247 h 3761"/>
                <a:gd name="T76" fmla="*/ 84 w 2272"/>
                <a:gd name="T77" fmla="*/ 290 h 3761"/>
                <a:gd name="T78" fmla="*/ 31 w 2272"/>
                <a:gd name="T79" fmla="*/ 323 h 3761"/>
                <a:gd name="T80" fmla="*/ 3 w 2272"/>
                <a:gd name="T81" fmla="*/ 34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2" h="3761">
                  <a:moveTo>
                    <a:pt x="0" y="342"/>
                  </a:moveTo>
                  <a:lnTo>
                    <a:pt x="0" y="3761"/>
                  </a:lnTo>
                  <a:lnTo>
                    <a:pt x="3" y="3759"/>
                  </a:lnTo>
                  <a:lnTo>
                    <a:pt x="13" y="3751"/>
                  </a:lnTo>
                  <a:lnTo>
                    <a:pt x="31" y="3741"/>
                  </a:lnTo>
                  <a:lnTo>
                    <a:pt x="54" y="3726"/>
                  </a:lnTo>
                  <a:lnTo>
                    <a:pt x="84" y="3708"/>
                  </a:lnTo>
                  <a:lnTo>
                    <a:pt x="120" y="3688"/>
                  </a:lnTo>
                  <a:lnTo>
                    <a:pt x="161" y="3667"/>
                  </a:lnTo>
                  <a:lnTo>
                    <a:pt x="208" y="3644"/>
                  </a:lnTo>
                  <a:lnTo>
                    <a:pt x="260" y="3619"/>
                  </a:lnTo>
                  <a:lnTo>
                    <a:pt x="318" y="3594"/>
                  </a:lnTo>
                  <a:lnTo>
                    <a:pt x="381" y="3570"/>
                  </a:lnTo>
                  <a:lnTo>
                    <a:pt x="448" y="3545"/>
                  </a:lnTo>
                  <a:lnTo>
                    <a:pt x="521" y="3522"/>
                  </a:lnTo>
                  <a:lnTo>
                    <a:pt x="596" y="3499"/>
                  </a:lnTo>
                  <a:lnTo>
                    <a:pt x="677" y="3479"/>
                  </a:lnTo>
                  <a:lnTo>
                    <a:pt x="763" y="3463"/>
                  </a:lnTo>
                  <a:lnTo>
                    <a:pt x="850" y="3448"/>
                  </a:lnTo>
                  <a:lnTo>
                    <a:pt x="942" y="3436"/>
                  </a:lnTo>
                  <a:lnTo>
                    <a:pt x="1038" y="3430"/>
                  </a:lnTo>
                  <a:lnTo>
                    <a:pt x="1137" y="3428"/>
                  </a:lnTo>
                  <a:lnTo>
                    <a:pt x="1234" y="3430"/>
                  </a:lnTo>
                  <a:lnTo>
                    <a:pt x="1330" y="3436"/>
                  </a:lnTo>
                  <a:lnTo>
                    <a:pt x="1422" y="3448"/>
                  </a:lnTo>
                  <a:lnTo>
                    <a:pt x="1511" y="3463"/>
                  </a:lnTo>
                  <a:lnTo>
                    <a:pt x="1595" y="3479"/>
                  </a:lnTo>
                  <a:lnTo>
                    <a:pt x="1676" y="3499"/>
                  </a:lnTo>
                  <a:lnTo>
                    <a:pt x="1752" y="3522"/>
                  </a:lnTo>
                  <a:lnTo>
                    <a:pt x="1824" y="3545"/>
                  </a:lnTo>
                  <a:lnTo>
                    <a:pt x="1892" y="3570"/>
                  </a:lnTo>
                  <a:lnTo>
                    <a:pt x="1954" y="3594"/>
                  </a:lnTo>
                  <a:lnTo>
                    <a:pt x="2012" y="3619"/>
                  </a:lnTo>
                  <a:lnTo>
                    <a:pt x="2065" y="3644"/>
                  </a:lnTo>
                  <a:lnTo>
                    <a:pt x="2112" y="3667"/>
                  </a:lnTo>
                  <a:lnTo>
                    <a:pt x="2154" y="3688"/>
                  </a:lnTo>
                  <a:lnTo>
                    <a:pt x="2188" y="3708"/>
                  </a:lnTo>
                  <a:lnTo>
                    <a:pt x="2218" y="3726"/>
                  </a:lnTo>
                  <a:lnTo>
                    <a:pt x="2243" y="3741"/>
                  </a:lnTo>
                  <a:lnTo>
                    <a:pt x="2259" y="3751"/>
                  </a:lnTo>
                  <a:lnTo>
                    <a:pt x="2269" y="3759"/>
                  </a:lnTo>
                  <a:lnTo>
                    <a:pt x="2272" y="3761"/>
                  </a:lnTo>
                  <a:lnTo>
                    <a:pt x="2272" y="387"/>
                  </a:lnTo>
                  <a:lnTo>
                    <a:pt x="2269" y="384"/>
                  </a:lnTo>
                  <a:lnTo>
                    <a:pt x="2259" y="375"/>
                  </a:lnTo>
                  <a:lnTo>
                    <a:pt x="2243" y="362"/>
                  </a:lnTo>
                  <a:lnTo>
                    <a:pt x="2218" y="346"/>
                  </a:lnTo>
                  <a:lnTo>
                    <a:pt x="2188" y="326"/>
                  </a:lnTo>
                  <a:lnTo>
                    <a:pt x="2154" y="303"/>
                  </a:lnTo>
                  <a:lnTo>
                    <a:pt x="2112" y="276"/>
                  </a:lnTo>
                  <a:lnTo>
                    <a:pt x="2065" y="250"/>
                  </a:lnTo>
                  <a:lnTo>
                    <a:pt x="2012" y="222"/>
                  </a:lnTo>
                  <a:lnTo>
                    <a:pt x="1954" y="192"/>
                  </a:lnTo>
                  <a:lnTo>
                    <a:pt x="1892" y="164"/>
                  </a:lnTo>
                  <a:lnTo>
                    <a:pt x="1824" y="135"/>
                  </a:lnTo>
                  <a:lnTo>
                    <a:pt x="1752" y="108"/>
                  </a:lnTo>
                  <a:lnTo>
                    <a:pt x="1676" y="84"/>
                  </a:lnTo>
                  <a:lnTo>
                    <a:pt x="1595" y="61"/>
                  </a:lnTo>
                  <a:lnTo>
                    <a:pt x="1511" y="39"/>
                  </a:lnTo>
                  <a:lnTo>
                    <a:pt x="1422" y="23"/>
                  </a:lnTo>
                  <a:lnTo>
                    <a:pt x="1330" y="9"/>
                  </a:lnTo>
                  <a:lnTo>
                    <a:pt x="1234" y="3"/>
                  </a:lnTo>
                  <a:lnTo>
                    <a:pt x="1137" y="0"/>
                  </a:lnTo>
                  <a:lnTo>
                    <a:pt x="1038" y="1"/>
                  </a:lnTo>
                  <a:lnTo>
                    <a:pt x="942" y="9"/>
                  </a:lnTo>
                  <a:lnTo>
                    <a:pt x="850" y="21"/>
                  </a:lnTo>
                  <a:lnTo>
                    <a:pt x="763" y="36"/>
                  </a:lnTo>
                  <a:lnTo>
                    <a:pt x="677" y="52"/>
                  </a:lnTo>
                  <a:lnTo>
                    <a:pt x="596" y="74"/>
                  </a:lnTo>
                  <a:lnTo>
                    <a:pt x="521" y="97"/>
                  </a:lnTo>
                  <a:lnTo>
                    <a:pt x="448" y="120"/>
                  </a:lnTo>
                  <a:lnTo>
                    <a:pt x="381" y="146"/>
                  </a:lnTo>
                  <a:lnTo>
                    <a:pt x="318" y="171"/>
                  </a:lnTo>
                  <a:lnTo>
                    <a:pt x="260" y="197"/>
                  </a:lnTo>
                  <a:lnTo>
                    <a:pt x="208" y="222"/>
                  </a:lnTo>
                  <a:lnTo>
                    <a:pt x="161" y="247"/>
                  </a:lnTo>
                  <a:lnTo>
                    <a:pt x="120" y="268"/>
                  </a:lnTo>
                  <a:lnTo>
                    <a:pt x="84" y="290"/>
                  </a:lnTo>
                  <a:lnTo>
                    <a:pt x="54" y="308"/>
                  </a:lnTo>
                  <a:lnTo>
                    <a:pt x="31" y="323"/>
                  </a:lnTo>
                  <a:lnTo>
                    <a:pt x="13" y="334"/>
                  </a:lnTo>
                  <a:lnTo>
                    <a:pt x="3" y="341"/>
                  </a:lnTo>
                  <a:lnTo>
                    <a:pt x="0" y="342"/>
                  </a:lnTo>
                  <a:close/>
                </a:path>
              </a:pathLst>
            </a:custGeom>
            <a:solidFill>
              <a:schemeClr val="accent1"/>
            </a:solidFill>
            <a:ln w="0">
              <a:noFill/>
              <a:prstDash val="solid"/>
              <a:round/>
            </a:ln>
          </p:spPr>
          <p:txBody>
            <a:bodyPr vert="horz" wrap="square" lIns="91440" tIns="45720" rIns="91440" bIns="45720" numCol="1" anchor="t" anchorCtr="0" compatLnSpc="1"/>
            <a:lstStyle/>
            <a:p>
              <a:endParaRPr lang="zh-CN" altLang="en-US">
                <a:latin typeface="+mj-ea"/>
                <a:ea typeface="+mj-ea"/>
              </a:endParaRPr>
            </a:p>
          </p:txBody>
        </p:sp>
        <p:sp>
          <p:nvSpPr>
            <p:cNvPr id="12" name="Freeform 7"/>
            <p:cNvSpPr/>
            <p:nvPr/>
          </p:nvSpPr>
          <p:spPr bwMode="auto">
            <a:xfrm>
              <a:off x="3209" y="7"/>
              <a:ext cx="2272" cy="3761"/>
            </a:xfrm>
            <a:custGeom>
              <a:avLst/>
              <a:gdLst>
                <a:gd name="T0" fmla="*/ 0 w 2272"/>
                <a:gd name="T1" fmla="*/ 3761 h 3761"/>
                <a:gd name="T2" fmla="*/ 15 w 2272"/>
                <a:gd name="T3" fmla="*/ 3751 h 3761"/>
                <a:gd name="T4" fmla="*/ 54 w 2272"/>
                <a:gd name="T5" fmla="*/ 3726 h 3761"/>
                <a:gd name="T6" fmla="*/ 120 w 2272"/>
                <a:gd name="T7" fmla="*/ 3688 h 3761"/>
                <a:gd name="T8" fmla="*/ 208 w 2272"/>
                <a:gd name="T9" fmla="*/ 3644 h 3761"/>
                <a:gd name="T10" fmla="*/ 318 w 2272"/>
                <a:gd name="T11" fmla="*/ 3594 h 3761"/>
                <a:gd name="T12" fmla="*/ 448 w 2272"/>
                <a:gd name="T13" fmla="*/ 3545 h 3761"/>
                <a:gd name="T14" fmla="*/ 597 w 2272"/>
                <a:gd name="T15" fmla="*/ 3499 h 3761"/>
                <a:gd name="T16" fmla="*/ 763 w 2272"/>
                <a:gd name="T17" fmla="*/ 3463 h 3761"/>
                <a:gd name="T18" fmla="*/ 943 w 2272"/>
                <a:gd name="T19" fmla="*/ 3436 h 3761"/>
                <a:gd name="T20" fmla="*/ 1137 w 2272"/>
                <a:gd name="T21" fmla="*/ 3428 h 3761"/>
                <a:gd name="T22" fmla="*/ 1330 w 2272"/>
                <a:gd name="T23" fmla="*/ 3436 h 3761"/>
                <a:gd name="T24" fmla="*/ 1511 w 2272"/>
                <a:gd name="T25" fmla="*/ 3463 h 3761"/>
                <a:gd name="T26" fmla="*/ 1676 w 2272"/>
                <a:gd name="T27" fmla="*/ 3499 h 3761"/>
                <a:gd name="T28" fmla="*/ 1824 w 2272"/>
                <a:gd name="T29" fmla="*/ 3545 h 3761"/>
                <a:gd name="T30" fmla="*/ 1954 w 2272"/>
                <a:gd name="T31" fmla="*/ 3594 h 3761"/>
                <a:gd name="T32" fmla="*/ 2065 w 2272"/>
                <a:gd name="T33" fmla="*/ 3644 h 3761"/>
                <a:gd name="T34" fmla="*/ 2154 w 2272"/>
                <a:gd name="T35" fmla="*/ 3688 h 3761"/>
                <a:gd name="T36" fmla="*/ 2218 w 2272"/>
                <a:gd name="T37" fmla="*/ 3726 h 3761"/>
                <a:gd name="T38" fmla="*/ 2259 w 2272"/>
                <a:gd name="T39" fmla="*/ 3751 h 3761"/>
                <a:gd name="T40" fmla="*/ 2272 w 2272"/>
                <a:gd name="T41" fmla="*/ 3761 h 3761"/>
                <a:gd name="T42" fmla="*/ 2269 w 2272"/>
                <a:gd name="T43" fmla="*/ 384 h 3761"/>
                <a:gd name="T44" fmla="*/ 2243 w 2272"/>
                <a:gd name="T45" fmla="*/ 362 h 3761"/>
                <a:gd name="T46" fmla="*/ 2188 w 2272"/>
                <a:gd name="T47" fmla="*/ 326 h 3761"/>
                <a:gd name="T48" fmla="*/ 2113 w 2272"/>
                <a:gd name="T49" fmla="*/ 276 h 3761"/>
                <a:gd name="T50" fmla="*/ 2012 w 2272"/>
                <a:gd name="T51" fmla="*/ 222 h 3761"/>
                <a:gd name="T52" fmla="*/ 1892 w 2272"/>
                <a:gd name="T53" fmla="*/ 164 h 3761"/>
                <a:gd name="T54" fmla="*/ 1752 w 2272"/>
                <a:gd name="T55" fmla="*/ 108 h 3761"/>
                <a:gd name="T56" fmla="*/ 1595 w 2272"/>
                <a:gd name="T57" fmla="*/ 61 h 3761"/>
                <a:gd name="T58" fmla="*/ 1422 w 2272"/>
                <a:gd name="T59" fmla="*/ 23 h 3761"/>
                <a:gd name="T60" fmla="*/ 1234 w 2272"/>
                <a:gd name="T61" fmla="*/ 3 h 3761"/>
                <a:gd name="T62" fmla="*/ 1038 w 2272"/>
                <a:gd name="T63" fmla="*/ 1 h 3761"/>
                <a:gd name="T64" fmla="*/ 850 w 2272"/>
                <a:gd name="T65" fmla="*/ 21 h 3761"/>
                <a:gd name="T66" fmla="*/ 677 w 2272"/>
                <a:gd name="T67" fmla="*/ 52 h 3761"/>
                <a:gd name="T68" fmla="*/ 521 w 2272"/>
                <a:gd name="T69" fmla="*/ 97 h 3761"/>
                <a:gd name="T70" fmla="*/ 381 w 2272"/>
                <a:gd name="T71" fmla="*/ 146 h 3761"/>
                <a:gd name="T72" fmla="*/ 260 w 2272"/>
                <a:gd name="T73" fmla="*/ 197 h 3761"/>
                <a:gd name="T74" fmla="*/ 161 w 2272"/>
                <a:gd name="T75" fmla="*/ 247 h 3761"/>
                <a:gd name="T76" fmla="*/ 84 w 2272"/>
                <a:gd name="T77" fmla="*/ 290 h 3761"/>
                <a:gd name="T78" fmla="*/ 31 w 2272"/>
                <a:gd name="T79" fmla="*/ 323 h 3761"/>
                <a:gd name="T80" fmla="*/ 3 w 2272"/>
                <a:gd name="T81" fmla="*/ 34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2" h="3761">
                  <a:moveTo>
                    <a:pt x="0" y="342"/>
                  </a:moveTo>
                  <a:lnTo>
                    <a:pt x="0" y="3761"/>
                  </a:lnTo>
                  <a:lnTo>
                    <a:pt x="3" y="3759"/>
                  </a:lnTo>
                  <a:lnTo>
                    <a:pt x="15" y="3751"/>
                  </a:lnTo>
                  <a:lnTo>
                    <a:pt x="31" y="3741"/>
                  </a:lnTo>
                  <a:lnTo>
                    <a:pt x="54" y="3726"/>
                  </a:lnTo>
                  <a:lnTo>
                    <a:pt x="84" y="3708"/>
                  </a:lnTo>
                  <a:lnTo>
                    <a:pt x="120" y="3688"/>
                  </a:lnTo>
                  <a:lnTo>
                    <a:pt x="161" y="3667"/>
                  </a:lnTo>
                  <a:lnTo>
                    <a:pt x="208" y="3644"/>
                  </a:lnTo>
                  <a:lnTo>
                    <a:pt x="260" y="3619"/>
                  </a:lnTo>
                  <a:lnTo>
                    <a:pt x="318" y="3594"/>
                  </a:lnTo>
                  <a:lnTo>
                    <a:pt x="381" y="3570"/>
                  </a:lnTo>
                  <a:lnTo>
                    <a:pt x="448" y="3545"/>
                  </a:lnTo>
                  <a:lnTo>
                    <a:pt x="521" y="3522"/>
                  </a:lnTo>
                  <a:lnTo>
                    <a:pt x="597" y="3499"/>
                  </a:lnTo>
                  <a:lnTo>
                    <a:pt x="677" y="3479"/>
                  </a:lnTo>
                  <a:lnTo>
                    <a:pt x="763" y="3463"/>
                  </a:lnTo>
                  <a:lnTo>
                    <a:pt x="850" y="3448"/>
                  </a:lnTo>
                  <a:lnTo>
                    <a:pt x="943" y="3436"/>
                  </a:lnTo>
                  <a:lnTo>
                    <a:pt x="1038" y="3430"/>
                  </a:lnTo>
                  <a:lnTo>
                    <a:pt x="1137" y="3428"/>
                  </a:lnTo>
                  <a:lnTo>
                    <a:pt x="1234" y="3430"/>
                  </a:lnTo>
                  <a:lnTo>
                    <a:pt x="1330" y="3436"/>
                  </a:lnTo>
                  <a:lnTo>
                    <a:pt x="1422" y="3448"/>
                  </a:lnTo>
                  <a:lnTo>
                    <a:pt x="1511" y="3463"/>
                  </a:lnTo>
                  <a:lnTo>
                    <a:pt x="1595" y="3479"/>
                  </a:lnTo>
                  <a:lnTo>
                    <a:pt x="1676" y="3499"/>
                  </a:lnTo>
                  <a:lnTo>
                    <a:pt x="1752" y="3522"/>
                  </a:lnTo>
                  <a:lnTo>
                    <a:pt x="1824" y="3545"/>
                  </a:lnTo>
                  <a:lnTo>
                    <a:pt x="1892" y="3570"/>
                  </a:lnTo>
                  <a:lnTo>
                    <a:pt x="1954" y="3594"/>
                  </a:lnTo>
                  <a:lnTo>
                    <a:pt x="2012" y="3619"/>
                  </a:lnTo>
                  <a:lnTo>
                    <a:pt x="2065" y="3644"/>
                  </a:lnTo>
                  <a:lnTo>
                    <a:pt x="2113" y="3667"/>
                  </a:lnTo>
                  <a:lnTo>
                    <a:pt x="2154" y="3688"/>
                  </a:lnTo>
                  <a:lnTo>
                    <a:pt x="2188" y="3708"/>
                  </a:lnTo>
                  <a:lnTo>
                    <a:pt x="2218" y="3726"/>
                  </a:lnTo>
                  <a:lnTo>
                    <a:pt x="2243" y="3741"/>
                  </a:lnTo>
                  <a:lnTo>
                    <a:pt x="2259" y="3751"/>
                  </a:lnTo>
                  <a:lnTo>
                    <a:pt x="2269" y="3759"/>
                  </a:lnTo>
                  <a:lnTo>
                    <a:pt x="2272" y="3761"/>
                  </a:lnTo>
                  <a:lnTo>
                    <a:pt x="2272" y="387"/>
                  </a:lnTo>
                  <a:lnTo>
                    <a:pt x="2269" y="384"/>
                  </a:lnTo>
                  <a:lnTo>
                    <a:pt x="2259" y="375"/>
                  </a:lnTo>
                  <a:lnTo>
                    <a:pt x="2243" y="362"/>
                  </a:lnTo>
                  <a:lnTo>
                    <a:pt x="2218" y="346"/>
                  </a:lnTo>
                  <a:lnTo>
                    <a:pt x="2188" y="326"/>
                  </a:lnTo>
                  <a:lnTo>
                    <a:pt x="2154" y="303"/>
                  </a:lnTo>
                  <a:lnTo>
                    <a:pt x="2113" y="276"/>
                  </a:lnTo>
                  <a:lnTo>
                    <a:pt x="2065" y="250"/>
                  </a:lnTo>
                  <a:lnTo>
                    <a:pt x="2012" y="222"/>
                  </a:lnTo>
                  <a:lnTo>
                    <a:pt x="1954" y="192"/>
                  </a:lnTo>
                  <a:lnTo>
                    <a:pt x="1892" y="164"/>
                  </a:lnTo>
                  <a:lnTo>
                    <a:pt x="1824" y="135"/>
                  </a:lnTo>
                  <a:lnTo>
                    <a:pt x="1752" y="108"/>
                  </a:lnTo>
                  <a:lnTo>
                    <a:pt x="1676" y="84"/>
                  </a:lnTo>
                  <a:lnTo>
                    <a:pt x="1595" y="61"/>
                  </a:lnTo>
                  <a:lnTo>
                    <a:pt x="1511" y="39"/>
                  </a:lnTo>
                  <a:lnTo>
                    <a:pt x="1422" y="23"/>
                  </a:lnTo>
                  <a:lnTo>
                    <a:pt x="1330" y="9"/>
                  </a:lnTo>
                  <a:lnTo>
                    <a:pt x="1234" y="3"/>
                  </a:lnTo>
                  <a:lnTo>
                    <a:pt x="1137" y="0"/>
                  </a:lnTo>
                  <a:lnTo>
                    <a:pt x="1038" y="1"/>
                  </a:lnTo>
                  <a:lnTo>
                    <a:pt x="943" y="9"/>
                  </a:lnTo>
                  <a:lnTo>
                    <a:pt x="850" y="21"/>
                  </a:lnTo>
                  <a:lnTo>
                    <a:pt x="763" y="36"/>
                  </a:lnTo>
                  <a:lnTo>
                    <a:pt x="677" y="52"/>
                  </a:lnTo>
                  <a:lnTo>
                    <a:pt x="597" y="74"/>
                  </a:lnTo>
                  <a:lnTo>
                    <a:pt x="521" y="97"/>
                  </a:lnTo>
                  <a:lnTo>
                    <a:pt x="448" y="120"/>
                  </a:lnTo>
                  <a:lnTo>
                    <a:pt x="381" y="146"/>
                  </a:lnTo>
                  <a:lnTo>
                    <a:pt x="318" y="171"/>
                  </a:lnTo>
                  <a:lnTo>
                    <a:pt x="260" y="197"/>
                  </a:lnTo>
                  <a:lnTo>
                    <a:pt x="208" y="222"/>
                  </a:lnTo>
                  <a:lnTo>
                    <a:pt x="161" y="247"/>
                  </a:lnTo>
                  <a:lnTo>
                    <a:pt x="120" y="268"/>
                  </a:lnTo>
                  <a:lnTo>
                    <a:pt x="84" y="290"/>
                  </a:lnTo>
                  <a:lnTo>
                    <a:pt x="54" y="308"/>
                  </a:lnTo>
                  <a:lnTo>
                    <a:pt x="31" y="323"/>
                  </a:lnTo>
                  <a:lnTo>
                    <a:pt x="15" y="334"/>
                  </a:lnTo>
                  <a:lnTo>
                    <a:pt x="3" y="341"/>
                  </a:lnTo>
                  <a:lnTo>
                    <a:pt x="0" y="342"/>
                  </a:lnTo>
                  <a:close/>
                </a:path>
              </a:pathLst>
            </a:custGeom>
            <a:solidFill>
              <a:schemeClr val="accent2"/>
            </a:solidFill>
            <a:ln w="0">
              <a:noFill/>
              <a:prstDash val="solid"/>
              <a:round/>
            </a:ln>
          </p:spPr>
          <p:txBody>
            <a:bodyPr vert="horz" wrap="square" lIns="91440" tIns="45720" rIns="91440" bIns="45720" numCol="1" anchor="t" anchorCtr="0" compatLnSpc="1"/>
            <a:lstStyle/>
            <a:p>
              <a:endParaRPr lang="zh-CN" altLang="en-US">
                <a:latin typeface="+mj-ea"/>
                <a:ea typeface="+mj-ea"/>
              </a:endParaRPr>
            </a:p>
          </p:txBody>
        </p:sp>
        <p:sp>
          <p:nvSpPr>
            <p:cNvPr id="14" name="Freeform 8"/>
            <p:cNvSpPr/>
            <p:nvPr/>
          </p:nvSpPr>
          <p:spPr bwMode="auto">
            <a:xfrm>
              <a:off x="413" y="694"/>
              <a:ext cx="5419" cy="3611"/>
            </a:xfrm>
            <a:custGeom>
              <a:avLst/>
              <a:gdLst>
                <a:gd name="T0" fmla="*/ 0 w 5419"/>
                <a:gd name="T1" fmla="*/ 0 h 3611"/>
                <a:gd name="T2" fmla="*/ 174 w 5419"/>
                <a:gd name="T3" fmla="*/ 0 h 3611"/>
                <a:gd name="T4" fmla="*/ 174 w 5419"/>
                <a:gd name="T5" fmla="*/ 3267 h 3611"/>
                <a:gd name="T6" fmla="*/ 2272 w 5419"/>
                <a:gd name="T7" fmla="*/ 3267 h 3611"/>
                <a:gd name="T8" fmla="*/ 2272 w 5419"/>
                <a:gd name="T9" fmla="*/ 3440 h 3611"/>
                <a:gd name="T10" fmla="*/ 3145 w 5419"/>
                <a:gd name="T11" fmla="*/ 3440 h 3611"/>
                <a:gd name="T12" fmla="*/ 3145 w 5419"/>
                <a:gd name="T13" fmla="*/ 3267 h 3611"/>
                <a:gd name="T14" fmla="*/ 5243 w 5419"/>
                <a:gd name="T15" fmla="*/ 3267 h 3611"/>
                <a:gd name="T16" fmla="*/ 5243 w 5419"/>
                <a:gd name="T17" fmla="*/ 0 h 3611"/>
                <a:gd name="T18" fmla="*/ 5419 w 5419"/>
                <a:gd name="T19" fmla="*/ 0 h 3611"/>
                <a:gd name="T20" fmla="*/ 5419 w 5419"/>
                <a:gd name="T21" fmla="*/ 3440 h 3611"/>
                <a:gd name="T22" fmla="*/ 3322 w 5419"/>
                <a:gd name="T23" fmla="*/ 3440 h 3611"/>
                <a:gd name="T24" fmla="*/ 3332 w 5419"/>
                <a:gd name="T25" fmla="*/ 3611 h 3611"/>
                <a:gd name="T26" fmla="*/ 2097 w 5419"/>
                <a:gd name="T27" fmla="*/ 3611 h 3611"/>
                <a:gd name="T28" fmla="*/ 2097 w 5419"/>
                <a:gd name="T29" fmla="*/ 3440 h 3611"/>
                <a:gd name="T30" fmla="*/ 0 w 5419"/>
                <a:gd name="T31" fmla="*/ 3440 h 3611"/>
                <a:gd name="T32" fmla="*/ 0 w 5419"/>
                <a:gd name="T33"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19" h="3611">
                  <a:moveTo>
                    <a:pt x="0" y="0"/>
                  </a:moveTo>
                  <a:lnTo>
                    <a:pt x="174" y="0"/>
                  </a:lnTo>
                  <a:lnTo>
                    <a:pt x="174" y="3267"/>
                  </a:lnTo>
                  <a:lnTo>
                    <a:pt x="2272" y="3267"/>
                  </a:lnTo>
                  <a:lnTo>
                    <a:pt x="2272" y="3440"/>
                  </a:lnTo>
                  <a:lnTo>
                    <a:pt x="3145" y="3440"/>
                  </a:lnTo>
                  <a:lnTo>
                    <a:pt x="3145" y="3267"/>
                  </a:lnTo>
                  <a:lnTo>
                    <a:pt x="5243" y="3267"/>
                  </a:lnTo>
                  <a:lnTo>
                    <a:pt x="5243" y="0"/>
                  </a:lnTo>
                  <a:lnTo>
                    <a:pt x="5419" y="0"/>
                  </a:lnTo>
                  <a:lnTo>
                    <a:pt x="5419" y="3440"/>
                  </a:lnTo>
                  <a:lnTo>
                    <a:pt x="3322" y="3440"/>
                  </a:lnTo>
                  <a:lnTo>
                    <a:pt x="3332" y="3611"/>
                  </a:lnTo>
                  <a:lnTo>
                    <a:pt x="2097" y="3611"/>
                  </a:lnTo>
                  <a:lnTo>
                    <a:pt x="2097" y="3440"/>
                  </a:lnTo>
                  <a:lnTo>
                    <a:pt x="0" y="3440"/>
                  </a:lnTo>
                  <a:lnTo>
                    <a:pt x="0" y="0"/>
                  </a:lnTo>
                  <a:close/>
                </a:path>
              </a:pathLst>
            </a:custGeom>
            <a:grpFill/>
            <a:ln w="0">
              <a:noFill/>
              <a:prstDash val="solid"/>
              <a:round/>
            </a:ln>
          </p:spPr>
          <p:txBody>
            <a:bodyPr vert="horz" wrap="square" lIns="91440" tIns="45720" rIns="91440" bIns="45720" numCol="1" anchor="t" anchorCtr="0" compatLnSpc="1"/>
            <a:lstStyle/>
            <a:p>
              <a:endParaRPr lang="zh-CN" altLang="en-US">
                <a:latin typeface="+mj-ea"/>
                <a:ea typeface="+mj-ea"/>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进阶探究">
    <p:spTree>
      <p:nvGrpSpPr>
        <p:cNvPr id="1" name=""/>
        <p:cNvGrpSpPr/>
        <p:nvPr/>
      </p:nvGrpSpPr>
      <p:grpSpPr>
        <a:xfrm>
          <a:off x="0" y="0"/>
          <a:ext cx="0" cy="0"/>
          <a:chOff x="0" y="0"/>
          <a:chExt cx="0" cy="0"/>
        </a:xfrm>
      </p:grpSpPr>
      <p:sp>
        <p:nvSpPr>
          <p:cNvPr id="8" name="矩形 7"/>
          <p:cNvSpPr/>
          <p:nvPr userDrawn="1"/>
        </p:nvSpPr>
        <p:spPr>
          <a:xfrm>
            <a:off x="0" y="6391754"/>
            <a:ext cx="12192000" cy="466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占位符 3"/>
          <p:cNvSpPr>
            <a:spLocks noGrp="1"/>
          </p:cNvSpPr>
          <p:nvPr>
            <p:ph type="body" sz="quarter" idx="10"/>
          </p:nvPr>
        </p:nvSpPr>
        <p:spPr>
          <a:xfrm>
            <a:off x="515938" y="2355384"/>
            <a:ext cx="10761662" cy="3520755"/>
          </a:xfrm>
          <a:prstGeom prst="rect">
            <a:avLst/>
          </a:prstGeom>
        </p:spPr>
        <p:txBody>
          <a:bodyPr wrap="square">
            <a:noAutofit/>
          </a:bodyPr>
          <a:lstStyle>
            <a:lvl1pPr marL="0" indent="0">
              <a:spcBef>
                <a:spcPts val="600"/>
              </a:spcBef>
              <a:buNone/>
              <a:defRPr lang="zh-CN" altLang="en-US" sz="2400" dirty="0">
                <a:solidFill>
                  <a:schemeClr val="tx1">
                    <a:lumMod val="85000"/>
                    <a:lumOff val="15000"/>
                  </a:schemeClr>
                </a:solidFill>
                <a:latin typeface="+mn-ea"/>
                <a:ea typeface="+mn-ea"/>
              </a:defRPr>
            </a:lvl1pPr>
          </a:lstStyle>
          <a:p>
            <a:pPr marL="0" lvl="0" algn="just">
              <a:lnSpc>
                <a:spcPct val="130000"/>
              </a:lnSpc>
              <a:spcBef>
                <a:spcPts val="600"/>
              </a:spcBef>
            </a:pPr>
            <a:endParaRPr lang="zh-CN" altLang="en-US" dirty="0"/>
          </a:p>
        </p:txBody>
      </p:sp>
      <p:sp>
        <p:nvSpPr>
          <p:cNvPr id="2" name="矩形: 圆角 1"/>
          <p:cNvSpPr/>
          <p:nvPr userDrawn="1"/>
        </p:nvSpPr>
        <p:spPr>
          <a:xfrm>
            <a:off x="-397239" y="275766"/>
            <a:ext cx="794478" cy="6445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a:xfrm>
            <a:off x="515938" y="275766"/>
            <a:ext cx="10711132" cy="644578"/>
          </a:xfrm>
          <a:prstGeom prst="rect">
            <a:avLst/>
          </a:prstGeom>
        </p:spPr>
        <p:txBody>
          <a:bodyPr anchor="ctr"/>
          <a:lstStyle>
            <a:lvl1pPr>
              <a:defRPr sz="2800">
                <a:solidFill>
                  <a:schemeClr val="accent1"/>
                </a:solidFill>
                <a:latin typeface="+mj-ea"/>
                <a:ea typeface="+mj-ea"/>
              </a:defRPr>
            </a:lvl1pPr>
          </a:lstStyle>
          <a:p>
            <a:r>
              <a:rPr lang="zh-CN" altLang="en-US" dirty="0"/>
              <a:t>单击此处编辑母版标题样式</a:t>
            </a:r>
            <a:endParaRPr lang="zh-CN" altLang="en-US" dirty="0"/>
          </a:p>
        </p:txBody>
      </p:sp>
      <p:sp>
        <p:nvSpPr>
          <p:cNvPr id="10" name="矩形 9"/>
          <p:cNvSpPr/>
          <p:nvPr userDrawn="1"/>
        </p:nvSpPr>
        <p:spPr>
          <a:xfrm>
            <a:off x="1085023" y="1587580"/>
            <a:ext cx="1313180" cy="430887"/>
          </a:xfrm>
          <a:prstGeom prst="rect">
            <a:avLst/>
          </a:prstGeom>
        </p:spPr>
        <p:txBody>
          <a:bodyPr wrap="none" anchor="b">
            <a:spAutoFit/>
          </a:bodyPr>
          <a:lstStyle/>
          <a:p>
            <a:r>
              <a:rPr lang="zh-CN" altLang="en-US" sz="2200" dirty="0">
                <a:solidFill>
                  <a:schemeClr val="accent2"/>
                </a:solidFill>
                <a:latin typeface="+mj-ea"/>
                <a:ea typeface="+mj-ea"/>
                <a:cs typeface="Lantinghei SC Demibold" charset="-122"/>
              </a:rPr>
              <a:t>进阶探究</a:t>
            </a:r>
            <a:endParaRPr lang="zh-CN" altLang="en-US" sz="2200" dirty="0">
              <a:solidFill>
                <a:schemeClr val="accent2"/>
              </a:solidFill>
              <a:latin typeface="+mj-ea"/>
              <a:ea typeface="+mj-ea"/>
              <a:cs typeface="Lantinghei SC Demibold" charset="-122"/>
            </a:endParaRPr>
          </a:p>
        </p:txBody>
      </p:sp>
      <p:cxnSp>
        <p:nvCxnSpPr>
          <p:cNvPr id="11" name="直接连接符 10"/>
          <p:cNvCxnSpPr/>
          <p:nvPr userDrawn="1"/>
        </p:nvCxnSpPr>
        <p:spPr>
          <a:xfrm>
            <a:off x="536740" y="2028825"/>
            <a:ext cx="175550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图形 6"/>
          <p:cNvGrpSpPr/>
          <p:nvPr userDrawn="1"/>
        </p:nvGrpSpPr>
        <p:grpSpPr>
          <a:xfrm>
            <a:off x="515938" y="1392231"/>
            <a:ext cx="569086" cy="569086"/>
            <a:chOff x="751878" y="1392231"/>
            <a:chExt cx="569086" cy="569086"/>
          </a:xfrm>
          <a:solidFill>
            <a:schemeClr val="bg1">
              <a:lumMod val="75000"/>
            </a:schemeClr>
          </a:solidFill>
        </p:grpSpPr>
        <p:sp>
          <p:nvSpPr>
            <p:cNvPr id="14" name="任意多边形: 形状 13"/>
            <p:cNvSpPr/>
            <p:nvPr/>
          </p:nvSpPr>
          <p:spPr>
            <a:xfrm>
              <a:off x="805078" y="1427775"/>
              <a:ext cx="461827" cy="498506"/>
            </a:xfrm>
            <a:custGeom>
              <a:avLst/>
              <a:gdLst>
                <a:gd name="connsiteX0" fmla="*/ 17936 w 461826"/>
                <a:gd name="connsiteY0" fmla="*/ 248999 h 498505"/>
                <a:gd name="connsiteX1" fmla="*/ 33942 w 461826"/>
                <a:gd name="connsiteY1" fmla="*/ 238329 h 498505"/>
                <a:gd name="connsiteX2" fmla="*/ 314743 w 461826"/>
                <a:gd name="connsiteY2" fmla="*/ 124327 h 498505"/>
                <a:gd name="connsiteX3" fmla="*/ 428745 w 461826"/>
                <a:gd name="connsiteY3" fmla="*/ 238329 h 498505"/>
                <a:gd name="connsiteX4" fmla="*/ 444751 w 461826"/>
                <a:gd name="connsiteY4" fmla="*/ 248999 h 498505"/>
                <a:gd name="connsiteX5" fmla="*/ 462239 w 461826"/>
                <a:gd name="connsiteY5" fmla="*/ 230925 h 498505"/>
                <a:gd name="connsiteX6" fmla="*/ 460756 w 461826"/>
                <a:gd name="connsiteY6" fmla="*/ 224102 h 498505"/>
                <a:gd name="connsiteX7" fmla="*/ 402069 w 461826"/>
                <a:gd name="connsiteY7" fmla="*/ 138739 h 498505"/>
                <a:gd name="connsiteX8" fmla="*/ 443861 w 461826"/>
                <a:gd name="connsiteY8" fmla="*/ 96946 h 498505"/>
                <a:gd name="connsiteX9" fmla="*/ 440305 w 461826"/>
                <a:gd name="connsiteY9" fmla="*/ 72049 h 498505"/>
                <a:gd name="connsiteX10" fmla="*/ 418964 w 461826"/>
                <a:gd name="connsiteY10" fmla="*/ 72049 h 498505"/>
                <a:gd name="connsiteX11" fmla="*/ 374504 w 461826"/>
                <a:gd name="connsiteY11" fmla="*/ 116509 h 498505"/>
                <a:gd name="connsiteX12" fmla="*/ 249127 w 461826"/>
                <a:gd name="connsiteY12" fmla="*/ 72049 h 498505"/>
                <a:gd name="connsiteX13" fmla="*/ 249127 w 461826"/>
                <a:gd name="connsiteY13" fmla="*/ 17808 h 498505"/>
                <a:gd name="connsiteX14" fmla="*/ 231343 w 461826"/>
                <a:gd name="connsiteY14" fmla="*/ 24 h 498505"/>
                <a:gd name="connsiteX15" fmla="*/ 213559 w 461826"/>
                <a:gd name="connsiteY15" fmla="*/ 17808 h 498505"/>
                <a:gd name="connsiteX16" fmla="*/ 213559 w 461826"/>
                <a:gd name="connsiteY16" fmla="*/ 71160 h 498505"/>
                <a:gd name="connsiteX17" fmla="*/ 85515 w 461826"/>
                <a:gd name="connsiteY17" fmla="*/ 117398 h 498505"/>
                <a:gd name="connsiteX18" fmla="*/ 39277 w 461826"/>
                <a:gd name="connsiteY18" fmla="*/ 71160 h 498505"/>
                <a:gd name="connsiteX19" fmla="*/ 14379 w 461826"/>
                <a:gd name="connsiteY19" fmla="*/ 74717 h 498505"/>
                <a:gd name="connsiteX20" fmla="*/ 14379 w 461826"/>
                <a:gd name="connsiteY20" fmla="*/ 96057 h 498505"/>
                <a:gd name="connsiteX21" fmla="*/ 58839 w 461826"/>
                <a:gd name="connsiteY21" fmla="*/ 140517 h 498505"/>
                <a:gd name="connsiteX22" fmla="*/ 1930 w 461826"/>
                <a:gd name="connsiteY22" fmla="*/ 223212 h 498505"/>
                <a:gd name="connsiteX23" fmla="*/ 9809 w 461826"/>
                <a:gd name="connsiteY23" fmla="*/ 247097 h 498505"/>
                <a:gd name="connsiteX24" fmla="*/ 17936 w 461826"/>
                <a:gd name="connsiteY24" fmla="*/ 248999 h 498505"/>
                <a:gd name="connsiteX25" fmla="*/ 444751 w 461826"/>
                <a:gd name="connsiteY25" fmla="*/ 320135 h 498505"/>
                <a:gd name="connsiteX26" fmla="*/ 428745 w 461826"/>
                <a:gd name="connsiteY26" fmla="*/ 330805 h 498505"/>
                <a:gd name="connsiteX27" fmla="*/ 147943 w 461826"/>
                <a:gd name="connsiteY27" fmla="*/ 444807 h 498505"/>
                <a:gd name="connsiteX28" fmla="*/ 33942 w 461826"/>
                <a:gd name="connsiteY28" fmla="*/ 330805 h 498505"/>
                <a:gd name="connsiteX29" fmla="*/ 17936 w 461826"/>
                <a:gd name="connsiteY29" fmla="*/ 320135 h 498505"/>
                <a:gd name="connsiteX30" fmla="*/ 447 w 461826"/>
                <a:gd name="connsiteY30" fmla="*/ 338209 h 498505"/>
                <a:gd name="connsiteX31" fmla="*/ 1930 w 461826"/>
                <a:gd name="connsiteY31" fmla="*/ 345032 h 498505"/>
                <a:gd name="connsiteX32" fmla="*/ 325770 w 461826"/>
                <a:gd name="connsiteY32" fmla="*/ 480019 h 498505"/>
                <a:gd name="connsiteX33" fmla="*/ 460756 w 461826"/>
                <a:gd name="connsiteY33" fmla="*/ 345032 h 498505"/>
                <a:gd name="connsiteX34" fmla="*/ 451574 w 461826"/>
                <a:gd name="connsiteY34" fmla="*/ 321618 h 498505"/>
                <a:gd name="connsiteX35" fmla="*/ 444751 w 461826"/>
                <a:gd name="connsiteY35" fmla="*/ 320135 h 49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1826" h="498505">
                  <a:moveTo>
                    <a:pt x="17936" y="248999"/>
                  </a:moveTo>
                  <a:cubicBezTo>
                    <a:pt x="24901" y="248884"/>
                    <a:pt x="31156" y="244713"/>
                    <a:pt x="33942" y="238329"/>
                  </a:cubicBezTo>
                  <a:cubicBezTo>
                    <a:pt x="80002" y="129307"/>
                    <a:pt x="205721" y="78267"/>
                    <a:pt x="314743" y="124327"/>
                  </a:cubicBezTo>
                  <a:cubicBezTo>
                    <a:pt x="366134" y="146039"/>
                    <a:pt x="407032" y="186937"/>
                    <a:pt x="428745" y="238329"/>
                  </a:cubicBezTo>
                  <a:cubicBezTo>
                    <a:pt x="431530" y="244713"/>
                    <a:pt x="437786" y="248884"/>
                    <a:pt x="444751" y="248999"/>
                  </a:cubicBezTo>
                  <a:cubicBezTo>
                    <a:pt x="454571" y="248837"/>
                    <a:pt x="462401" y="240745"/>
                    <a:pt x="462239" y="230925"/>
                  </a:cubicBezTo>
                  <a:cubicBezTo>
                    <a:pt x="462200" y="228575"/>
                    <a:pt x="461696" y="226256"/>
                    <a:pt x="460756" y="224102"/>
                  </a:cubicBezTo>
                  <a:cubicBezTo>
                    <a:pt x="447191" y="191959"/>
                    <a:pt x="427223" y="162914"/>
                    <a:pt x="402069" y="138739"/>
                  </a:cubicBezTo>
                  <a:lnTo>
                    <a:pt x="443861" y="96946"/>
                  </a:lnTo>
                  <a:cubicBezTo>
                    <a:pt x="449754" y="89089"/>
                    <a:pt x="448162" y="77942"/>
                    <a:pt x="440305" y="72049"/>
                  </a:cubicBezTo>
                  <a:cubicBezTo>
                    <a:pt x="433981" y="67307"/>
                    <a:pt x="425287" y="67307"/>
                    <a:pt x="418964" y="72049"/>
                  </a:cubicBezTo>
                  <a:lnTo>
                    <a:pt x="374504" y="116509"/>
                  </a:lnTo>
                  <a:cubicBezTo>
                    <a:pt x="337733" y="90175"/>
                    <a:pt x="294273" y="74764"/>
                    <a:pt x="249127" y="72049"/>
                  </a:cubicBezTo>
                  <a:lnTo>
                    <a:pt x="249127" y="17808"/>
                  </a:lnTo>
                  <a:cubicBezTo>
                    <a:pt x="249127" y="7986"/>
                    <a:pt x="241165" y="24"/>
                    <a:pt x="231343" y="24"/>
                  </a:cubicBezTo>
                  <a:cubicBezTo>
                    <a:pt x="221522" y="24"/>
                    <a:pt x="213559" y="7986"/>
                    <a:pt x="213559" y="17808"/>
                  </a:cubicBezTo>
                  <a:lnTo>
                    <a:pt x="213559" y="71160"/>
                  </a:lnTo>
                  <a:cubicBezTo>
                    <a:pt x="167401" y="74331"/>
                    <a:pt x="123050" y="90347"/>
                    <a:pt x="85515" y="117398"/>
                  </a:cubicBezTo>
                  <a:lnTo>
                    <a:pt x="39277" y="71160"/>
                  </a:lnTo>
                  <a:cubicBezTo>
                    <a:pt x="31420" y="65267"/>
                    <a:pt x="20272" y="66859"/>
                    <a:pt x="14379" y="74717"/>
                  </a:cubicBezTo>
                  <a:cubicBezTo>
                    <a:pt x="9637" y="81040"/>
                    <a:pt x="9637" y="89734"/>
                    <a:pt x="14379" y="96057"/>
                  </a:cubicBezTo>
                  <a:lnTo>
                    <a:pt x="58839" y="140517"/>
                  </a:lnTo>
                  <a:cubicBezTo>
                    <a:pt x="33997" y="163543"/>
                    <a:pt x="14563" y="191784"/>
                    <a:pt x="1930" y="223212"/>
                  </a:cubicBezTo>
                  <a:cubicBezTo>
                    <a:pt x="-2490" y="231983"/>
                    <a:pt x="1038" y="242677"/>
                    <a:pt x="9809" y="247097"/>
                  </a:cubicBezTo>
                  <a:cubicBezTo>
                    <a:pt x="12328" y="248367"/>
                    <a:pt x="15114" y="249019"/>
                    <a:pt x="17936" y="248999"/>
                  </a:cubicBezTo>
                  <a:close/>
                  <a:moveTo>
                    <a:pt x="444751" y="320135"/>
                  </a:moveTo>
                  <a:cubicBezTo>
                    <a:pt x="437786" y="320251"/>
                    <a:pt x="431530" y="324421"/>
                    <a:pt x="428745" y="330805"/>
                  </a:cubicBezTo>
                  <a:cubicBezTo>
                    <a:pt x="382685" y="439827"/>
                    <a:pt x="256965" y="490867"/>
                    <a:pt x="147943" y="444807"/>
                  </a:cubicBezTo>
                  <a:cubicBezTo>
                    <a:pt x="96552" y="423095"/>
                    <a:pt x="55654" y="382197"/>
                    <a:pt x="33942" y="330805"/>
                  </a:cubicBezTo>
                  <a:cubicBezTo>
                    <a:pt x="31156" y="324421"/>
                    <a:pt x="24901" y="320251"/>
                    <a:pt x="17936" y="320135"/>
                  </a:cubicBezTo>
                  <a:cubicBezTo>
                    <a:pt x="8115" y="320297"/>
                    <a:pt x="285" y="328389"/>
                    <a:pt x="447" y="338209"/>
                  </a:cubicBezTo>
                  <a:cubicBezTo>
                    <a:pt x="486" y="340559"/>
                    <a:pt x="990" y="342878"/>
                    <a:pt x="1930" y="345032"/>
                  </a:cubicBezTo>
                  <a:cubicBezTo>
                    <a:pt x="54081" y="471734"/>
                    <a:pt x="199069" y="532169"/>
                    <a:pt x="325770" y="480019"/>
                  </a:cubicBezTo>
                  <a:cubicBezTo>
                    <a:pt x="386969" y="454829"/>
                    <a:pt x="435566" y="406231"/>
                    <a:pt x="460756" y="345032"/>
                  </a:cubicBezTo>
                  <a:cubicBezTo>
                    <a:pt x="464686" y="336031"/>
                    <a:pt x="460575" y="325548"/>
                    <a:pt x="451574" y="321618"/>
                  </a:cubicBezTo>
                  <a:cubicBezTo>
                    <a:pt x="449420" y="320678"/>
                    <a:pt x="447101" y="320174"/>
                    <a:pt x="444751" y="320135"/>
                  </a:cubicBezTo>
                  <a:close/>
                </a:path>
              </a:pathLst>
            </a:custGeom>
            <a:solidFill>
              <a:schemeClr val="bg1">
                <a:lumMod val="75000"/>
              </a:schemeClr>
            </a:solidFill>
            <a:ln w="549" cap="flat">
              <a:noFill/>
              <a:prstDash val="solid"/>
              <a:miter/>
            </a:ln>
          </p:spPr>
          <p:txBody>
            <a:bodyPr rtlCol="0" anchor="ctr"/>
            <a:lstStyle/>
            <a:p>
              <a:endParaRPr lang="zh-CN" altLang="en-US">
                <a:latin typeface="+mj-ea"/>
                <a:ea typeface="+mj-ea"/>
              </a:endParaRPr>
            </a:p>
          </p:txBody>
        </p:sp>
        <p:sp>
          <p:nvSpPr>
            <p:cNvPr id="15" name="任意多边形: 形状 14"/>
            <p:cNvSpPr/>
            <p:nvPr/>
          </p:nvSpPr>
          <p:spPr>
            <a:xfrm>
              <a:off x="894125" y="1570046"/>
              <a:ext cx="284543" cy="284543"/>
            </a:xfrm>
            <a:custGeom>
              <a:avLst/>
              <a:gdLst>
                <a:gd name="connsiteX0" fmla="*/ 24 w 284543"/>
                <a:gd name="connsiteY0" fmla="*/ 142296 h 284543"/>
                <a:gd name="connsiteX1" fmla="*/ 142296 w 284543"/>
                <a:gd name="connsiteY1" fmla="*/ 284567 h 284543"/>
                <a:gd name="connsiteX2" fmla="*/ 284567 w 284543"/>
                <a:gd name="connsiteY2" fmla="*/ 142296 h 284543"/>
                <a:gd name="connsiteX3" fmla="*/ 142296 w 284543"/>
                <a:gd name="connsiteY3" fmla="*/ 24 h 284543"/>
                <a:gd name="connsiteX4" fmla="*/ 24 w 284543"/>
                <a:gd name="connsiteY4" fmla="*/ 142296 h 284543"/>
                <a:gd name="connsiteX5" fmla="*/ 97836 w 284543"/>
                <a:gd name="connsiteY5" fmla="*/ 151187 h 284543"/>
                <a:gd name="connsiteX6" fmla="*/ 35592 w 284543"/>
                <a:gd name="connsiteY6" fmla="*/ 88944 h 284543"/>
                <a:gd name="connsiteX7" fmla="*/ 97836 w 284543"/>
                <a:gd name="connsiteY7" fmla="*/ 26700 h 284543"/>
                <a:gd name="connsiteX8" fmla="*/ 160079 w 284543"/>
                <a:gd name="connsiteY8" fmla="*/ 88944 h 284543"/>
                <a:gd name="connsiteX9" fmla="*/ 97836 w 284543"/>
                <a:gd name="connsiteY9" fmla="*/ 151187 h 28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543" h="284543">
                  <a:moveTo>
                    <a:pt x="24" y="142296"/>
                  </a:moveTo>
                  <a:cubicBezTo>
                    <a:pt x="24" y="220870"/>
                    <a:pt x="63721" y="284567"/>
                    <a:pt x="142296" y="284567"/>
                  </a:cubicBezTo>
                  <a:cubicBezTo>
                    <a:pt x="220870" y="284567"/>
                    <a:pt x="284567" y="220870"/>
                    <a:pt x="284567" y="142296"/>
                  </a:cubicBezTo>
                  <a:cubicBezTo>
                    <a:pt x="284567" y="63721"/>
                    <a:pt x="220870" y="24"/>
                    <a:pt x="142296" y="24"/>
                  </a:cubicBezTo>
                  <a:cubicBezTo>
                    <a:pt x="63721" y="24"/>
                    <a:pt x="24" y="63721"/>
                    <a:pt x="24" y="142296"/>
                  </a:cubicBezTo>
                  <a:close/>
                  <a:moveTo>
                    <a:pt x="97836" y="151187"/>
                  </a:moveTo>
                  <a:cubicBezTo>
                    <a:pt x="63459" y="151187"/>
                    <a:pt x="35592" y="123320"/>
                    <a:pt x="35592" y="88944"/>
                  </a:cubicBezTo>
                  <a:cubicBezTo>
                    <a:pt x="35592" y="54567"/>
                    <a:pt x="63459" y="26700"/>
                    <a:pt x="97836" y="26700"/>
                  </a:cubicBezTo>
                  <a:cubicBezTo>
                    <a:pt x="132212" y="26700"/>
                    <a:pt x="160079" y="54567"/>
                    <a:pt x="160079" y="88944"/>
                  </a:cubicBezTo>
                  <a:cubicBezTo>
                    <a:pt x="160079" y="123320"/>
                    <a:pt x="132212" y="151187"/>
                    <a:pt x="97836" y="151187"/>
                  </a:cubicBezTo>
                  <a:close/>
                </a:path>
              </a:pathLst>
            </a:custGeom>
            <a:solidFill>
              <a:schemeClr val="accent1"/>
            </a:solidFill>
            <a:ln w="549" cap="flat">
              <a:noFill/>
              <a:prstDash val="solid"/>
              <a:miter/>
            </a:ln>
          </p:spPr>
          <p:txBody>
            <a:bodyPr rtlCol="0" anchor="ctr"/>
            <a:lstStyle/>
            <a:p>
              <a:endParaRPr lang="zh-CN" altLang="en-US">
                <a:latin typeface="+mj-ea"/>
                <a:ea typeface="+mj-ea"/>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任务发布">
    <p:spTree>
      <p:nvGrpSpPr>
        <p:cNvPr id="1" name=""/>
        <p:cNvGrpSpPr/>
        <p:nvPr/>
      </p:nvGrpSpPr>
      <p:grpSpPr>
        <a:xfrm>
          <a:off x="0" y="0"/>
          <a:ext cx="0" cy="0"/>
          <a:chOff x="0" y="0"/>
          <a:chExt cx="0" cy="0"/>
        </a:xfrm>
      </p:grpSpPr>
      <p:sp>
        <p:nvSpPr>
          <p:cNvPr id="8" name="矩形 7"/>
          <p:cNvSpPr/>
          <p:nvPr userDrawn="1"/>
        </p:nvSpPr>
        <p:spPr>
          <a:xfrm>
            <a:off x="0" y="6391754"/>
            <a:ext cx="12192000" cy="466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占位符 3"/>
          <p:cNvSpPr>
            <a:spLocks noGrp="1"/>
          </p:cNvSpPr>
          <p:nvPr>
            <p:ph type="body" sz="quarter" idx="10"/>
          </p:nvPr>
        </p:nvSpPr>
        <p:spPr>
          <a:xfrm>
            <a:off x="515937" y="1229194"/>
            <a:ext cx="11071459" cy="4646946"/>
          </a:xfrm>
          <a:prstGeom prst="rect">
            <a:avLst/>
          </a:prstGeom>
        </p:spPr>
        <p:txBody>
          <a:bodyPr wrap="square">
            <a:noAutofit/>
          </a:bodyPr>
          <a:lstStyle>
            <a:lvl1pPr marL="0" indent="0">
              <a:spcBef>
                <a:spcPts val="600"/>
              </a:spcBef>
              <a:buNone/>
              <a:defRPr lang="zh-CN" altLang="en-US" sz="2400" dirty="0">
                <a:solidFill>
                  <a:schemeClr val="tx1">
                    <a:lumMod val="85000"/>
                    <a:lumOff val="15000"/>
                  </a:schemeClr>
                </a:solidFill>
                <a:latin typeface="+mn-ea"/>
                <a:ea typeface="+mn-ea"/>
              </a:defRPr>
            </a:lvl1pPr>
          </a:lstStyle>
          <a:p>
            <a:pPr marL="0" lvl="0" algn="just">
              <a:lnSpc>
                <a:spcPct val="130000"/>
              </a:lnSpc>
              <a:spcBef>
                <a:spcPts val="600"/>
              </a:spcBef>
            </a:pPr>
            <a:endParaRPr lang="zh-CN" altLang="en-US" dirty="0"/>
          </a:p>
        </p:txBody>
      </p:sp>
      <p:sp>
        <p:nvSpPr>
          <p:cNvPr id="2" name="矩形: 圆角 1"/>
          <p:cNvSpPr/>
          <p:nvPr userDrawn="1"/>
        </p:nvSpPr>
        <p:spPr>
          <a:xfrm>
            <a:off x="-397239" y="275766"/>
            <a:ext cx="794478" cy="6445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a:xfrm>
            <a:off x="515938" y="275766"/>
            <a:ext cx="11071459" cy="644578"/>
          </a:xfrm>
          <a:prstGeom prst="rect">
            <a:avLst/>
          </a:prstGeom>
        </p:spPr>
        <p:txBody>
          <a:bodyPr anchor="ctr"/>
          <a:lstStyle>
            <a:lvl1pPr>
              <a:defRPr sz="2800">
                <a:solidFill>
                  <a:schemeClr val="accent1"/>
                </a:solidFill>
                <a:latin typeface="+mj-ea"/>
                <a:ea typeface="+mj-ea"/>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任务发布">
    <p:spTree>
      <p:nvGrpSpPr>
        <p:cNvPr id="1" name=""/>
        <p:cNvGrpSpPr/>
        <p:nvPr/>
      </p:nvGrpSpPr>
      <p:grpSpPr>
        <a:xfrm>
          <a:off x="0" y="0"/>
          <a:ext cx="0" cy="0"/>
          <a:chOff x="0" y="0"/>
          <a:chExt cx="0" cy="0"/>
        </a:xfrm>
      </p:grpSpPr>
      <p:sp>
        <p:nvSpPr>
          <p:cNvPr id="8" name="矩形 7"/>
          <p:cNvSpPr/>
          <p:nvPr userDrawn="1"/>
        </p:nvSpPr>
        <p:spPr>
          <a:xfrm>
            <a:off x="0" y="6391754"/>
            <a:ext cx="12192000" cy="466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userDrawn="1"/>
        </p:nvSpPr>
        <p:spPr>
          <a:xfrm>
            <a:off x="-397239" y="275766"/>
            <a:ext cx="794478" cy="6445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a:xfrm>
            <a:off x="515938" y="275766"/>
            <a:ext cx="11071459" cy="644578"/>
          </a:xfrm>
          <a:prstGeom prst="rect">
            <a:avLst/>
          </a:prstGeom>
        </p:spPr>
        <p:txBody>
          <a:bodyPr anchor="ctr"/>
          <a:lstStyle>
            <a:lvl1pPr>
              <a:defRPr sz="2800">
                <a:solidFill>
                  <a:schemeClr val="accent1"/>
                </a:solidFill>
                <a:latin typeface="+mj-ea"/>
                <a:ea typeface="+mj-ea"/>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1"/>
          <p:cNvSpPr/>
          <p:nvPr userDrawn="1"/>
        </p:nvSpPr>
        <p:spPr>
          <a:xfrm>
            <a:off x="0" y="6391754"/>
            <a:ext cx="12192000" cy="466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任务发布">
    <p:spTree>
      <p:nvGrpSpPr>
        <p:cNvPr id="1" name=""/>
        <p:cNvGrpSpPr/>
        <p:nvPr/>
      </p:nvGrpSpPr>
      <p:grpSpPr>
        <a:xfrm>
          <a:off x="0" y="0"/>
          <a:ext cx="0" cy="0"/>
          <a:chOff x="0" y="0"/>
          <a:chExt cx="0" cy="0"/>
        </a:xfrm>
      </p:grpSpPr>
      <p:sp>
        <p:nvSpPr>
          <p:cNvPr id="8" name="矩形 7"/>
          <p:cNvSpPr/>
          <p:nvPr userDrawn="1"/>
        </p:nvSpPr>
        <p:spPr>
          <a:xfrm>
            <a:off x="0" y="6391754"/>
            <a:ext cx="12192000" cy="466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a:xfrm>
            <a:off x="515938" y="275766"/>
            <a:ext cx="11071459" cy="644578"/>
          </a:xfrm>
          <a:prstGeom prst="rect">
            <a:avLst/>
          </a:prstGeom>
        </p:spPr>
        <p:txBody>
          <a:bodyPr anchor="ctr"/>
          <a:lstStyle>
            <a:lvl1pPr algn="ctr">
              <a:defRPr sz="3600">
                <a:solidFill>
                  <a:schemeClr val="accent1"/>
                </a:solidFill>
                <a:latin typeface="+mj-ea"/>
                <a:ea typeface="+mj-ea"/>
              </a:defRPr>
            </a:lvl1pPr>
          </a:lstStyle>
          <a:p>
            <a:r>
              <a:rPr lang="zh-CN" altLang="en-US" dirty="0"/>
              <a:t>单击此处编辑母版标题样式</a:t>
            </a:r>
            <a:endParaRPr lang="zh-CN" altLang="en-US" dirty="0"/>
          </a:p>
        </p:txBody>
      </p:sp>
      <p:sp>
        <p:nvSpPr>
          <p:cNvPr id="5" name="内容占位符 4"/>
          <p:cNvSpPr>
            <a:spLocks noGrp="1"/>
          </p:cNvSpPr>
          <p:nvPr>
            <p:ph sz="quarter" idx="11"/>
          </p:nvPr>
        </p:nvSpPr>
        <p:spPr>
          <a:xfrm>
            <a:off x="515938" y="1241424"/>
            <a:ext cx="11071458" cy="4634715"/>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3.emf"/><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9.png"/><Relationship Id="rId1" Type="http://schemas.openxmlformats.org/officeDocument/2006/relationships/hyperlink" Target="http://mixly.org/" TargetMode="External"/></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15.png"/><Relationship Id="rId2" Type="http://schemas.microsoft.com/office/2007/relationships/media" Target="../media/media2.mp4"/><Relationship Id="rId1" Type="http://schemas.openxmlformats.org/officeDocument/2006/relationships/video" Target="../media/media2.mp4"/></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17.png"/><Relationship Id="rId1" Type="http://schemas.openxmlformats.org/officeDocument/2006/relationships/image" Target="../media/image116.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image" Target="../media/image118.png"/></Relationships>
</file>

<file path=ppt/slides/_rels/slide105.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5.xml"/><Relationship Id="rId2" Type="http://schemas.openxmlformats.org/officeDocument/2006/relationships/image" Target="../media/image120.png"/><Relationship Id="rId1" Type="http://schemas.openxmlformats.org/officeDocument/2006/relationships/image" Target="../media/image11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image" Target="../media/image121.png"/></Relationships>
</file>

<file path=ppt/slides/_rels/slide10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23.png"/><Relationship Id="rId1" Type="http://schemas.openxmlformats.org/officeDocument/2006/relationships/image" Target="../media/image12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27.png"/><Relationship Id="rId1" Type="http://schemas.openxmlformats.org/officeDocument/2006/relationships/image" Target="../media/image126.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8.pn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31.png"/><Relationship Id="rId1" Type="http://schemas.openxmlformats.org/officeDocument/2006/relationships/image" Target="../media/image13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3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4.jpeg"/><Relationship Id="rId1" Type="http://schemas.openxmlformats.org/officeDocument/2006/relationships/image" Target="../media/image21.png"/></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34.pn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3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image" Target="../media/image136.pn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7.pn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8.png"/></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9.pn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0.pn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1.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142.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43.png"/><Relationship Id="rId1" Type="http://schemas.openxmlformats.org/officeDocument/2006/relationships/image" Target="../media/image142.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45.png"/><Relationship Id="rId2" Type="http://schemas.openxmlformats.org/officeDocument/2006/relationships/customXml" Target="../ink/ink1.xml"/><Relationship Id="rId1" Type="http://schemas.openxmlformats.org/officeDocument/2006/relationships/image" Target="../media/image144.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47.png"/><Relationship Id="rId1" Type="http://schemas.openxmlformats.org/officeDocument/2006/relationships/image" Target="../media/image146.pn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48.pn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49.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0.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52.png"/><Relationship Id="rId1" Type="http://schemas.openxmlformats.org/officeDocument/2006/relationships/image" Target="../media/image15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3.pn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56.png"/><Relationship Id="rId1" Type="http://schemas.openxmlformats.org/officeDocument/2006/relationships/image" Target="../media/image155.pn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7.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8.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image" Target="../media/image160.png"/></Relationships>
</file>

<file path=ppt/slides/_rels/slide14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62.GIF"/><Relationship Id="rId2" Type="http://schemas.openxmlformats.org/officeDocument/2006/relationships/image" Target="../media/image161.pn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65.png"/><Relationship Id="rId1" Type="http://schemas.openxmlformats.org/officeDocument/2006/relationships/image" Target="../media/image16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6.png"/></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7.png"/></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8.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5.xml"/><Relationship Id="rId2" Type="http://schemas.openxmlformats.org/officeDocument/2006/relationships/image" Target="../media/image26.png"/><Relationship Id="rId1" Type="http://schemas.openxmlformats.org/officeDocument/2006/relationships/image" Target="../media/image25.png"/></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7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71.pn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72.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8.png"/><Relationship Id="rId1"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xml"/><Relationship Id="rId2" Type="http://schemas.openxmlformats.org/officeDocument/2006/relationships/image" Target="../media/image31.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xml"/><Relationship Id="rId2" Type="http://schemas.openxmlformats.org/officeDocument/2006/relationships/image" Target="../media/image37.png"/><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5.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xml"/><Relationship Id="rId2" Type="http://schemas.openxmlformats.org/officeDocument/2006/relationships/image" Target="../media/image42.png"/><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image" Target="../media/image44.jpeg"/><Relationship Id="rId1" Type="http://schemas.openxmlformats.org/officeDocument/2006/relationships/image" Target="../media/image43.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5.xml"/><Relationship Id="rId2" Type="http://schemas.openxmlformats.org/officeDocument/2006/relationships/image" Target="../media/image45.png"/><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5.xml"/><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5.png"/><Relationship Id="rId1" Type="http://schemas.openxmlformats.org/officeDocument/2006/relationships/image" Target="../media/image5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5.xml"/><Relationship Id="rId2" Type="http://schemas.openxmlformats.org/officeDocument/2006/relationships/image" Target="../media/image56.png"/><Relationship Id="rId1"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image" Target="../media/image5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5.xml"/><Relationship Id="rId2" Type="http://schemas.openxmlformats.org/officeDocument/2006/relationships/image" Target="../media/image62.png"/><Relationship Id="rId1"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5.xml"/><Relationship Id="rId2" Type="http://schemas.openxmlformats.org/officeDocument/2006/relationships/tags" Target="../tags/tag1.xml"/><Relationship Id="rId1"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image" Target="../media/image72.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5.xml"/><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hyperlink" Target="https://baike.baidu.com/item/%E7%BC%96%E7%A0%81/80092"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5.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5.xml"/><Relationship Id="rId2" Type="http://schemas.openxmlformats.org/officeDocument/2006/relationships/image" Target="../media/image77.png"/><Relationship Id="rId1" Type="http://schemas.openxmlformats.org/officeDocument/2006/relationships/image" Target="../media/image76.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5.xml"/><Relationship Id="rId2" Type="http://schemas.openxmlformats.org/officeDocument/2006/relationships/image" Target="../media/image80.png"/><Relationship Id="rId1" Type="http://schemas.openxmlformats.org/officeDocument/2006/relationships/image" Target="../media/image79.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image" Target="../media/image83.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5.xml"/><Relationship Id="rId2" Type="http://schemas.openxmlformats.org/officeDocument/2006/relationships/image" Target="../media/image84.png"/><Relationship Id="rId1" Type="http://schemas.openxmlformats.org/officeDocument/2006/relationships/image" Target="../media/image8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5.xml"/><Relationship Id="rId2" Type="http://schemas.openxmlformats.org/officeDocument/2006/relationships/image" Target="../media/image86.png"/><Relationship Id="rId1" Type="http://schemas.openxmlformats.org/officeDocument/2006/relationships/image" Target="../media/image8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14.jpeg"/><Relationship Id="rId6" Type="http://schemas.microsoft.com/office/2007/relationships/hdphoto" Target="../media/image13.wdp"/><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7.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0.png"/><Relationship Id="rId1" Type="http://schemas.openxmlformats.org/officeDocument/2006/relationships/image" Target="../media/image89.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3.png"/><Relationship Id="rId1" Type="http://schemas.openxmlformats.org/officeDocument/2006/relationships/image" Target="../media/image92.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image" Target="../media/image9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7.jpeg"/><Relationship Id="rId2" Type="http://schemas.microsoft.com/office/2007/relationships/hdphoto" Target="../media/image16.wdp"/><Relationship Id="rId1"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97.png"/><Relationship Id="rId1" Type="http://schemas.openxmlformats.org/officeDocument/2006/relationships/image" Target="../media/image14.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8.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9.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2.png"/><Relationship Id="rId1" Type="http://schemas.openxmlformats.org/officeDocument/2006/relationships/image" Target="../media/image101.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3.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6.png"/><Relationship Id="rId1" Type="http://schemas.openxmlformats.org/officeDocument/2006/relationships/image" Target="../media/image10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8.png"/><Relationship Id="rId1" Type="http://schemas.openxmlformats.org/officeDocument/2006/relationships/image" Target="../media/image107.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10.png"/><Relationship Id="rId1"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image" Target="../media/image111.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image" Target="../media/image11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98.xml.rels><?xml version="1.0" encoding="UTF-8" standalone="yes"?>
<Relationships xmlns="http://schemas.openxmlformats.org/package/2006/relationships"><Relationship Id="rId8" Type="http://schemas.openxmlformats.org/officeDocument/2006/relationships/notesSlide" Target="../notesSlides/notesSlide48.xml"/><Relationship Id="rId7"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113.png"/></Relationships>
</file>

<file path=ppt/slides/_rels/slide9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14.png"/><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alpha val="80000"/>
              </a:schemeClr>
            </a:gs>
            <a:gs pos="84000">
              <a:schemeClr val="accent1">
                <a:lumMod val="75000"/>
                <a:alpha val="80000"/>
              </a:schemeClr>
            </a:gs>
          </a:gsLst>
          <a:lin ang="2700000" scaled="1"/>
        </a:gradFill>
        <a:effectLst/>
      </p:bgPr>
    </p:bg>
    <p:spTree>
      <p:nvGrpSpPr>
        <p:cNvPr id="1" name=""/>
        <p:cNvGrpSpPr/>
        <p:nvPr/>
      </p:nvGrpSpPr>
      <p:grpSpPr>
        <a:xfrm>
          <a:off x="0" y="0"/>
          <a:ext cx="0" cy="0"/>
          <a:chOff x="0" y="0"/>
          <a:chExt cx="0" cy="0"/>
        </a:xfrm>
      </p:grpSpPr>
      <p:pic>
        <p:nvPicPr>
          <p:cNvPr id="3" name="图片 2" descr="图片包含 游戏机, 电子, 电路&#10;&#10;描述已自动生成"/>
          <p:cNvPicPr>
            <a:picLocks noChangeAspect="1"/>
          </p:cNvPicPr>
          <p:nvPr/>
        </p:nvPicPr>
        <p:blipFill rotWithShape="1">
          <a:blip r:embed="rId1" cstate="print">
            <a:extLst>
              <a:ext uri="{BEBA8EAE-BF5A-486C-A8C5-ECC9F3942E4B}">
                <a14:imgProps xmlns:a14="http://schemas.microsoft.com/office/drawing/2010/main">
                  <a14:imgLayer r:embed="rId2">
                    <a14:imgEffect>
                      <a14:artisticPhotocopy trans="30000" detail="2"/>
                    </a14:imgEffect>
                    <a14:imgEffect>
                      <a14:saturation sat="33000"/>
                    </a14:imgEffect>
                  </a14:imgLayer>
                </a14:imgProps>
              </a:ext>
              <a:ext uri="{28A0092B-C50C-407E-A947-70E740481C1C}">
                <a14:useLocalDpi xmlns:a14="http://schemas.microsoft.com/office/drawing/2010/main" val="0"/>
              </a:ext>
            </a:extLst>
          </a:blip>
          <a:srcRect l="9752" r="30630" b="6829"/>
          <a:stretch>
            <a:fillRect/>
          </a:stretch>
        </p:blipFill>
        <p:spPr>
          <a:xfrm rot="5400000">
            <a:off x="-1755604" y="1755603"/>
            <a:ext cx="6858000" cy="3346794"/>
          </a:xfrm>
          <a:prstGeom prst="rect">
            <a:avLst/>
          </a:prstGeom>
        </p:spPr>
      </p:pic>
      <p:sp>
        <p:nvSpPr>
          <p:cNvPr id="4" name="矩形 3"/>
          <p:cNvSpPr/>
          <p:nvPr/>
        </p:nvSpPr>
        <p:spPr>
          <a:xfrm>
            <a:off x="-9526" y="-1"/>
            <a:ext cx="3356319" cy="6858001"/>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2441918" y="1850771"/>
            <a:ext cx="1809750" cy="1809750"/>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stretch>
            <a:fillRect/>
          </a:stretch>
        </p:blipFill>
        <p:spPr>
          <a:xfrm>
            <a:off x="2441918" y="1999480"/>
            <a:ext cx="1809750" cy="1744615"/>
          </a:xfrm>
          <a:prstGeom prst="rect">
            <a:avLst/>
          </a:prstGeom>
        </p:spPr>
      </p:pic>
      <p:sp>
        <p:nvSpPr>
          <p:cNvPr id="7" name="文本框 6"/>
          <p:cNvSpPr txBox="1"/>
          <p:nvPr/>
        </p:nvSpPr>
        <p:spPr>
          <a:xfrm>
            <a:off x="4515265" y="1850771"/>
            <a:ext cx="7437512" cy="1938020"/>
          </a:xfrm>
          <a:prstGeom prst="rect">
            <a:avLst/>
          </a:prstGeom>
          <a:noFill/>
        </p:spPr>
        <p:txBody>
          <a:bodyPr wrap="square" rtlCol="0">
            <a:spAutoFit/>
          </a:bodyPr>
          <a:lstStyle/>
          <a:p>
            <a:pPr algn="ctr"/>
            <a:r>
              <a:rPr lang="zh-CN" altLang="en-US" sz="6000" dirty="0">
                <a:solidFill>
                  <a:schemeClr val="bg1"/>
                </a:solidFill>
                <a:latin typeface="+mj-ea"/>
                <a:ea typeface="+mj-ea"/>
              </a:rPr>
              <a:t>信息科技新课标</a:t>
            </a:r>
            <a:endParaRPr lang="en-US" altLang="zh-CN" sz="6000" dirty="0">
              <a:solidFill>
                <a:schemeClr val="bg1"/>
              </a:solidFill>
              <a:latin typeface="+mj-ea"/>
              <a:ea typeface="+mj-ea"/>
            </a:endParaRPr>
          </a:p>
          <a:p>
            <a:pPr algn="ctr"/>
            <a:r>
              <a:rPr lang="zh-CN" altLang="en-US" sz="6000" dirty="0">
                <a:solidFill>
                  <a:schemeClr val="bg1"/>
                </a:solidFill>
                <a:latin typeface="+mj-ea"/>
                <a:ea typeface="+mj-ea"/>
              </a:rPr>
              <a:t>技能培训</a:t>
            </a:r>
            <a:endParaRPr lang="zh-CN" altLang="en-US" sz="6000" dirty="0">
              <a:solidFill>
                <a:schemeClr val="bg1"/>
              </a:solidFill>
              <a:latin typeface="+mj-ea"/>
              <a:ea typeface="+mj-ea"/>
            </a:endParaRPr>
          </a:p>
        </p:txBody>
      </p:sp>
      <p:sp>
        <p:nvSpPr>
          <p:cNvPr id="12" name="文本框 11"/>
          <p:cNvSpPr txBox="1"/>
          <p:nvPr/>
        </p:nvSpPr>
        <p:spPr>
          <a:xfrm>
            <a:off x="4625633" y="5263825"/>
            <a:ext cx="2542774" cy="503789"/>
          </a:xfrm>
          <a:prstGeom prst="roundRect">
            <a:avLst>
              <a:gd name="adj" fmla="val 50000"/>
            </a:avLst>
          </a:prstGeom>
          <a:solidFill>
            <a:schemeClr val="bg1">
              <a:alpha val="90000"/>
            </a:schemeClr>
          </a:solidFill>
        </p:spPr>
        <p:txBody>
          <a:bodyPr wrap="none" lIns="144000" tIns="18000" rIns="144000" bIns="0" rtlCol="0" anchor="ctr">
            <a:spAutoFit/>
          </a:bodyPr>
          <a:lstStyle/>
          <a:p>
            <a:r>
              <a:rPr lang="zh-CN" altLang="en-US" sz="2200" dirty="0">
                <a:solidFill>
                  <a:schemeClr val="accent1"/>
                </a:solidFill>
                <a:latin typeface="+mj-ea"/>
                <a:ea typeface="+mj-ea"/>
              </a:rPr>
              <a:t>教学团队：</a:t>
            </a:r>
            <a:r>
              <a:rPr lang="en-US" altLang="zh-CN" sz="2200" dirty="0">
                <a:solidFill>
                  <a:schemeClr val="accent1"/>
                </a:solidFill>
                <a:latin typeface="+mj-ea"/>
                <a:ea typeface="+mj-ea"/>
              </a:rPr>
              <a:t>Mixly</a:t>
            </a:r>
            <a:endParaRPr lang="en-US" altLang="zh-CN" sz="2200" dirty="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标题 2"/>
          <p:cNvSpPr>
            <a:spLocks noGrp="1"/>
          </p:cNvSpPr>
          <p:nvPr>
            <p:ph type="title"/>
          </p:nvPr>
        </p:nvSpPr>
        <p:spPr>
          <a:xfrm>
            <a:off x="524657" y="275766"/>
            <a:ext cx="11062740" cy="644578"/>
          </a:xfrm>
        </p:spPr>
        <p:txBody>
          <a:bodyPr/>
          <a:lstStyle/>
          <a:p>
            <a:r>
              <a:rPr lang="zh-CN" altLang="en-US" dirty="0"/>
              <a:t>爱上米思齐（</a:t>
            </a:r>
            <a:r>
              <a:rPr lang="en-US" altLang="zh-CN" dirty="0"/>
              <a:t>mixly.org</a:t>
            </a:r>
            <a:r>
              <a:rPr lang="zh-CN" altLang="en-US" dirty="0"/>
              <a:t>）</a:t>
            </a:r>
            <a:endParaRPr lang="zh-CN" altLang="en-US" dirty="0"/>
          </a:p>
        </p:txBody>
      </p:sp>
      <p:pic>
        <p:nvPicPr>
          <p:cNvPr id="2" name="图片 1">
            <a:hlinkClick r:id="rId1"/>
          </p:cNvPr>
          <p:cNvPicPr>
            <a:picLocks noChangeAspect="1"/>
          </p:cNvPicPr>
          <p:nvPr/>
        </p:nvPicPr>
        <p:blipFill rotWithShape="1">
          <a:blip r:embed="rId2"/>
          <a:srcRect t="10012"/>
          <a:stretch>
            <a:fillRect/>
          </a:stretch>
        </p:blipFill>
        <p:spPr>
          <a:xfrm>
            <a:off x="519809" y="1142998"/>
            <a:ext cx="11152381" cy="493648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优秀作业展示</a:t>
            </a:r>
            <a:r>
              <a:rPr lang="en-US" altLang="zh-CN" dirty="0"/>
              <a:t>2</a:t>
            </a:r>
            <a:endParaRPr lang="zh-CN" altLang="en-US" dirty="0"/>
          </a:p>
        </p:txBody>
      </p:sp>
      <p:pic>
        <p:nvPicPr>
          <p:cNvPr id="4" name="normal video(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655878" y="1229194"/>
            <a:ext cx="8791575" cy="49452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436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81025" y="2370943"/>
            <a:ext cx="11264622" cy="1991507"/>
          </a:xfrm>
          <a:prstGeom prst="rect">
            <a:avLst/>
          </a:prstGeom>
          <a:noFill/>
        </p:spPr>
        <p:txBody>
          <a:bodyPr wrap="none" rtlCol="0" anchor="b">
            <a:spAutoFit/>
          </a:bodyPr>
          <a:lstStyle/>
          <a:p>
            <a:pPr>
              <a:lnSpc>
                <a:spcPct val="120000"/>
              </a:lnSpc>
            </a:pPr>
            <a:r>
              <a:rPr lang="zh-CN" altLang="en-US" sz="4000" spc="600" dirty="0">
                <a:solidFill>
                  <a:schemeClr val="bg1"/>
                </a:solidFill>
                <a:latin typeface="+mj-ea"/>
                <a:ea typeface="+mj-ea"/>
              </a:rPr>
              <a:t>  主题</a:t>
            </a:r>
            <a:r>
              <a:rPr lang="en-US" altLang="zh-CN" sz="4000" spc="600" dirty="0">
                <a:solidFill>
                  <a:schemeClr val="bg1"/>
                </a:solidFill>
                <a:latin typeface="+mj-ea"/>
                <a:ea typeface="+mj-ea"/>
              </a:rPr>
              <a:t>4 </a:t>
            </a:r>
            <a:endParaRPr lang="en-US" altLang="zh-CN" sz="4000" spc="600" dirty="0">
              <a:solidFill>
                <a:schemeClr val="bg1"/>
              </a:solidFill>
              <a:latin typeface="+mj-ea"/>
              <a:ea typeface="+mj-ea"/>
            </a:endParaRPr>
          </a:p>
          <a:p>
            <a:pPr>
              <a:lnSpc>
                <a:spcPct val="120000"/>
              </a:lnSpc>
            </a:pPr>
            <a:r>
              <a:rPr lang="zh-CN" altLang="en-US" sz="6600" spc="600" dirty="0">
                <a:solidFill>
                  <a:schemeClr val="bg1"/>
                </a:solidFill>
                <a:latin typeface="+mj-ea"/>
                <a:ea typeface="+mj-ea"/>
              </a:rPr>
              <a:t>“传感之道”互动游戏探索</a:t>
            </a:r>
            <a:endParaRPr lang="zh-CN" altLang="en-US" sz="6600" spc="6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01</a:t>
            </a:r>
            <a:endParaRPr lang="zh-CN" altLang="en-US" sz="3200" dirty="0">
              <a:latin typeface="+mj-ea"/>
              <a:ea typeface="+mj-ea"/>
            </a:endParaRPr>
          </a:p>
        </p:txBody>
      </p:sp>
      <p:sp>
        <p:nvSpPr>
          <p:cNvPr id="7" name="文本框 6"/>
          <p:cNvSpPr txBox="1"/>
          <p:nvPr/>
        </p:nvSpPr>
        <p:spPr>
          <a:xfrm>
            <a:off x="2269671" y="3105834"/>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互动平衡仪</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762661" y="3429000"/>
            <a:ext cx="74293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0" name="文本框 9"/>
          <p:cNvSpPr txBox="1"/>
          <p:nvPr/>
        </p:nvSpPr>
        <p:spPr>
          <a:xfrm>
            <a:off x="2269671" y="4728613"/>
            <a:ext cx="1858201" cy="420564"/>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加速度传感器</a:t>
            </a:r>
            <a:endParaRPr lang="en-US" altLang="zh-CN"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01 </a:t>
            </a:r>
            <a:r>
              <a:rPr lang="zh-CN" altLang="en-US" dirty="0"/>
              <a:t>互动平衡仪</a:t>
            </a:r>
            <a:endParaRPr lang="zh-CN" altLang="en-US" dirty="0"/>
          </a:p>
        </p:txBody>
      </p:sp>
      <p:sp>
        <p:nvSpPr>
          <p:cNvPr id="4" name="文本框 3"/>
          <p:cNvSpPr txBox="1"/>
          <p:nvPr/>
        </p:nvSpPr>
        <p:spPr>
          <a:xfrm>
            <a:off x="1902167" y="1220495"/>
            <a:ext cx="2236510" cy="400110"/>
          </a:xfrm>
          <a:prstGeom prst="rect">
            <a:avLst/>
          </a:prstGeom>
          <a:noFill/>
        </p:spPr>
        <p:txBody>
          <a:bodyPr wrap="none" rtlCol="0">
            <a:spAutoFit/>
          </a:bodyPr>
          <a:lstStyle/>
          <a:p>
            <a:r>
              <a:rPr lang="zh-CN" altLang="en-US" sz="2000" dirty="0">
                <a:solidFill>
                  <a:schemeClr val="tx1">
                    <a:lumMod val="85000"/>
                    <a:lumOff val="15000"/>
                  </a:schemeClr>
                </a:solidFill>
              </a:rPr>
              <a:t>加速度传感器测试</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1-1</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4" name="矩形 23"/>
          <p:cNvSpPr/>
          <p:nvPr/>
        </p:nvSpPr>
        <p:spPr>
          <a:xfrm>
            <a:off x="6513245"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5" name="文本占位符 3"/>
          <p:cNvSpPr>
            <a:spLocks noGrp="1"/>
          </p:cNvSpPr>
          <p:nvPr/>
        </p:nvSpPr>
        <p:spPr>
          <a:xfrm>
            <a:off x="6513245" y="1777258"/>
            <a:ext cx="4973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重力加速度传感器</a:t>
            </a:r>
            <a:endParaRPr lang="en-US" altLang="zh-CN" dirty="0">
              <a:solidFill>
                <a:schemeClr val="accent1"/>
              </a:solidFill>
              <a:latin typeface="+mj-ea"/>
              <a:ea typeface="+mj-ea"/>
            </a:endParaRPr>
          </a:p>
          <a:p>
            <a:pPr algn="just">
              <a:lnSpc>
                <a:spcPct val="150000"/>
              </a:lnSpc>
              <a:spcBef>
                <a:spcPts val="0"/>
              </a:spcBef>
            </a:pPr>
            <a:r>
              <a:rPr lang="zh-CN" altLang="en-US" sz="2000" dirty="0">
                <a:solidFill>
                  <a:srgbClr val="000000">
                    <a:lumMod val="85000"/>
                    <a:lumOff val="15000"/>
                  </a:srgbClr>
                </a:solidFill>
              </a:rPr>
              <a:t>加速度传感器可以检测到开发板在三个方向上的加速度（</a:t>
            </a:r>
            <a:r>
              <a:rPr lang="en-US" altLang="zh-CN" sz="2000" dirty="0" err="1">
                <a:solidFill>
                  <a:srgbClr val="000000">
                    <a:lumMod val="85000"/>
                    <a:lumOff val="15000"/>
                  </a:srgbClr>
                </a:solidFill>
              </a:rPr>
              <a:t>x,y,z</a:t>
            </a:r>
            <a:r>
              <a:rPr lang="zh-CN" altLang="en-US" sz="2000" dirty="0">
                <a:solidFill>
                  <a:srgbClr val="000000">
                    <a:lumMod val="85000"/>
                    <a:lumOff val="15000"/>
                  </a:srgbClr>
                </a:solidFill>
              </a:rPr>
              <a:t>）</a:t>
            </a:r>
            <a:r>
              <a:rPr lang="en-US" altLang="zh-CN" sz="2000" dirty="0">
                <a:solidFill>
                  <a:srgbClr val="000000">
                    <a:lumMod val="85000"/>
                    <a:lumOff val="15000"/>
                  </a:srgbClr>
                </a:solidFill>
              </a:rPr>
              <a:t>,</a:t>
            </a:r>
            <a:r>
              <a:rPr lang="zh-CN" altLang="en-US" sz="2000" dirty="0">
                <a:solidFill>
                  <a:srgbClr val="000000">
                    <a:lumMod val="85000"/>
                    <a:lumOff val="15000"/>
                  </a:srgbClr>
                </a:solidFill>
              </a:rPr>
              <a:t>每个方向的取值范围基本在</a:t>
            </a:r>
            <a:r>
              <a:rPr lang="en-US" altLang="zh-CN" sz="2000" dirty="0">
                <a:solidFill>
                  <a:srgbClr val="000000">
                    <a:lumMod val="85000"/>
                    <a:lumOff val="15000"/>
                  </a:srgbClr>
                </a:solidFill>
              </a:rPr>
              <a:t>[-1,1]</a:t>
            </a:r>
            <a:r>
              <a:rPr lang="zh-CN" altLang="en-US" sz="2000" dirty="0">
                <a:solidFill>
                  <a:srgbClr val="000000">
                    <a:lumMod val="85000"/>
                    <a:lumOff val="15000"/>
                  </a:srgbClr>
                </a:solidFill>
              </a:rPr>
              <a:t>。</a:t>
            </a:r>
            <a:endParaRPr lang="en-US" altLang="zh-CN" sz="2000" dirty="0">
              <a:solidFill>
                <a:srgbClr val="000000">
                  <a:lumMod val="85000"/>
                  <a:lumOff val="15000"/>
                </a:srgbClr>
              </a:solidFill>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4849" y="2324004"/>
            <a:ext cx="4650855" cy="162499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373" y="3960095"/>
            <a:ext cx="2103302" cy="16765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01 </a:t>
            </a:r>
            <a:r>
              <a:rPr lang="zh-CN" altLang="en-US" dirty="0"/>
              <a:t>互动平衡仪</a:t>
            </a:r>
            <a:endParaRPr lang="zh-CN" altLang="en-US" dirty="0"/>
          </a:p>
        </p:txBody>
      </p:sp>
      <p:sp>
        <p:nvSpPr>
          <p:cNvPr id="4" name="文本框 3"/>
          <p:cNvSpPr txBox="1"/>
          <p:nvPr/>
        </p:nvSpPr>
        <p:spPr>
          <a:xfrm>
            <a:off x="1902167" y="1220495"/>
            <a:ext cx="3005951" cy="400110"/>
          </a:xfrm>
          <a:prstGeom prst="rect">
            <a:avLst/>
          </a:prstGeom>
          <a:noFill/>
        </p:spPr>
        <p:txBody>
          <a:bodyPr wrap="none" rtlCol="0">
            <a:spAutoFit/>
          </a:bodyPr>
          <a:lstStyle/>
          <a:p>
            <a:r>
              <a:rPr lang="zh-CN" altLang="en-US" sz="2000" dirty="0">
                <a:solidFill>
                  <a:schemeClr val="tx1">
                    <a:lumMod val="85000"/>
                    <a:lumOff val="15000"/>
                  </a:schemeClr>
                </a:solidFill>
              </a:rPr>
              <a:t>一行中某一个亮点的滚动</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1-2</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32340" y="1620605"/>
            <a:ext cx="3475016" cy="4729687"/>
          </a:xfrm>
          <a:prstGeom prst="rect">
            <a:avLst/>
          </a:prstGeom>
        </p:spPr>
      </p:pic>
      <p:sp>
        <p:nvSpPr>
          <p:cNvPr id="11" name="对话气泡: 椭圆形 10"/>
          <p:cNvSpPr/>
          <p:nvPr/>
        </p:nvSpPr>
        <p:spPr>
          <a:xfrm>
            <a:off x="7191375" y="3969099"/>
            <a:ext cx="3228766" cy="868075"/>
          </a:xfrm>
          <a:prstGeom prst="wedgeEllipseCallout">
            <a:avLst>
              <a:gd name="adj1" fmla="val -96997"/>
              <a:gd name="adj2" fmla="val -135983"/>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点亮新的点之前，要把之前的亮点灭掉。</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01 </a:t>
            </a:r>
            <a:r>
              <a:rPr lang="zh-CN" altLang="en-US" dirty="0"/>
              <a:t>互动平衡仪</a:t>
            </a:r>
            <a:endParaRPr lang="zh-CN" altLang="en-US" dirty="0"/>
          </a:p>
        </p:txBody>
      </p:sp>
      <p:sp>
        <p:nvSpPr>
          <p:cNvPr id="4" name="文本框 3"/>
          <p:cNvSpPr txBox="1"/>
          <p:nvPr/>
        </p:nvSpPr>
        <p:spPr>
          <a:xfrm>
            <a:off x="1902167" y="1220495"/>
            <a:ext cx="4288353" cy="400110"/>
          </a:xfrm>
          <a:prstGeom prst="rect">
            <a:avLst/>
          </a:prstGeom>
          <a:noFill/>
        </p:spPr>
        <p:txBody>
          <a:bodyPr wrap="none" rtlCol="0">
            <a:spAutoFit/>
          </a:bodyPr>
          <a:lstStyle/>
          <a:p>
            <a:r>
              <a:rPr lang="zh-CN" altLang="en-US" sz="2000" dirty="0">
                <a:solidFill>
                  <a:schemeClr val="tx1">
                    <a:lumMod val="85000"/>
                    <a:lumOff val="15000"/>
                  </a:schemeClr>
                </a:solidFill>
              </a:rPr>
              <a:t>一行中某一个亮点的滚动，不出边界</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1-3</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 name="思想气泡: 云 1"/>
          <p:cNvSpPr/>
          <p:nvPr/>
        </p:nvSpPr>
        <p:spPr>
          <a:xfrm>
            <a:off x="8209503" y="598055"/>
            <a:ext cx="2582426" cy="1407484"/>
          </a:xfrm>
          <a:prstGeom prst="cloudCallout">
            <a:avLst>
              <a:gd name="adj1" fmla="val -79588"/>
              <a:gd name="adj2" fmla="val 10248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440615" y="1025635"/>
            <a:ext cx="2351314" cy="646331"/>
          </a:xfrm>
          <a:prstGeom prst="rect">
            <a:avLst/>
          </a:prstGeom>
          <a:noFill/>
        </p:spPr>
        <p:txBody>
          <a:bodyPr wrap="square" rtlCol="0">
            <a:spAutoFit/>
          </a:bodyPr>
          <a:lstStyle/>
          <a:p>
            <a:r>
              <a:rPr lang="zh-CN" altLang="en-US" dirty="0"/>
              <a:t>如何控制两个方向的亮点滚动呢？</a:t>
            </a:r>
            <a:endParaRPr lang="zh-CN" altLang="en-US"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1905" y="2333156"/>
            <a:ext cx="3535986" cy="3901778"/>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206" y="2859733"/>
            <a:ext cx="3879257" cy="3231102"/>
          </a:xfrm>
          <a:prstGeom prst="rect">
            <a:avLst/>
          </a:prstGeom>
        </p:spPr>
      </p:pic>
      <p:cxnSp>
        <p:nvCxnSpPr>
          <p:cNvPr id="14" name="直接连接符 13"/>
          <p:cNvCxnSpPr/>
          <p:nvPr/>
        </p:nvCxnSpPr>
        <p:spPr>
          <a:xfrm flipV="1">
            <a:off x="3719565" y="3235569"/>
            <a:ext cx="2821912" cy="2675231"/>
          </a:xfrm>
          <a:prstGeom prst="line">
            <a:avLst/>
          </a:prstGeom>
          <a:ln w="12700">
            <a:solidFill>
              <a:schemeClr val="accent4"/>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02</a:t>
            </a:r>
            <a:endParaRPr lang="zh-CN" altLang="en-US" sz="3200" dirty="0">
              <a:latin typeface="+mj-ea"/>
              <a:ea typeface="+mj-ea"/>
            </a:endParaRPr>
          </a:p>
        </p:txBody>
      </p:sp>
      <p:sp>
        <p:nvSpPr>
          <p:cNvPr id="7" name="文本框 6"/>
          <p:cNvSpPr txBox="1"/>
          <p:nvPr/>
        </p:nvSpPr>
        <p:spPr>
          <a:xfrm>
            <a:off x="2269671" y="3105834"/>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入侵警报器</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762661" y="3429000"/>
            <a:ext cx="74293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0" name="文本框 9"/>
          <p:cNvSpPr txBox="1"/>
          <p:nvPr/>
        </p:nvSpPr>
        <p:spPr>
          <a:xfrm>
            <a:off x="2269671" y="4728613"/>
            <a:ext cx="2089033"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红外接近传感器</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en-US" altLang="zh-CN" dirty="0">
                <a:solidFill>
                  <a:schemeClr val="tx1">
                    <a:lumMod val="85000"/>
                    <a:lumOff val="15000"/>
                  </a:schemeClr>
                </a:solidFill>
              </a:rPr>
              <a:t>sin</a:t>
            </a:r>
            <a:r>
              <a:rPr lang="zh-CN" altLang="en-US" dirty="0">
                <a:solidFill>
                  <a:schemeClr val="tx1">
                    <a:lumMod val="85000"/>
                    <a:lumOff val="15000"/>
                  </a:schemeClr>
                </a:solidFill>
              </a:rPr>
              <a:t>函数</a:t>
            </a:r>
            <a:endParaRPr lang="en-US" altLang="zh-CN"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02 </a:t>
            </a:r>
            <a:r>
              <a:rPr lang="zh-CN" altLang="en-US" dirty="0"/>
              <a:t>入侵警报器</a:t>
            </a:r>
            <a:endParaRPr lang="zh-CN" altLang="en-US" dirty="0"/>
          </a:p>
        </p:txBody>
      </p:sp>
      <p:sp>
        <p:nvSpPr>
          <p:cNvPr id="4" name="文本框 3"/>
          <p:cNvSpPr txBox="1"/>
          <p:nvPr/>
        </p:nvSpPr>
        <p:spPr>
          <a:xfrm>
            <a:off x="1902167" y="1220495"/>
            <a:ext cx="1980029" cy="400110"/>
          </a:xfrm>
          <a:prstGeom prst="rect">
            <a:avLst/>
          </a:prstGeom>
          <a:noFill/>
        </p:spPr>
        <p:txBody>
          <a:bodyPr wrap="none" rtlCol="0">
            <a:spAutoFit/>
          </a:bodyPr>
          <a:lstStyle/>
          <a:p>
            <a:r>
              <a:rPr lang="zh-CN" altLang="en-US" sz="2000" dirty="0">
                <a:solidFill>
                  <a:schemeClr val="tx1">
                    <a:lumMod val="85000"/>
                    <a:lumOff val="15000"/>
                  </a:schemeClr>
                </a:solidFill>
              </a:rPr>
              <a:t>红外传感器测试</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2-1</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4" name="矩形 23"/>
          <p:cNvSpPr/>
          <p:nvPr/>
        </p:nvSpPr>
        <p:spPr>
          <a:xfrm>
            <a:off x="6513245"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5" name="文本占位符 3"/>
          <p:cNvSpPr>
            <a:spLocks noGrp="1"/>
          </p:cNvSpPr>
          <p:nvPr/>
        </p:nvSpPr>
        <p:spPr>
          <a:xfrm>
            <a:off x="6513245" y="1777258"/>
            <a:ext cx="4973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红外接近传感器</a:t>
            </a:r>
            <a:endParaRPr lang="en-US" altLang="zh-CN" dirty="0">
              <a:solidFill>
                <a:schemeClr val="accent1"/>
              </a:solidFill>
              <a:latin typeface="+mj-ea"/>
              <a:ea typeface="+mj-ea"/>
            </a:endParaRPr>
          </a:p>
          <a:p>
            <a:pPr algn="just">
              <a:lnSpc>
                <a:spcPct val="150000"/>
              </a:lnSpc>
              <a:spcBef>
                <a:spcPts val="0"/>
              </a:spcBef>
            </a:pPr>
            <a:r>
              <a:rPr lang="zh-CN" altLang="en-US" sz="2000" dirty="0">
                <a:solidFill>
                  <a:srgbClr val="000000">
                    <a:lumMod val="85000"/>
                    <a:lumOff val="15000"/>
                  </a:srgbClr>
                </a:solidFill>
              </a:rPr>
              <a:t>红外接近传感器是一种以红外线为介质的测量系统，测量范围广，响应时间短，由发射端和接收端两部分构成。</a:t>
            </a:r>
            <a:endParaRPr lang="en-US" altLang="zh-CN" sz="2000" dirty="0">
              <a:solidFill>
                <a:srgbClr val="000000">
                  <a:lumMod val="85000"/>
                  <a:lumOff val="15000"/>
                </a:srgbClr>
              </a:solidFill>
              <a:latin typeface="汉仪旗黑-50S"/>
              <a:ea typeface="汉仪旗黑-50S"/>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4850" y="2473691"/>
            <a:ext cx="5362920" cy="14552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02 </a:t>
            </a:r>
            <a:r>
              <a:rPr lang="zh-CN" altLang="en-US" dirty="0"/>
              <a:t>入侵警报器</a:t>
            </a:r>
            <a:endParaRPr lang="zh-CN" altLang="en-US" dirty="0"/>
          </a:p>
        </p:txBody>
      </p:sp>
      <p:sp>
        <p:nvSpPr>
          <p:cNvPr id="4" name="文本框 3"/>
          <p:cNvSpPr txBox="1"/>
          <p:nvPr/>
        </p:nvSpPr>
        <p:spPr>
          <a:xfrm>
            <a:off x="1902167" y="1220495"/>
            <a:ext cx="2749471" cy="400110"/>
          </a:xfrm>
          <a:prstGeom prst="rect">
            <a:avLst/>
          </a:prstGeom>
          <a:noFill/>
        </p:spPr>
        <p:txBody>
          <a:bodyPr wrap="none" rtlCol="0">
            <a:spAutoFit/>
          </a:bodyPr>
          <a:lstStyle/>
          <a:p>
            <a:r>
              <a:rPr lang="zh-CN" altLang="en-US" sz="2000" dirty="0">
                <a:solidFill>
                  <a:schemeClr val="tx1">
                    <a:lumMod val="85000"/>
                    <a:lumOff val="15000"/>
                  </a:schemeClr>
                </a:solidFill>
              </a:rPr>
              <a:t>入侵检测，发出警报声</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2-2</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4" name="矩形 23"/>
          <p:cNvSpPr/>
          <p:nvPr/>
        </p:nvSpPr>
        <p:spPr>
          <a:xfrm>
            <a:off x="6513245"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5" name="文本占位符 3"/>
          <p:cNvSpPr>
            <a:spLocks noGrp="1"/>
          </p:cNvSpPr>
          <p:nvPr/>
        </p:nvSpPr>
        <p:spPr>
          <a:xfrm>
            <a:off x="6513245" y="1777258"/>
            <a:ext cx="4973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dirty="0">
                <a:solidFill>
                  <a:schemeClr val="accent1"/>
                </a:solidFill>
                <a:latin typeface="+mj-ea"/>
                <a:ea typeface="+mj-ea"/>
              </a:rPr>
              <a:t>sin</a:t>
            </a:r>
            <a:r>
              <a:rPr lang="zh-CN" altLang="en-US" dirty="0">
                <a:solidFill>
                  <a:schemeClr val="accent1"/>
                </a:solidFill>
                <a:latin typeface="+mj-ea"/>
                <a:ea typeface="+mj-ea"/>
              </a:rPr>
              <a:t>函数</a:t>
            </a:r>
            <a:endParaRPr lang="en-US" altLang="zh-CN" dirty="0">
              <a:solidFill>
                <a:schemeClr val="accent1"/>
              </a:solidFill>
              <a:latin typeface="+mj-ea"/>
              <a:ea typeface="+mj-ea"/>
            </a:endParaRPr>
          </a:p>
          <a:p>
            <a:pPr algn="just">
              <a:lnSpc>
                <a:spcPct val="150000"/>
              </a:lnSpc>
              <a:spcBef>
                <a:spcPts val="0"/>
              </a:spcBef>
            </a:pPr>
            <a:r>
              <a:rPr lang="zh-CN" altLang="en-US" sz="2000" dirty="0">
                <a:solidFill>
                  <a:srgbClr val="000000">
                    <a:lumMod val="85000"/>
                    <a:lumOff val="15000"/>
                  </a:srgbClr>
                </a:solidFill>
              </a:rPr>
              <a:t>“</a:t>
            </a:r>
            <a:r>
              <a:rPr lang="en-US" altLang="zh-CN" sz="2000" dirty="0">
                <a:solidFill>
                  <a:srgbClr val="000000">
                    <a:lumMod val="85000"/>
                    <a:lumOff val="15000"/>
                  </a:srgbClr>
                </a:solidFill>
              </a:rPr>
              <a:t>sin”</a:t>
            </a:r>
            <a:r>
              <a:rPr lang="zh-CN" altLang="en-US" sz="2000" dirty="0">
                <a:solidFill>
                  <a:srgbClr val="000000">
                    <a:lumMod val="85000"/>
                    <a:lumOff val="15000"/>
                  </a:srgbClr>
                </a:solidFill>
              </a:rPr>
              <a:t>代表了一类数学函数</a:t>
            </a:r>
            <a:r>
              <a:rPr lang="en-US" altLang="zh-CN" sz="2000" dirty="0">
                <a:solidFill>
                  <a:srgbClr val="000000">
                    <a:lumMod val="85000"/>
                    <a:lumOff val="15000"/>
                  </a:srgbClr>
                </a:solidFill>
              </a:rPr>
              <a:t>——</a:t>
            </a:r>
            <a:r>
              <a:rPr lang="zh-CN" altLang="en-US" sz="2000" dirty="0">
                <a:solidFill>
                  <a:srgbClr val="000000">
                    <a:lumMod val="85000"/>
                    <a:lumOff val="15000"/>
                  </a:srgbClr>
                </a:solidFill>
              </a:rPr>
              <a:t>三角函数，如正弦函数</a:t>
            </a:r>
            <a:r>
              <a:rPr lang="en-US" altLang="zh-CN" sz="2000" dirty="0">
                <a:solidFill>
                  <a:srgbClr val="000000">
                    <a:lumMod val="85000"/>
                    <a:lumOff val="15000"/>
                  </a:srgbClr>
                </a:solidFill>
              </a:rPr>
              <a:t>y=sin</a:t>
            </a:r>
            <a:r>
              <a:rPr lang="zh-CN" altLang="en-US" sz="2000" dirty="0">
                <a:solidFill>
                  <a:srgbClr val="000000">
                    <a:lumMod val="85000"/>
                    <a:lumOff val="15000"/>
                  </a:srgbClr>
                </a:solidFill>
              </a:rPr>
              <a:t>（</a:t>
            </a:r>
            <a:r>
              <a:rPr lang="en-US" altLang="zh-CN" sz="2000" dirty="0">
                <a:solidFill>
                  <a:srgbClr val="000000">
                    <a:lumMod val="85000"/>
                    <a:lumOff val="15000"/>
                  </a:srgbClr>
                </a:solidFill>
              </a:rPr>
              <a:t>x</a:t>
            </a:r>
            <a:r>
              <a:rPr lang="zh-CN" altLang="en-US" sz="2000" dirty="0">
                <a:solidFill>
                  <a:srgbClr val="000000">
                    <a:lumMod val="85000"/>
                    <a:lumOff val="15000"/>
                  </a:srgbClr>
                </a:solidFill>
              </a:rPr>
              <a:t>）。</a:t>
            </a:r>
            <a:endParaRPr lang="en-US" altLang="zh-CN" sz="2000" dirty="0">
              <a:solidFill>
                <a:srgbClr val="000000">
                  <a:lumMod val="85000"/>
                  <a:lumOff val="15000"/>
                </a:srgbClr>
              </a:solidFill>
              <a:latin typeface="汉仪旗黑-50S"/>
              <a:ea typeface="汉仪旗黑-50S"/>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5938" y="2420937"/>
            <a:ext cx="4417803" cy="3473911"/>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932" y="3326509"/>
            <a:ext cx="5982218" cy="2857748"/>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179" y="445224"/>
            <a:ext cx="2889568" cy="1732144"/>
          </a:xfrm>
          <a:prstGeom prst="rect">
            <a:avLst/>
          </a:prstGeom>
        </p:spPr>
      </p:pic>
      <p:sp>
        <p:nvSpPr>
          <p:cNvPr id="9" name="矩形 8"/>
          <p:cNvSpPr/>
          <p:nvPr/>
        </p:nvSpPr>
        <p:spPr>
          <a:xfrm>
            <a:off x="7435780" y="4027635"/>
            <a:ext cx="4051370" cy="12477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02 </a:t>
            </a:r>
            <a:r>
              <a:rPr lang="zh-CN" altLang="en-US" dirty="0"/>
              <a:t>入侵警报器</a:t>
            </a:r>
            <a:endParaRPr lang="zh-CN" altLang="en-US" dirty="0"/>
          </a:p>
        </p:txBody>
      </p:sp>
      <p:sp>
        <p:nvSpPr>
          <p:cNvPr id="4" name="文本框 3"/>
          <p:cNvSpPr txBox="1"/>
          <p:nvPr/>
        </p:nvSpPr>
        <p:spPr>
          <a:xfrm>
            <a:off x="1902167" y="1220495"/>
            <a:ext cx="3932487" cy="400110"/>
          </a:xfrm>
          <a:prstGeom prst="rect">
            <a:avLst/>
          </a:prstGeom>
          <a:noFill/>
        </p:spPr>
        <p:txBody>
          <a:bodyPr wrap="none" rtlCol="0">
            <a:spAutoFit/>
          </a:bodyPr>
          <a:lstStyle/>
          <a:p>
            <a:r>
              <a:rPr lang="zh-CN" altLang="en-US" sz="2000" dirty="0">
                <a:solidFill>
                  <a:schemeClr val="tx1">
                    <a:lumMod val="85000"/>
                    <a:lumOff val="15000"/>
                  </a:schemeClr>
                </a:solidFill>
              </a:rPr>
              <a:t>人数统计，超过</a:t>
            </a:r>
            <a:r>
              <a:rPr lang="en-US" altLang="zh-CN" sz="2000" dirty="0">
                <a:solidFill>
                  <a:schemeClr val="tx1">
                    <a:lumMod val="85000"/>
                    <a:lumOff val="15000"/>
                  </a:schemeClr>
                </a:solidFill>
              </a:rPr>
              <a:t>3</a:t>
            </a:r>
            <a:r>
              <a:rPr lang="zh-CN" altLang="en-US" sz="2000" dirty="0">
                <a:solidFill>
                  <a:schemeClr val="tx1">
                    <a:lumMod val="85000"/>
                    <a:lumOff val="15000"/>
                  </a:schemeClr>
                </a:solidFill>
              </a:rPr>
              <a:t>人之后发出警报</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2-3</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4253" y="2206798"/>
            <a:ext cx="4661180" cy="4137820"/>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203" y="2608751"/>
            <a:ext cx="6340190" cy="30287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24657" y="275766"/>
            <a:ext cx="11062740" cy="644578"/>
          </a:xfrm>
        </p:spPr>
        <p:txBody>
          <a:bodyPr/>
          <a:lstStyle/>
          <a:p>
            <a:r>
              <a:rPr lang="zh-CN" altLang="en-US" dirty="0"/>
              <a:t>走进开源硬件</a:t>
            </a:r>
            <a:endParaRPr lang="zh-CN" altLang="en-US" dirty="0"/>
          </a:p>
        </p:txBody>
      </p:sp>
      <p:pic>
        <p:nvPicPr>
          <p:cNvPr id="9" name="图片 8" descr="图形用户界面&#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74800" y="1047750"/>
            <a:ext cx="9042400" cy="50863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03</a:t>
            </a:r>
            <a:endParaRPr lang="zh-CN" altLang="en-US" sz="3200" dirty="0">
              <a:latin typeface="+mj-ea"/>
              <a:ea typeface="+mj-ea"/>
            </a:endParaRPr>
          </a:p>
        </p:txBody>
      </p:sp>
      <p:sp>
        <p:nvSpPr>
          <p:cNvPr id="7" name="文本框 6"/>
          <p:cNvSpPr txBox="1"/>
          <p:nvPr/>
        </p:nvSpPr>
        <p:spPr>
          <a:xfrm>
            <a:off x="2269671" y="3105834"/>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数字骰子</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300996" y="3429000"/>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1858201" cy="753220"/>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晃动检测</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比较运算进阶</a:t>
            </a:r>
            <a:endParaRPr lang="en-US" altLang="zh-CN" dirty="0">
              <a:solidFill>
                <a:schemeClr val="tx1">
                  <a:lumMod val="85000"/>
                  <a:lumOff val="15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03 </a:t>
            </a:r>
            <a:r>
              <a:rPr lang="zh-CN" altLang="en-US" dirty="0"/>
              <a:t>数字骰子</a:t>
            </a:r>
            <a:endParaRPr lang="zh-CN" altLang="en-US" dirty="0"/>
          </a:p>
        </p:txBody>
      </p:sp>
      <p:sp>
        <p:nvSpPr>
          <p:cNvPr id="6" name="文本框 5"/>
          <p:cNvSpPr txBox="1"/>
          <p:nvPr/>
        </p:nvSpPr>
        <p:spPr>
          <a:xfrm>
            <a:off x="1745073" y="1220495"/>
            <a:ext cx="184731" cy="400110"/>
          </a:xfrm>
          <a:prstGeom prst="rect">
            <a:avLst/>
          </a:prstGeom>
          <a:noFill/>
        </p:spPr>
        <p:txBody>
          <a:bodyPr wrap="none" rtlCol="0">
            <a:spAutoFit/>
          </a:bodyPr>
          <a:lstStyle/>
          <a:p>
            <a:endParaRPr lang="zh-CN" altLang="en-US" sz="2000" dirty="0">
              <a:solidFill>
                <a:schemeClr val="tx1">
                  <a:lumMod val="85000"/>
                  <a:lumOff val="15000"/>
                </a:schemeClr>
              </a:solidFill>
              <a:latin typeface="+mn-ea"/>
            </a:endParaRPr>
          </a:p>
        </p:txBody>
      </p:sp>
      <p:sp>
        <p:nvSpPr>
          <p:cNvPr id="7" name="文本框 6"/>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3-1</a:t>
            </a:r>
            <a:endParaRPr lang="zh-CN" altLang="en-US" sz="2000" dirty="0"/>
          </a:p>
        </p:txBody>
      </p:sp>
      <p:sp>
        <p:nvSpPr>
          <p:cNvPr id="15" name="文本框 14"/>
          <p:cNvSpPr txBox="1"/>
          <p:nvPr/>
        </p:nvSpPr>
        <p:spPr>
          <a:xfrm>
            <a:off x="7319423" y="1220495"/>
            <a:ext cx="198002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晃动产生随机数</a:t>
            </a:r>
            <a:endParaRPr lang="zh-CN" altLang="en-US" sz="2000" dirty="0">
              <a:solidFill>
                <a:schemeClr val="tx1">
                  <a:lumMod val="85000"/>
                  <a:lumOff val="15000"/>
                </a:schemeClr>
              </a:solidFill>
              <a:latin typeface="+mn-ea"/>
            </a:endParaRPr>
          </a:p>
        </p:txBody>
      </p:sp>
      <p:sp>
        <p:nvSpPr>
          <p:cNvPr id="16" name="文本框 15"/>
          <p:cNvSpPr txBox="1"/>
          <p:nvPr/>
        </p:nvSpPr>
        <p:spPr>
          <a:xfrm>
            <a:off x="619860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7" name="矩形 16"/>
          <p:cNvSpPr/>
          <p:nvPr/>
        </p:nvSpPr>
        <p:spPr>
          <a:xfrm>
            <a:off x="619860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3-2</a:t>
            </a:r>
            <a:endParaRPr lang="zh-CN" altLang="en-US" sz="2000" dirty="0"/>
          </a:p>
        </p:txBody>
      </p:sp>
      <p:sp>
        <p:nvSpPr>
          <p:cNvPr id="12" name="文本框 11"/>
          <p:cNvSpPr txBox="1"/>
          <p:nvPr/>
        </p:nvSpPr>
        <p:spPr>
          <a:xfrm>
            <a:off x="1837438" y="1199169"/>
            <a:ext cx="146706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产生随机数</a:t>
            </a:r>
            <a:endParaRPr lang="zh-CN" altLang="en-US" sz="2000" dirty="0">
              <a:solidFill>
                <a:schemeClr val="tx1">
                  <a:lumMod val="85000"/>
                  <a:lumOff val="15000"/>
                </a:schemeClr>
              </a:solidFill>
              <a:latin typeface="+mn-ea"/>
            </a:endParaRPr>
          </a:p>
        </p:txBody>
      </p:sp>
      <p:pic>
        <p:nvPicPr>
          <p:cNvPr id="5" name="图片 4"/>
          <p:cNvPicPr>
            <a:picLocks noChangeAspect="1"/>
          </p:cNvPicPr>
          <p:nvPr/>
        </p:nvPicPr>
        <p:blipFill>
          <a:blip r:embed="rId1"/>
          <a:stretch>
            <a:fillRect/>
          </a:stretch>
        </p:blipFill>
        <p:spPr>
          <a:xfrm>
            <a:off x="84317" y="2147888"/>
            <a:ext cx="6114286" cy="2104762"/>
          </a:xfrm>
          <a:prstGeom prst="rect">
            <a:avLst/>
          </a:prstGeom>
        </p:spPr>
      </p:pic>
      <p:sp>
        <p:nvSpPr>
          <p:cNvPr id="4" name="对话气泡: 椭圆形 3"/>
          <p:cNvSpPr/>
          <p:nvPr/>
        </p:nvSpPr>
        <p:spPr>
          <a:xfrm>
            <a:off x="80075" y="4223169"/>
            <a:ext cx="3514726" cy="972455"/>
          </a:xfrm>
          <a:prstGeom prst="wedgeEllipseCallout">
            <a:avLst>
              <a:gd name="adj1" fmla="val 36986"/>
              <a:gd name="adj2" fmla="val -87563"/>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产生随机数前，需要初始化随机数</a:t>
            </a:r>
            <a:endParaRPr lang="zh-CN" altLang="en-US" dirty="0">
              <a:solidFill>
                <a:schemeClr val="tx1">
                  <a:lumMod val="85000"/>
                  <a:lumOff val="15000"/>
                </a:schemeClr>
              </a:solidFill>
            </a:endParaRPr>
          </a:p>
        </p:txBody>
      </p:sp>
      <p:pic>
        <p:nvPicPr>
          <p:cNvPr id="9" name="图片 8"/>
          <p:cNvPicPr>
            <a:picLocks noChangeAspect="1"/>
          </p:cNvPicPr>
          <p:nvPr/>
        </p:nvPicPr>
        <p:blipFill>
          <a:blip r:embed="rId2"/>
          <a:stretch>
            <a:fillRect/>
          </a:stretch>
        </p:blipFill>
        <p:spPr>
          <a:xfrm>
            <a:off x="6051667" y="2260458"/>
            <a:ext cx="6114287" cy="196271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animBg="1"/>
      <p:bldP spid="15" grpId="0"/>
      <p:bldP spid="16" grpId="0"/>
      <p:bldP spid="17" grpId="0" animBg="1"/>
      <p:bldP spid="1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03 </a:t>
            </a:r>
            <a:r>
              <a:rPr lang="zh-CN" altLang="en-US" dirty="0"/>
              <a:t>数字骰子</a:t>
            </a:r>
            <a:endParaRPr lang="zh-CN" altLang="en-US" dirty="0"/>
          </a:p>
        </p:txBody>
      </p:sp>
      <p:sp>
        <p:nvSpPr>
          <p:cNvPr id="6" name="文本框 5"/>
          <p:cNvSpPr txBox="1"/>
          <p:nvPr/>
        </p:nvSpPr>
        <p:spPr>
          <a:xfrm>
            <a:off x="1745073" y="1220495"/>
            <a:ext cx="184731" cy="400110"/>
          </a:xfrm>
          <a:prstGeom prst="rect">
            <a:avLst/>
          </a:prstGeom>
          <a:noFill/>
        </p:spPr>
        <p:txBody>
          <a:bodyPr wrap="none" rtlCol="0">
            <a:spAutoFit/>
          </a:bodyPr>
          <a:lstStyle/>
          <a:p>
            <a:endParaRPr lang="zh-CN" altLang="en-US" sz="2000" dirty="0">
              <a:solidFill>
                <a:schemeClr val="tx1">
                  <a:lumMod val="85000"/>
                  <a:lumOff val="15000"/>
                </a:schemeClr>
              </a:solidFill>
              <a:latin typeface="+mn-ea"/>
            </a:endParaRPr>
          </a:p>
        </p:txBody>
      </p:sp>
      <p:sp>
        <p:nvSpPr>
          <p:cNvPr id="7" name="文本框 6"/>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3-3</a:t>
            </a:r>
            <a:endParaRPr lang="zh-CN" altLang="en-US" sz="2000" dirty="0"/>
          </a:p>
        </p:txBody>
      </p:sp>
      <p:sp>
        <p:nvSpPr>
          <p:cNvPr id="12" name="文本框 11"/>
          <p:cNvSpPr txBox="1"/>
          <p:nvPr/>
        </p:nvSpPr>
        <p:spPr>
          <a:xfrm>
            <a:off x="1837437" y="1199169"/>
            <a:ext cx="2254271" cy="400110"/>
          </a:xfrm>
          <a:prstGeom prst="rect">
            <a:avLst/>
          </a:prstGeom>
          <a:noFill/>
        </p:spPr>
        <p:txBody>
          <a:bodyPr wrap="square" rtlCol="0">
            <a:spAutoFit/>
          </a:bodyPr>
          <a:lstStyle/>
          <a:p>
            <a:r>
              <a:rPr lang="zh-CN" altLang="en-US" sz="2000" dirty="0">
                <a:solidFill>
                  <a:schemeClr val="tx1">
                    <a:lumMod val="85000"/>
                    <a:lumOff val="15000"/>
                  </a:schemeClr>
                </a:solidFill>
                <a:latin typeface="+mn-ea"/>
              </a:rPr>
              <a:t>数字滚动效果</a:t>
            </a:r>
            <a:endParaRPr lang="zh-CN" altLang="en-US" sz="2000" dirty="0">
              <a:solidFill>
                <a:schemeClr val="tx1">
                  <a:lumMod val="85000"/>
                  <a:lumOff val="15000"/>
                </a:schemeClr>
              </a:solidFill>
              <a:latin typeface="+mn-ea"/>
            </a:endParaRPr>
          </a:p>
        </p:txBody>
      </p:sp>
      <p:pic>
        <p:nvPicPr>
          <p:cNvPr id="8" name="图片 7"/>
          <p:cNvPicPr>
            <a:picLocks noChangeAspect="1"/>
          </p:cNvPicPr>
          <p:nvPr/>
        </p:nvPicPr>
        <p:blipFill>
          <a:blip r:embed="rId1"/>
          <a:stretch>
            <a:fillRect/>
          </a:stretch>
        </p:blipFill>
        <p:spPr>
          <a:xfrm>
            <a:off x="515938" y="2177368"/>
            <a:ext cx="8152381" cy="402857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animBg="1"/>
      <p:bldP spid="1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03 </a:t>
            </a:r>
            <a:r>
              <a:rPr lang="zh-CN" altLang="en-US" dirty="0"/>
              <a:t>数字骰子</a:t>
            </a:r>
            <a:endParaRPr lang="zh-CN" altLang="en-US" dirty="0"/>
          </a:p>
        </p:txBody>
      </p:sp>
      <p:sp>
        <p:nvSpPr>
          <p:cNvPr id="6" name="文本框 5"/>
          <p:cNvSpPr txBox="1"/>
          <p:nvPr/>
        </p:nvSpPr>
        <p:spPr>
          <a:xfrm>
            <a:off x="1745073" y="1220495"/>
            <a:ext cx="184731" cy="400110"/>
          </a:xfrm>
          <a:prstGeom prst="rect">
            <a:avLst/>
          </a:prstGeom>
          <a:noFill/>
        </p:spPr>
        <p:txBody>
          <a:bodyPr wrap="none" rtlCol="0">
            <a:spAutoFit/>
          </a:bodyPr>
          <a:lstStyle/>
          <a:p>
            <a:endParaRPr lang="zh-CN" altLang="en-US" sz="2000" dirty="0">
              <a:solidFill>
                <a:schemeClr val="tx1">
                  <a:lumMod val="85000"/>
                  <a:lumOff val="15000"/>
                </a:schemeClr>
              </a:solidFill>
              <a:latin typeface="+mn-ea"/>
            </a:endParaRPr>
          </a:p>
        </p:txBody>
      </p:sp>
      <p:sp>
        <p:nvSpPr>
          <p:cNvPr id="7" name="文本框 6"/>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3-4</a:t>
            </a:r>
            <a:endParaRPr lang="zh-CN" altLang="en-US" sz="2000" dirty="0"/>
          </a:p>
        </p:txBody>
      </p:sp>
      <p:sp>
        <p:nvSpPr>
          <p:cNvPr id="12" name="文本框 11"/>
          <p:cNvSpPr txBox="1"/>
          <p:nvPr/>
        </p:nvSpPr>
        <p:spPr>
          <a:xfrm>
            <a:off x="1837437" y="1199169"/>
            <a:ext cx="2254271" cy="400110"/>
          </a:xfrm>
          <a:prstGeom prst="rect">
            <a:avLst/>
          </a:prstGeom>
          <a:noFill/>
        </p:spPr>
        <p:txBody>
          <a:bodyPr wrap="square" rtlCol="0">
            <a:spAutoFit/>
          </a:bodyPr>
          <a:lstStyle/>
          <a:p>
            <a:r>
              <a:rPr lang="zh-CN" altLang="en-US" sz="2000" dirty="0">
                <a:solidFill>
                  <a:schemeClr val="tx1">
                    <a:lumMod val="85000"/>
                    <a:lumOff val="15000"/>
                  </a:schemeClr>
                </a:solidFill>
                <a:latin typeface="+mn-ea"/>
              </a:rPr>
              <a:t>点数滚动</a:t>
            </a:r>
            <a:endParaRPr lang="zh-CN" altLang="en-US" sz="2000" dirty="0">
              <a:solidFill>
                <a:schemeClr val="tx1">
                  <a:lumMod val="85000"/>
                  <a:lumOff val="15000"/>
                </a:schemeClr>
              </a:solidFill>
              <a:latin typeface="+mn-ea"/>
            </a:endParaRPr>
          </a:p>
        </p:txBody>
      </p:sp>
      <p:pic>
        <p:nvPicPr>
          <p:cNvPr id="4" name="图片 3"/>
          <p:cNvPicPr>
            <a:picLocks noChangeAspect="1"/>
          </p:cNvPicPr>
          <p:nvPr/>
        </p:nvPicPr>
        <p:blipFill>
          <a:blip r:embed="rId1"/>
          <a:stretch>
            <a:fillRect/>
          </a:stretch>
        </p:blipFill>
        <p:spPr>
          <a:xfrm>
            <a:off x="3101624" y="803502"/>
            <a:ext cx="7097115" cy="50108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animBg="1"/>
      <p:bldP spid="1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04</a:t>
            </a:r>
            <a:endParaRPr lang="zh-CN" altLang="en-US" sz="3200" dirty="0">
              <a:latin typeface="+mj-ea"/>
              <a:ea typeface="+mj-ea"/>
            </a:endParaRPr>
          </a:p>
        </p:txBody>
      </p:sp>
      <p:sp>
        <p:nvSpPr>
          <p:cNvPr id="7" name="文本框 6"/>
          <p:cNvSpPr txBox="1"/>
          <p:nvPr/>
        </p:nvSpPr>
        <p:spPr>
          <a:xfrm>
            <a:off x="2269671" y="3105834"/>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石头剪刀布</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762661" y="3429000"/>
            <a:ext cx="74293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2089033" cy="1445717"/>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触摸传感器</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元组</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逻辑运算的嵌套</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互动初步设计</a:t>
            </a:r>
            <a:endParaRPr lang="zh-CN" altLang="en-US" dirty="0">
              <a:solidFill>
                <a:schemeClr val="tx1">
                  <a:lumMod val="85000"/>
                  <a:lumOff val="15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04 </a:t>
            </a:r>
            <a:r>
              <a:rPr lang="zh-CN" altLang="en-US" dirty="0"/>
              <a:t>剪刀石头布</a:t>
            </a:r>
            <a:endParaRPr lang="zh-CN" altLang="en-US" dirty="0"/>
          </a:p>
        </p:txBody>
      </p:sp>
      <p:sp>
        <p:nvSpPr>
          <p:cNvPr id="4" name="文本框 3"/>
          <p:cNvSpPr txBox="1"/>
          <p:nvPr/>
        </p:nvSpPr>
        <p:spPr>
          <a:xfrm>
            <a:off x="1902167" y="1220495"/>
            <a:ext cx="1723549" cy="400110"/>
          </a:xfrm>
          <a:prstGeom prst="rect">
            <a:avLst/>
          </a:prstGeom>
          <a:noFill/>
        </p:spPr>
        <p:txBody>
          <a:bodyPr wrap="none" rtlCol="0">
            <a:spAutoFit/>
          </a:bodyPr>
          <a:lstStyle/>
          <a:p>
            <a:r>
              <a:rPr lang="zh-CN" altLang="en-US" sz="2000" dirty="0">
                <a:solidFill>
                  <a:schemeClr val="tx1">
                    <a:lumMod val="85000"/>
                    <a:lumOff val="15000"/>
                  </a:schemeClr>
                </a:solidFill>
              </a:rPr>
              <a:t>显示剪刀石头</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4-1</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pic>
        <p:nvPicPr>
          <p:cNvPr id="5" name="图片 4"/>
          <p:cNvPicPr>
            <a:picLocks noChangeAspect="1"/>
          </p:cNvPicPr>
          <p:nvPr/>
        </p:nvPicPr>
        <p:blipFill>
          <a:blip r:embed="rId1"/>
          <a:stretch>
            <a:fillRect/>
          </a:stretch>
        </p:blipFill>
        <p:spPr>
          <a:xfrm>
            <a:off x="623096" y="2366710"/>
            <a:ext cx="5428571" cy="2809524"/>
          </a:xfrm>
          <a:prstGeom prst="rect">
            <a:avLst/>
          </a:prstGeom>
        </p:spPr>
      </p:pic>
      <p:sp>
        <p:nvSpPr>
          <p:cNvPr id="16" name="文本框 15"/>
          <p:cNvSpPr txBox="1"/>
          <p:nvPr/>
        </p:nvSpPr>
        <p:spPr>
          <a:xfrm>
            <a:off x="7554821" y="230115"/>
            <a:ext cx="1210588" cy="400110"/>
          </a:xfrm>
          <a:prstGeom prst="rect">
            <a:avLst/>
          </a:prstGeom>
          <a:noFill/>
        </p:spPr>
        <p:txBody>
          <a:bodyPr wrap="none" rtlCol="0">
            <a:spAutoFit/>
          </a:bodyPr>
          <a:lstStyle/>
          <a:p>
            <a:r>
              <a:rPr lang="zh-CN" altLang="en-US" sz="2000" dirty="0">
                <a:solidFill>
                  <a:schemeClr val="tx1">
                    <a:lumMod val="85000"/>
                    <a:lumOff val="15000"/>
                  </a:schemeClr>
                </a:solidFill>
              </a:rPr>
              <a:t>玩家出拳</a:t>
            </a:r>
            <a:endParaRPr lang="zh-CN" altLang="en-US" sz="2000" dirty="0">
              <a:solidFill>
                <a:schemeClr val="tx1">
                  <a:lumMod val="85000"/>
                  <a:lumOff val="15000"/>
                </a:schemeClr>
              </a:solidFill>
            </a:endParaRPr>
          </a:p>
        </p:txBody>
      </p:sp>
      <p:sp>
        <p:nvSpPr>
          <p:cNvPr id="17" name="矩形 16"/>
          <p:cNvSpPr/>
          <p:nvPr/>
        </p:nvSpPr>
        <p:spPr>
          <a:xfrm>
            <a:off x="6276907" y="23098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4-2</a:t>
            </a:r>
            <a:endParaRPr lang="zh-CN" altLang="en-US" sz="2000" dirty="0"/>
          </a:p>
        </p:txBody>
      </p:sp>
      <p:sp>
        <p:nvSpPr>
          <p:cNvPr id="19" name="文本框 18"/>
          <p:cNvSpPr txBox="1"/>
          <p:nvPr/>
        </p:nvSpPr>
        <p:spPr>
          <a:xfrm>
            <a:off x="6276907" y="78687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pic>
        <p:nvPicPr>
          <p:cNvPr id="7" name="图片 6"/>
          <p:cNvPicPr>
            <a:picLocks noChangeAspect="1"/>
          </p:cNvPicPr>
          <p:nvPr/>
        </p:nvPicPr>
        <p:blipFill>
          <a:blip r:embed="rId2"/>
          <a:stretch>
            <a:fillRect/>
          </a:stretch>
        </p:blipFill>
        <p:spPr>
          <a:xfrm>
            <a:off x="6276907" y="1176083"/>
            <a:ext cx="5089788" cy="517281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animBg="1"/>
      <p:bldP spid="13" grpId="0"/>
      <p:bldP spid="16" grpId="0"/>
      <p:bldP spid="17" grpId="0" animBg="1"/>
      <p:bldP spid="1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剪刀石头布规则</a:t>
            </a:r>
            <a:endParaRPr lang="zh-CN" altLang="en-US" dirty="0"/>
          </a:p>
        </p:txBody>
      </p:sp>
      <p:graphicFrame>
        <p:nvGraphicFramePr>
          <p:cNvPr id="4" name="表格 4"/>
          <p:cNvGraphicFramePr>
            <a:graphicFrameLocks noGrp="1"/>
          </p:cNvGraphicFramePr>
          <p:nvPr>
            <p:ph idx="4294967295"/>
          </p:nvPr>
        </p:nvGraphicFramePr>
        <p:xfrm>
          <a:off x="585122" y="1140263"/>
          <a:ext cx="6150566" cy="4965260"/>
        </p:xfrm>
        <a:graphic>
          <a:graphicData uri="http://schemas.openxmlformats.org/drawingml/2006/table">
            <a:tbl>
              <a:tblPr firstRow="1" bandRow="1">
                <a:tableStyleId>{5C22544A-7EE6-4342-B048-85BDC9FD1C3A}</a:tableStyleId>
              </a:tblPr>
              <a:tblGrid>
                <a:gridCol w="2030475"/>
                <a:gridCol w="2365604"/>
                <a:gridCol w="1754487"/>
              </a:tblGrid>
              <a:tr h="496526">
                <a:tc>
                  <a:txBody>
                    <a:bodyPr/>
                    <a:lstStyle/>
                    <a:p>
                      <a:pPr algn="ctr"/>
                      <a:r>
                        <a:rPr lang="en-US" altLang="zh-CN" sz="2400" dirty="0"/>
                        <a:t>A</a:t>
                      </a:r>
                      <a:r>
                        <a:rPr lang="zh-CN" altLang="en-US" sz="2400" dirty="0"/>
                        <a:t>（玩家）</a:t>
                      </a:r>
                      <a:endParaRPr lang="zh-CN" altLang="en-US" sz="2400" dirty="0"/>
                    </a:p>
                  </a:txBody>
                  <a:tcPr marL="96133" marR="96133"/>
                </a:tc>
                <a:tc>
                  <a:txBody>
                    <a:bodyPr/>
                    <a:lstStyle/>
                    <a:p>
                      <a:pPr algn="ctr"/>
                      <a:r>
                        <a:rPr lang="en-US" altLang="zh-CN" sz="2400" dirty="0"/>
                        <a:t>B</a:t>
                      </a:r>
                      <a:r>
                        <a:rPr lang="zh-CN" altLang="en-US" sz="2400" dirty="0"/>
                        <a:t>（机器）</a:t>
                      </a:r>
                      <a:endParaRPr lang="zh-CN" altLang="en-US" sz="2400" dirty="0"/>
                    </a:p>
                  </a:txBody>
                  <a:tcPr marL="96133" marR="96133"/>
                </a:tc>
                <a:tc>
                  <a:txBody>
                    <a:bodyPr/>
                    <a:lstStyle/>
                    <a:p>
                      <a:pPr algn="ctr"/>
                      <a:r>
                        <a:rPr lang="zh-CN" altLang="en-US" sz="2400" dirty="0"/>
                        <a:t>结果</a:t>
                      </a:r>
                      <a:endParaRPr lang="zh-CN" altLang="en-US" sz="2400" dirty="0"/>
                    </a:p>
                  </a:txBody>
                  <a:tcPr marL="96133" marR="96133"/>
                </a:tc>
              </a:tr>
              <a:tr h="496526">
                <a:tc>
                  <a:txBody>
                    <a:bodyPr/>
                    <a:lstStyle/>
                    <a:p>
                      <a:pPr algn="ctr"/>
                      <a:r>
                        <a:rPr lang="zh-CN" altLang="en-US" sz="2400" dirty="0"/>
                        <a:t>剪刀</a:t>
                      </a:r>
                      <a:endParaRPr lang="zh-CN" altLang="en-US" sz="2400" dirty="0"/>
                    </a:p>
                  </a:txBody>
                  <a:tcPr marL="96133" marR="96133"/>
                </a:tc>
                <a:tc>
                  <a:txBody>
                    <a:bodyPr/>
                    <a:lstStyle/>
                    <a:p>
                      <a:pPr algn="ctr"/>
                      <a:r>
                        <a:rPr lang="zh-CN" altLang="en-US" sz="2400" dirty="0"/>
                        <a:t>剪刀</a:t>
                      </a:r>
                      <a:endParaRPr lang="zh-CN" altLang="en-US" sz="2400" dirty="0"/>
                    </a:p>
                  </a:txBody>
                  <a:tcPr marL="96133" marR="96133"/>
                </a:tc>
                <a:tc>
                  <a:txBody>
                    <a:bodyPr/>
                    <a:lstStyle/>
                    <a:p>
                      <a:pPr algn="ctr"/>
                      <a:endParaRPr lang="zh-CN" altLang="en-US" sz="2400" dirty="0"/>
                    </a:p>
                  </a:txBody>
                  <a:tcPr marL="96133" marR="96133"/>
                </a:tc>
              </a:tr>
              <a:tr h="496526">
                <a:tc>
                  <a:txBody>
                    <a:bodyPr/>
                    <a:lstStyle/>
                    <a:p>
                      <a:pPr algn="ctr"/>
                      <a:r>
                        <a:rPr lang="zh-CN" altLang="en-US" sz="2400" dirty="0"/>
                        <a:t>剪刀</a:t>
                      </a:r>
                      <a:endParaRPr lang="zh-CN" altLang="en-US" sz="2400" dirty="0"/>
                    </a:p>
                  </a:txBody>
                  <a:tcPr marL="96133" marR="96133"/>
                </a:tc>
                <a:tc>
                  <a:txBody>
                    <a:bodyPr/>
                    <a:lstStyle/>
                    <a:p>
                      <a:pPr algn="ctr"/>
                      <a:r>
                        <a:rPr lang="zh-CN" altLang="en-US" sz="2400" dirty="0"/>
                        <a:t>石头</a:t>
                      </a:r>
                      <a:endParaRPr lang="zh-CN" altLang="en-US" sz="2400" dirty="0"/>
                    </a:p>
                  </a:txBody>
                  <a:tcPr marL="96133" marR="96133"/>
                </a:tc>
                <a:tc>
                  <a:txBody>
                    <a:bodyPr/>
                    <a:lstStyle/>
                    <a:p>
                      <a:pPr algn="ctr"/>
                      <a:endParaRPr lang="zh-CN" altLang="en-US" sz="2400" dirty="0"/>
                    </a:p>
                  </a:txBody>
                  <a:tcPr marL="96133" marR="96133"/>
                </a:tc>
              </a:tr>
              <a:tr h="496526">
                <a:tc>
                  <a:txBody>
                    <a:bodyPr/>
                    <a:lstStyle/>
                    <a:p>
                      <a:pPr algn="ctr"/>
                      <a:r>
                        <a:rPr lang="zh-CN" altLang="en-US" sz="2400" dirty="0"/>
                        <a:t>剪刀</a:t>
                      </a:r>
                      <a:endParaRPr lang="zh-CN" altLang="en-US" sz="2400" dirty="0"/>
                    </a:p>
                  </a:txBody>
                  <a:tcPr marL="96133" marR="96133"/>
                </a:tc>
                <a:tc>
                  <a:txBody>
                    <a:bodyPr/>
                    <a:lstStyle/>
                    <a:p>
                      <a:pPr algn="ctr"/>
                      <a:r>
                        <a:rPr lang="zh-CN" altLang="en-US" sz="2400" dirty="0"/>
                        <a:t>布</a:t>
                      </a:r>
                      <a:endParaRPr lang="zh-CN" altLang="en-US" sz="2400" dirty="0"/>
                    </a:p>
                  </a:txBody>
                  <a:tcPr marL="96133" marR="96133"/>
                </a:tc>
                <a:tc>
                  <a:txBody>
                    <a:bodyPr/>
                    <a:lstStyle/>
                    <a:p>
                      <a:pPr algn="ctr"/>
                      <a:endParaRPr lang="zh-CN" altLang="en-US" sz="2400" dirty="0"/>
                    </a:p>
                  </a:txBody>
                  <a:tcPr marL="96133" marR="96133"/>
                </a:tc>
              </a:tr>
              <a:tr h="496526">
                <a:tc>
                  <a:txBody>
                    <a:bodyPr/>
                    <a:lstStyle/>
                    <a:p>
                      <a:pPr algn="ctr"/>
                      <a:r>
                        <a:rPr lang="zh-CN" altLang="en-US" sz="2400" dirty="0"/>
                        <a:t>石头</a:t>
                      </a:r>
                      <a:endParaRPr lang="zh-CN" altLang="en-US" sz="2400" dirty="0"/>
                    </a:p>
                  </a:txBody>
                  <a:tcPr marL="96133" marR="96133"/>
                </a:tc>
                <a:tc>
                  <a:txBody>
                    <a:bodyPr/>
                    <a:lstStyle/>
                    <a:p>
                      <a:pPr algn="ctr"/>
                      <a:r>
                        <a:rPr lang="zh-CN" altLang="en-US" sz="2400" dirty="0"/>
                        <a:t>剪刀</a:t>
                      </a:r>
                      <a:endParaRPr lang="zh-CN" altLang="en-US" sz="2400" dirty="0"/>
                    </a:p>
                  </a:txBody>
                  <a:tcPr marL="96133" marR="96133"/>
                </a:tc>
                <a:tc>
                  <a:txBody>
                    <a:bodyPr/>
                    <a:lstStyle/>
                    <a:p>
                      <a:pPr algn="ctr"/>
                      <a:endParaRPr lang="zh-CN" altLang="en-US" sz="2400" dirty="0"/>
                    </a:p>
                  </a:txBody>
                  <a:tcPr marL="96133" marR="96133"/>
                </a:tc>
              </a:tr>
              <a:tr h="496526">
                <a:tc>
                  <a:txBody>
                    <a:bodyPr/>
                    <a:lstStyle/>
                    <a:p>
                      <a:pPr algn="ctr"/>
                      <a:r>
                        <a:rPr lang="zh-CN" altLang="en-US" sz="2400" dirty="0"/>
                        <a:t>石头</a:t>
                      </a:r>
                      <a:endParaRPr lang="zh-CN" altLang="en-US" sz="2400" dirty="0"/>
                    </a:p>
                  </a:txBody>
                  <a:tcPr marL="96133" marR="96133"/>
                </a:tc>
                <a:tc>
                  <a:txBody>
                    <a:bodyPr/>
                    <a:lstStyle/>
                    <a:p>
                      <a:pPr algn="ctr"/>
                      <a:r>
                        <a:rPr lang="zh-CN" altLang="en-US" sz="2400" dirty="0"/>
                        <a:t>石头</a:t>
                      </a:r>
                      <a:endParaRPr lang="zh-CN" altLang="en-US" sz="2400" dirty="0"/>
                    </a:p>
                  </a:txBody>
                  <a:tcPr marL="96133" marR="96133"/>
                </a:tc>
                <a:tc>
                  <a:txBody>
                    <a:bodyPr/>
                    <a:lstStyle/>
                    <a:p>
                      <a:pPr algn="ctr"/>
                      <a:endParaRPr lang="zh-CN" altLang="en-US" sz="2400" dirty="0"/>
                    </a:p>
                  </a:txBody>
                  <a:tcPr marL="96133" marR="96133"/>
                </a:tc>
              </a:tr>
              <a:tr h="496526">
                <a:tc>
                  <a:txBody>
                    <a:bodyPr/>
                    <a:lstStyle/>
                    <a:p>
                      <a:pPr algn="ctr"/>
                      <a:r>
                        <a:rPr lang="zh-CN" altLang="en-US" sz="2400" dirty="0"/>
                        <a:t>石头</a:t>
                      </a:r>
                      <a:endParaRPr lang="zh-CN" altLang="en-US" sz="2400" dirty="0"/>
                    </a:p>
                  </a:txBody>
                  <a:tcPr marL="96133" marR="96133"/>
                </a:tc>
                <a:tc>
                  <a:txBody>
                    <a:bodyPr/>
                    <a:lstStyle/>
                    <a:p>
                      <a:pPr algn="ctr"/>
                      <a:r>
                        <a:rPr lang="zh-CN" altLang="en-US" sz="2400" dirty="0"/>
                        <a:t>布</a:t>
                      </a:r>
                      <a:endParaRPr lang="zh-CN" altLang="en-US" sz="2400" dirty="0"/>
                    </a:p>
                  </a:txBody>
                  <a:tcPr marL="96133" marR="96133"/>
                </a:tc>
                <a:tc>
                  <a:txBody>
                    <a:bodyPr/>
                    <a:lstStyle/>
                    <a:p>
                      <a:pPr algn="ctr"/>
                      <a:endParaRPr lang="zh-CN" altLang="en-US" sz="2400" dirty="0"/>
                    </a:p>
                  </a:txBody>
                  <a:tcPr marL="96133" marR="96133"/>
                </a:tc>
              </a:tr>
              <a:tr h="496526">
                <a:tc>
                  <a:txBody>
                    <a:bodyPr/>
                    <a:lstStyle/>
                    <a:p>
                      <a:pPr algn="ctr"/>
                      <a:r>
                        <a:rPr lang="zh-CN" altLang="en-US" sz="2400" dirty="0"/>
                        <a:t>布</a:t>
                      </a:r>
                      <a:endParaRPr lang="zh-CN" altLang="en-US" sz="2400" dirty="0"/>
                    </a:p>
                  </a:txBody>
                  <a:tcPr marL="96133" marR="96133"/>
                </a:tc>
                <a:tc>
                  <a:txBody>
                    <a:bodyPr/>
                    <a:lstStyle/>
                    <a:p>
                      <a:pPr algn="ctr"/>
                      <a:r>
                        <a:rPr lang="zh-CN" altLang="en-US" sz="2400" dirty="0"/>
                        <a:t>剪刀</a:t>
                      </a:r>
                      <a:endParaRPr lang="zh-CN" altLang="en-US" sz="2400" dirty="0"/>
                    </a:p>
                  </a:txBody>
                  <a:tcPr marL="96133" marR="96133"/>
                </a:tc>
                <a:tc>
                  <a:txBody>
                    <a:bodyPr/>
                    <a:lstStyle/>
                    <a:p>
                      <a:pPr algn="ctr"/>
                      <a:endParaRPr lang="zh-CN" altLang="en-US" sz="2400" dirty="0"/>
                    </a:p>
                  </a:txBody>
                  <a:tcPr marL="96133" marR="96133"/>
                </a:tc>
              </a:tr>
              <a:tr h="496526">
                <a:tc>
                  <a:txBody>
                    <a:bodyPr/>
                    <a:lstStyle/>
                    <a:p>
                      <a:pPr algn="ctr"/>
                      <a:r>
                        <a:rPr lang="zh-CN" altLang="en-US" sz="2400" dirty="0"/>
                        <a:t>布</a:t>
                      </a:r>
                      <a:endParaRPr lang="zh-CN" altLang="en-US" sz="2400" dirty="0"/>
                    </a:p>
                  </a:txBody>
                  <a:tcPr marL="96133" marR="96133"/>
                </a:tc>
                <a:tc>
                  <a:txBody>
                    <a:bodyPr/>
                    <a:lstStyle/>
                    <a:p>
                      <a:pPr algn="ctr"/>
                      <a:r>
                        <a:rPr lang="zh-CN" altLang="en-US" sz="2400" dirty="0"/>
                        <a:t>石头</a:t>
                      </a:r>
                      <a:endParaRPr lang="zh-CN" altLang="en-US" sz="2400" dirty="0"/>
                    </a:p>
                  </a:txBody>
                  <a:tcPr marL="96133" marR="96133"/>
                </a:tc>
                <a:tc>
                  <a:txBody>
                    <a:bodyPr/>
                    <a:lstStyle/>
                    <a:p>
                      <a:pPr algn="ctr"/>
                      <a:endParaRPr lang="zh-CN" altLang="en-US" sz="2400" dirty="0"/>
                    </a:p>
                  </a:txBody>
                  <a:tcPr marL="96133" marR="96133"/>
                </a:tc>
              </a:tr>
              <a:tr h="496526">
                <a:tc>
                  <a:txBody>
                    <a:bodyPr/>
                    <a:lstStyle/>
                    <a:p>
                      <a:pPr algn="ctr"/>
                      <a:r>
                        <a:rPr lang="zh-CN" altLang="en-US" sz="2400" dirty="0"/>
                        <a:t>布</a:t>
                      </a:r>
                      <a:endParaRPr lang="zh-CN" altLang="en-US" sz="2400" dirty="0"/>
                    </a:p>
                  </a:txBody>
                  <a:tcPr marL="96133" marR="96133"/>
                </a:tc>
                <a:tc>
                  <a:txBody>
                    <a:bodyPr/>
                    <a:lstStyle/>
                    <a:p>
                      <a:pPr algn="ctr"/>
                      <a:r>
                        <a:rPr lang="zh-CN" altLang="en-US" sz="2400" dirty="0"/>
                        <a:t>布</a:t>
                      </a:r>
                      <a:endParaRPr lang="zh-CN" altLang="en-US" sz="2400" dirty="0"/>
                    </a:p>
                  </a:txBody>
                  <a:tcPr marL="96133" marR="96133"/>
                </a:tc>
                <a:tc>
                  <a:txBody>
                    <a:bodyPr/>
                    <a:lstStyle/>
                    <a:p>
                      <a:pPr algn="ctr"/>
                      <a:endParaRPr lang="zh-CN" altLang="en-US" sz="2400" dirty="0"/>
                    </a:p>
                  </a:txBody>
                  <a:tcPr marL="96133" marR="96133"/>
                </a:tc>
              </a:tr>
            </a:tbl>
          </a:graphicData>
        </a:graphic>
      </p:graphicFrame>
    </p:spTree>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04 </a:t>
            </a:r>
            <a:r>
              <a:rPr lang="zh-CN" altLang="en-US" dirty="0"/>
              <a:t>剪刀石头布</a:t>
            </a:r>
            <a:endParaRPr lang="zh-CN" altLang="en-US" dirty="0"/>
          </a:p>
        </p:txBody>
      </p:sp>
      <p:sp>
        <p:nvSpPr>
          <p:cNvPr id="4" name="文本框 3"/>
          <p:cNvSpPr txBox="1"/>
          <p:nvPr/>
        </p:nvSpPr>
        <p:spPr>
          <a:xfrm>
            <a:off x="1902167" y="1220495"/>
            <a:ext cx="1210588" cy="400110"/>
          </a:xfrm>
          <a:prstGeom prst="rect">
            <a:avLst/>
          </a:prstGeom>
          <a:noFill/>
        </p:spPr>
        <p:txBody>
          <a:bodyPr wrap="none" rtlCol="0">
            <a:spAutoFit/>
          </a:bodyPr>
          <a:lstStyle/>
          <a:p>
            <a:r>
              <a:rPr lang="zh-CN" altLang="en-US" sz="2000" dirty="0">
                <a:solidFill>
                  <a:schemeClr val="tx1">
                    <a:lumMod val="85000"/>
                    <a:lumOff val="15000"/>
                  </a:schemeClr>
                </a:solidFill>
              </a:rPr>
              <a:t>判断结果</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4-3</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pic>
        <p:nvPicPr>
          <p:cNvPr id="7" name="图片 6"/>
          <p:cNvPicPr>
            <a:picLocks noChangeAspect="1"/>
          </p:cNvPicPr>
          <p:nvPr/>
        </p:nvPicPr>
        <p:blipFill>
          <a:blip r:embed="rId1"/>
          <a:stretch>
            <a:fillRect/>
          </a:stretch>
        </p:blipFill>
        <p:spPr>
          <a:xfrm>
            <a:off x="3422317" y="0"/>
            <a:ext cx="4439128" cy="649316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animBg="1"/>
      <p:bldP spid="1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综合案例</a:t>
            </a:r>
            <a:endParaRPr lang="zh-CN" altLang="en-US" sz="3200" dirty="0">
              <a:latin typeface="+mj-ea"/>
              <a:ea typeface="+mj-ea"/>
            </a:endParaRPr>
          </a:p>
        </p:txBody>
      </p:sp>
      <p:sp>
        <p:nvSpPr>
          <p:cNvPr id="7" name="文本框 6"/>
          <p:cNvSpPr txBox="1"/>
          <p:nvPr/>
        </p:nvSpPr>
        <p:spPr>
          <a:xfrm>
            <a:off x="2269671" y="3105834"/>
            <a:ext cx="156966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打地鼠</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3839331" y="3429000"/>
            <a:ext cx="83526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0" name="文本框 9"/>
          <p:cNvSpPr txBox="1"/>
          <p:nvPr/>
        </p:nvSpPr>
        <p:spPr>
          <a:xfrm>
            <a:off x="2269671" y="4728613"/>
            <a:ext cx="2319866" cy="753220"/>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触摸传感器</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复杂程序逻辑控制</a:t>
            </a:r>
            <a:endParaRPr lang="zh-CN" altLang="en-US" dirty="0">
              <a:solidFill>
                <a:schemeClr val="tx1">
                  <a:lumMod val="85000"/>
                  <a:lumOff val="15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综合案例：打地鼠</a:t>
            </a:r>
            <a:endParaRPr lang="zh-CN" altLang="en-US" dirty="0"/>
          </a:p>
        </p:txBody>
      </p:sp>
      <p:sp>
        <p:nvSpPr>
          <p:cNvPr id="4" name="文本框 3"/>
          <p:cNvSpPr txBox="1"/>
          <p:nvPr/>
        </p:nvSpPr>
        <p:spPr>
          <a:xfrm>
            <a:off x="1905373" y="1220495"/>
            <a:ext cx="2236510" cy="400110"/>
          </a:xfrm>
          <a:prstGeom prst="rect">
            <a:avLst/>
          </a:prstGeom>
          <a:noFill/>
        </p:spPr>
        <p:txBody>
          <a:bodyPr wrap="none" rtlCol="0">
            <a:spAutoFit/>
          </a:bodyPr>
          <a:lstStyle/>
          <a:p>
            <a:r>
              <a:rPr lang="zh-CN" altLang="en-US" sz="2000" dirty="0">
                <a:solidFill>
                  <a:schemeClr val="tx1">
                    <a:lumMod val="85000"/>
                    <a:lumOff val="15000"/>
                  </a:schemeClr>
                </a:solidFill>
              </a:rPr>
              <a:t>随机点亮一盏彩灯</a:t>
            </a:r>
            <a:endParaRPr lang="zh-CN" altLang="en-US" sz="2000" dirty="0">
              <a:solidFill>
                <a:schemeClr val="tx1">
                  <a:lumMod val="85000"/>
                  <a:lumOff val="15000"/>
                </a:schemeClr>
              </a:solidFill>
            </a:endParaRPr>
          </a:p>
        </p:txBody>
      </p:sp>
      <p:sp>
        <p:nvSpPr>
          <p:cNvPr id="15" name="矩形 14"/>
          <p:cNvSpPr/>
          <p:nvPr/>
        </p:nvSpPr>
        <p:spPr>
          <a:xfrm>
            <a:off x="624253" y="1221360"/>
            <a:ext cx="1128835"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Z-1</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 name="椭圆 1"/>
          <p:cNvSpPr/>
          <p:nvPr/>
        </p:nvSpPr>
        <p:spPr>
          <a:xfrm>
            <a:off x="3648075" y="4087269"/>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629024" y="4706766"/>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a:stretch>
            <a:fillRect/>
          </a:stretch>
        </p:blipFill>
        <p:spPr>
          <a:xfrm>
            <a:off x="353804" y="2465211"/>
            <a:ext cx="5019048" cy="317142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buClr>
                <a:schemeClr val="accent1"/>
              </a:buClr>
            </a:pPr>
            <a:r>
              <a:rPr lang="zh-CN" altLang="en-US" dirty="0">
                <a:solidFill>
                  <a:schemeClr val="accent1"/>
                </a:solidFill>
              </a:rPr>
              <a:t>○</a:t>
            </a:r>
            <a:r>
              <a:rPr lang="zh-CN" altLang="en-US" dirty="0"/>
              <a:t> 初始化固件插控制板时需按住 </a:t>
            </a:r>
            <a:r>
              <a:rPr lang="en-US" altLang="zh-CN" dirty="0"/>
              <a:t>B1 </a:t>
            </a:r>
            <a:r>
              <a:rPr lang="zh-CN" altLang="en-US" dirty="0"/>
              <a:t>按钮，完成后按 </a:t>
            </a:r>
            <a:r>
              <a:rPr lang="en-US" altLang="zh-CN" dirty="0"/>
              <a:t>reset </a:t>
            </a:r>
            <a:r>
              <a:rPr lang="zh-CN" altLang="en-US" dirty="0"/>
              <a:t>重新进入编程模式</a:t>
            </a:r>
            <a:endParaRPr lang="en-US" altLang="zh-CN" dirty="0"/>
          </a:p>
          <a:p>
            <a:pPr>
              <a:buClr>
                <a:schemeClr val="accent1"/>
              </a:buClr>
            </a:pPr>
            <a:r>
              <a:rPr lang="zh-CN" altLang="en-US" dirty="0">
                <a:solidFill>
                  <a:schemeClr val="accent1"/>
                </a:solidFill>
              </a:rPr>
              <a:t>○</a:t>
            </a:r>
            <a:r>
              <a:rPr lang="zh-CN" altLang="en-US" dirty="0"/>
              <a:t> 确保计算机中已安装驱动</a:t>
            </a:r>
            <a:endParaRPr lang="en-US" altLang="zh-CN" dirty="0"/>
          </a:p>
          <a:p>
            <a:pPr>
              <a:buClr>
                <a:schemeClr val="accent1"/>
              </a:buClr>
            </a:pPr>
            <a:r>
              <a:rPr lang="zh-CN" altLang="en-US" dirty="0">
                <a:solidFill>
                  <a:schemeClr val="accent1"/>
                </a:solidFill>
              </a:rPr>
              <a:t>○ </a:t>
            </a:r>
            <a:r>
              <a:rPr lang="zh-CN" altLang="en-US" dirty="0"/>
              <a:t>上传程序卡住，</a:t>
            </a:r>
            <a:r>
              <a:rPr lang="zh-CN" altLang="en-US" dirty="0">
                <a:solidFill>
                  <a:schemeClr val="accent4">
                    <a:lumMod val="75000"/>
                  </a:schemeClr>
                </a:solidFill>
              </a:rPr>
              <a:t>不要短时间内多次重复上传</a:t>
            </a:r>
            <a:r>
              <a:rPr lang="zh-CN" altLang="en-US" dirty="0"/>
              <a:t>，按 </a:t>
            </a:r>
            <a:r>
              <a:rPr lang="en-US" altLang="zh-CN" dirty="0"/>
              <a:t>reset </a:t>
            </a:r>
            <a:r>
              <a:rPr lang="zh-CN" altLang="en-US" dirty="0"/>
              <a:t>键后再次尝试</a:t>
            </a:r>
            <a:endParaRPr lang="en-US" altLang="zh-CN" dirty="0"/>
          </a:p>
          <a:p>
            <a:pPr>
              <a:buClr>
                <a:schemeClr val="accent1"/>
              </a:buClr>
            </a:pPr>
            <a:r>
              <a:rPr lang="zh-CN" altLang="en-US" dirty="0">
                <a:solidFill>
                  <a:schemeClr val="accent1"/>
                </a:solidFill>
              </a:rPr>
              <a:t>○ </a:t>
            </a:r>
            <a:r>
              <a:rPr lang="zh-CN" altLang="en-US" dirty="0"/>
              <a:t>板子卡死，</a:t>
            </a:r>
            <a:r>
              <a:rPr lang="en-US" altLang="zh-CN" dirty="0"/>
              <a:t>code.py </a:t>
            </a:r>
            <a:r>
              <a:rPr lang="zh-CN" altLang="en-US" dirty="0"/>
              <a:t>删不掉，使用“错误检查”工具扫描驱动器</a:t>
            </a:r>
            <a:endParaRPr lang="zh-CN" altLang="en-US" dirty="0"/>
          </a:p>
        </p:txBody>
      </p:sp>
      <p:sp>
        <p:nvSpPr>
          <p:cNvPr id="3" name="标题 2"/>
          <p:cNvSpPr>
            <a:spLocks noGrp="1"/>
          </p:cNvSpPr>
          <p:nvPr>
            <p:ph type="title"/>
          </p:nvPr>
        </p:nvSpPr>
        <p:spPr/>
        <p:txBody>
          <a:bodyPr/>
          <a:lstStyle/>
          <a:p>
            <a:r>
              <a:rPr lang="zh-CN" altLang="en-US" dirty="0"/>
              <a:t>注意事项</a:t>
            </a:r>
            <a:endParaRPr lang="zh-CN" altLang="en-US" dirty="0"/>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5363" y="4068352"/>
            <a:ext cx="5100637" cy="2165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29500" b="29500"/>
          <a:stretch>
            <a:fillRect/>
          </a:stretch>
        </p:blipFill>
        <p:spPr bwMode="auto">
          <a:xfrm>
            <a:off x="6206631" y="4068352"/>
            <a:ext cx="5270133" cy="2160741"/>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6179891" y="5419725"/>
            <a:ext cx="247650" cy="24765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0266115" y="5733264"/>
            <a:ext cx="381785" cy="381785"/>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综合案例：打地鼠</a:t>
            </a:r>
            <a:endParaRPr lang="zh-CN" altLang="en-US" dirty="0"/>
          </a:p>
        </p:txBody>
      </p:sp>
      <p:sp>
        <p:nvSpPr>
          <p:cNvPr id="4" name="文本框 3"/>
          <p:cNvSpPr txBox="1"/>
          <p:nvPr/>
        </p:nvSpPr>
        <p:spPr>
          <a:xfrm>
            <a:off x="1905373" y="1220495"/>
            <a:ext cx="1723549" cy="400110"/>
          </a:xfrm>
          <a:prstGeom prst="rect">
            <a:avLst/>
          </a:prstGeom>
          <a:noFill/>
        </p:spPr>
        <p:txBody>
          <a:bodyPr wrap="none" rtlCol="0">
            <a:spAutoFit/>
          </a:bodyPr>
          <a:lstStyle/>
          <a:p>
            <a:r>
              <a:rPr lang="zh-CN" altLang="en-US" sz="2000" dirty="0">
                <a:solidFill>
                  <a:schemeClr val="tx1">
                    <a:lumMod val="85000"/>
                    <a:lumOff val="15000"/>
                  </a:schemeClr>
                </a:solidFill>
              </a:rPr>
              <a:t>触摸按键检测</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Z-2</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 name="椭圆 1"/>
          <p:cNvSpPr/>
          <p:nvPr/>
        </p:nvSpPr>
        <p:spPr>
          <a:xfrm>
            <a:off x="3648075" y="4087269"/>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629024" y="4706766"/>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a:stretch>
            <a:fillRect/>
          </a:stretch>
        </p:blipFill>
        <p:spPr>
          <a:xfrm>
            <a:off x="3763602" y="598055"/>
            <a:ext cx="7774034" cy="536173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animBg="1"/>
      <p:bldP spid="1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综合案例：打地鼠</a:t>
            </a:r>
            <a:endParaRPr lang="zh-CN" altLang="en-US" dirty="0"/>
          </a:p>
        </p:txBody>
      </p:sp>
      <p:sp>
        <p:nvSpPr>
          <p:cNvPr id="4" name="文本框 3"/>
          <p:cNvSpPr txBox="1"/>
          <p:nvPr/>
        </p:nvSpPr>
        <p:spPr>
          <a:xfrm>
            <a:off x="1905373" y="1220495"/>
            <a:ext cx="1210588" cy="400110"/>
          </a:xfrm>
          <a:prstGeom prst="rect">
            <a:avLst/>
          </a:prstGeom>
          <a:noFill/>
        </p:spPr>
        <p:txBody>
          <a:bodyPr wrap="none" rtlCol="0">
            <a:spAutoFit/>
          </a:bodyPr>
          <a:lstStyle/>
          <a:p>
            <a:r>
              <a:rPr lang="zh-CN" altLang="en-US" sz="2000" dirty="0">
                <a:solidFill>
                  <a:schemeClr val="tx1">
                    <a:lumMod val="85000"/>
                    <a:lumOff val="15000"/>
                  </a:schemeClr>
                </a:solidFill>
              </a:rPr>
              <a:t>显示积分</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Z-3</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 name="椭圆 1"/>
          <p:cNvSpPr/>
          <p:nvPr/>
        </p:nvSpPr>
        <p:spPr>
          <a:xfrm>
            <a:off x="3648075" y="4087269"/>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629024" y="4706766"/>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4025504" y="275766"/>
            <a:ext cx="6619045" cy="571579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animBg="1"/>
      <p:bldP spid="1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436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81025" y="2370943"/>
            <a:ext cx="11264622" cy="1991507"/>
          </a:xfrm>
          <a:prstGeom prst="rect">
            <a:avLst/>
          </a:prstGeom>
          <a:noFill/>
        </p:spPr>
        <p:txBody>
          <a:bodyPr wrap="none" rtlCol="0" anchor="b">
            <a:spAutoFit/>
          </a:bodyPr>
          <a:lstStyle/>
          <a:p>
            <a:pPr>
              <a:lnSpc>
                <a:spcPct val="120000"/>
              </a:lnSpc>
            </a:pPr>
            <a:r>
              <a:rPr lang="zh-CN" altLang="en-US" sz="4000" spc="600" dirty="0">
                <a:solidFill>
                  <a:schemeClr val="bg1"/>
                </a:solidFill>
                <a:latin typeface="+mj-ea"/>
                <a:ea typeface="+mj-ea"/>
              </a:rPr>
              <a:t>  主题</a:t>
            </a:r>
            <a:r>
              <a:rPr lang="en-US" altLang="zh-CN" sz="4000" spc="600" dirty="0">
                <a:solidFill>
                  <a:schemeClr val="bg1"/>
                </a:solidFill>
                <a:latin typeface="+mj-ea"/>
                <a:ea typeface="+mj-ea"/>
              </a:rPr>
              <a:t>5 </a:t>
            </a:r>
            <a:endParaRPr lang="en-US" altLang="zh-CN" sz="4000" spc="600" dirty="0">
              <a:solidFill>
                <a:schemeClr val="bg1"/>
              </a:solidFill>
              <a:latin typeface="+mj-ea"/>
              <a:ea typeface="+mj-ea"/>
            </a:endParaRPr>
          </a:p>
          <a:p>
            <a:pPr>
              <a:lnSpc>
                <a:spcPct val="120000"/>
              </a:lnSpc>
            </a:pPr>
            <a:r>
              <a:rPr lang="zh-CN" altLang="en-US" sz="6600" spc="600" dirty="0">
                <a:solidFill>
                  <a:schemeClr val="bg1"/>
                </a:solidFill>
                <a:latin typeface="+mj-ea"/>
                <a:ea typeface="+mj-ea"/>
              </a:rPr>
              <a:t>“物联之妙”体验智能物联</a:t>
            </a:r>
            <a:endParaRPr lang="zh-CN" altLang="en-US" sz="6600" spc="6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示&#10;&#10;描述已自动生成"/>
          <p:cNvPicPr/>
          <p:nvPr/>
        </p:nvPicPr>
        <p:blipFill rotWithShape="1">
          <a:blip r:embed="rId1">
            <a:extLst>
              <a:ext uri="{28A0092B-C50C-407E-A947-70E740481C1C}">
                <a14:useLocalDpi xmlns:a14="http://schemas.microsoft.com/office/drawing/2010/main" val="0"/>
              </a:ext>
            </a:extLst>
          </a:blip>
          <a:srcRect l="10789" r="16321"/>
          <a:stretch>
            <a:fillRect/>
          </a:stretch>
        </p:blipFill>
        <p:spPr bwMode="auto">
          <a:xfrm>
            <a:off x="4422775" y="1365250"/>
            <a:ext cx="3346450" cy="3009900"/>
          </a:xfrm>
          <a:prstGeom prst="rect">
            <a:avLst/>
          </a:prstGeom>
          <a:noFill/>
          <a:ln>
            <a:noFill/>
          </a:ln>
        </p:spPr>
      </p:pic>
      <p:sp>
        <p:nvSpPr>
          <p:cNvPr id="5" name="文本框 4"/>
          <p:cNvSpPr txBox="1"/>
          <p:nvPr/>
        </p:nvSpPr>
        <p:spPr>
          <a:xfrm>
            <a:off x="4464782" y="4831030"/>
            <a:ext cx="3262433" cy="1323439"/>
          </a:xfrm>
          <a:prstGeom prst="rect">
            <a:avLst/>
          </a:prstGeom>
          <a:noFill/>
        </p:spPr>
        <p:txBody>
          <a:bodyPr wrap="none" rtlCol="0">
            <a:spAutoFit/>
          </a:bodyPr>
          <a:lstStyle/>
          <a:p>
            <a:pPr algn="ctr"/>
            <a:r>
              <a:rPr lang="zh-CN" altLang="en-US" sz="8000" dirty="0">
                <a:solidFill>
                  <a:schemeClr val="accent1"/>
                </a:solidFill>
                <a:latin typeface="+mj-ea"/>
                <a:ea typeface="+mj-ea"/>
              </a:rPr>
              <a:t>物联网</a:t>
            </a:r>
            <a:endParaRPr lang="zh-CN" altLang="en-US" sz="8000" dirty="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err="1"/>
              <a:t>MixIO</a:t>
            </a:r>
            <a:r>
              <a:rPr lang="zh-CN" altLang="en-US" dirty="0"/>
              <a:t>物联网平台（</a:t>
            </a:r>
            <a:r>
              <a:rPr lang="en-US" altLang="zh-CN" dirty="0"/>
              <a:t>mixio.mixly.org</a:t>
            </a:r>
            <a:r>
              <a:rPr lang="zh-CN" altLang="en-US" dirty="0"/>
              <a:t>）</a:t>
            </a:r>
            <a:endParaRPr lang="zh-CN" altLang="en-US" dirty="0"/>
          </a:p>
        </p:txBody>
      </p:sp>
      <p:pic>
        <p:nvPicPr>
          <p:cNvPr id="4" name="图片 3"/>
          <p:cNvPicPr>
            <a:picLocks noChangeAspect="1"/>
          </p:cNvPicPr>
          <p:nvPr/>
        </p:nvPicPr>
        <p:blipFill>
          <a:blip r:embed="rId1"/>
          <a:stretch>
            <a:fillRect/>
          </a:stretch>
        </p:blipFill>
        <p:spPr>
          <a:xfrm>
            <a:off x="962666" y="1049666"/>
            <a:ext cx="10266667" cy="52666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项目管理</a:t>
            </a:r>
            <a:endParaRPr lang="zh-CN" altLang="en-US"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7057" y="1050797"/>
            <a:ext cx="9895114" cy="52018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87303" y="1041401"/>
            <a:ext cx="10017393" cy="5059592"/>
          </a:xfrm>
          <a:prstGeom prst="rect">
            <a:avLst/>
          </a:prstGeom>
        </p:spPr>
      </p:pic>
      <p:sp>
        <p:nvSpPr>
          <p:cNvPr id="3" name="标题 2"/>
          <p:cNvSpPr>
            <a:spLocks noGrp="1"/>
          </p:cNvSpPr>
          <p:nvPr>
            <p:ph type="title"/>
          </p:nvPr>
        </p:nvSpPr>
        <p:spPr/>
        <p:txBody>
          <a:bodyPr/>
          <a:lstStyle/>
          <a:p>
            <a:r>
              <a:rPr lang="zh-CN" altLang="en-US" dirty="0"/>
              <a:t>数据视图</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组件视图</a:t>
            </a:r>
            <a:endParaRPr lang="zh-CN" altLang="en-US" dirty="0"/>
          </a:p>
        </p:txBody>
      </p:sp>
      <p:pic>
        <p:nvPicPr>
          <p:cNvPr id="7" name="图片 6"/>
          <p:cNvPicPr>
            <a:picLocks noChangeAspect="1"/>
          </p:cNvPicPr>
          <p:nvPr/>
        </p:nvPicPr>
        <p:blipFill>
          <a:blip r:embed="rId1"/>
          <a:stretch>
            <a:fillRect/>
          </a:stretch>
        </p:blipFill>
        <p:spPr>
          <a:xfrm>
            <a:off x="1087304" y="1051243"/>
            <a:ext cx="10017393" cy="504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支持组件列表</a:t>
            </a:r>
            <a:endParaRPr lang="zh-CN" altLang="en-US" dirty="0"/>
          </a:p>
        </p:txBody>
      </p:sp>
      <p:grpSp>
        <p:nvGrpSpPr>
          <p:cNvPr id="5" name="组合 4"/>
          <p:cNvGrpSpPr/>
          <p:nvPr/>
        </p:nvGrpSpPr>
        <p:grpSpPr>
          <a:xfrm>
            <a:off x="515937" y="1436914"/>
            <a:ext cx="11214791" cy="3599543"/>
            <a:chOff x="3362131" y="0"/>
            <a:chExt cx="10909545" cy="3501570"/>
          </a:xfrm>
        </p:grpSpPr>
        <p:pic>
          <p:nvPicPr>
            <p:cNvPr id="4" name="图片 3"/>
            <p:cNvPicPr>
              <a:picLocks noChangeAspect="1"/>
            </p:cNvPicPr>
            <p:nvPr/>
          </p:nvPicPr>
          <p:blipFill rotWithShape="1">
            <a:blip r:embed="rId1"/>
            <a:srcRect b="65291"/>
            <a:stretch>
              <a:fillRect/>
            </a:stretch>
          </p:blipFill>
          <p:spPr>
            <a:xfrm>
              <a:off x="3362131" y="0"/>
              <a:ext cx="5467738" cy="2380343"/>
            </a:xfrm>
            <a:prstGeom prst="rect">
              <a:avLst/>
            </a:prstGeom>
          </p:spPr>
        </p:pic>
        <p:pic>
          <p:nvPicPr>
            <p:cNvPr id="7" name="图片 6"/>
            <p:cNvPicPr>
              <a:picLocks noChangeAspect="1"/>
            </p:cNvPicPr>
            <p:nvPr/>
          </p:nvPicPr>
          <p:blipFill rotWithShape="1">
            <a:blip r:embed="rId1"/>
            <a:srcRect t="34499" b="15978"/>
            <a:stretch>
              <a:fillRect/>
            </a:stretch>
          </p:blipFill>
          <p:spPr>
            <a:xfrm>
              <a:off x="8803938" y="58056"/>
              <a:ext cx="5467738" cy="3396343"/>
            </a:xfrm>
            <a:prstGeom prst="rect">
              <a:avLst/>
            </a:prstGeom>
          </p:spPr>
        </p:pic>
        <p:pic>
          <p:nvPicPr>
            <p:cNvPr id="8" name="图片 7"/>
            <p:cNvPicPr>
              <a:picLocks noChangeAspect="1"/>
            </p:cNvPicPr>
            <p:nvPr/>
          </p:nvPicPr>
          <p:blipFill rotWithShape="1">
            <a:blip r:embed="rId1"/>
            <a:srcRect t="84233"/>
            <a:stretch>
              <a:fillRect/>
            </a:stretch>
          </p:blipFill>
          <p:spPr>
            <a:xfrm>
              <a:off x="3362131" y="2420255"/>
              <a:ext cx="5467738" cy="108131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准备</a:t>
            </a:r>
            <a:endParaRPr lang="zh-CN" altLang="en-US" sz="3200" dirty="0">
              <a:latin typeface="+mj-ea"/>
              <a:ea typeface="+mj-ea"/>
            </a:endParaRPr>
          </a:p>
        </p:txBody>
      </p:sp>
      <p:sp>
        <p:nvSpPr>
          <p:cNvPr id="7" name="文本框 6"/>
          <p:cNvSpPr txBox="1"/>
          <p:nvPr/>
        </p:nvSpPr>
        <p:spPr>
          <a:xfrm>
            <a:off x="2269671" y="3105834"/>
            <a:ext cx="433965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将主控板接入物联网</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6609321" y="3429000"/>
            <a:ext cx="558267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2089033"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建立物联网项目</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物联网连接</a:t>
            </a:r>
            <a:endParaRPr lang="en-US" altLang="zh-CN" dirty="0">
              <a:solidFill>
                <a:schemeClr val="tx1">
                  <a:lumMod val="85000"/>
                  <a:lumOff val="15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436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81025" y="2370943"/>
            <a:ext cx="9417963" cy="1991507"/>
          </a:xfrm>
          <a:prstGeom prst="rect">
            <a:avLst/>
          </a:prstGeom>
          <a:noFill/>
        </p:spPr>
        <p:txBody>
          <a:bodyPr wrap="none" rtlCol="0" anchor="b">
            <a:spAutoFit/>
          </a:bodyPr>
          <a:lstStyle/>
          <a:p>
            <a:pPr>
              <a:lnSpc>
                <a:spcPct val="120000"/>
              </a:lnSpc>
            </a:pPr>
            <a:r>
              <a:rPr lang="zh-CN" altLang="en-US" sz="4000" spc="600" dirty="0">
                <a:solidFill>
                  <a:schemeClr val="bg1"/>
                </a:solidFill>
                <a:latin typeface="+mj-ea"/>
                <a:ea typeface="+mj-ea"/>
              </a:rPr>
              <a:t>  主题</a:t>
            </a:r>
            <a:r>
              <a:rPr lang="en-US" altLang="zh-CN" sz="4000" spc="600" dirty="0">
                <a:solidFill>
                  <a:schemeClr val="bg1"/>
                </a:solidFill>
                <a:latin typeface="+mj-ea"/>
                <a:ea typeface="+mj-ea"/>
              </a:rPr>
              <a:t>1</a:t>
            </a:r>
            <a:endParaRPr lang="en-US" altLang="zh-CN" sz="4000" spc="600" dirty="0">
              <a:solidFill>
                <a:schemeClr val="bg1"/>
              </a:solidFill>
              <a:latin typeface="+mj-ea"/>
              <a:ea typeface="+mj-ea"/>
            </a:endParaRPr>
          </a:p>
          <a:p>
            <a:pPr>
              <a:lnSpc>
                <a:spcPct val="120000"/>
              </a:lnSpc>
            </a:pPr>
            <a:r>
              <a:rPr lang="zh-CN" altLang="en-US" sz="6600" spc="600" dirty="0">
                <a:solidFill>
                  <a:schemeClr val="bg1"/>
                </a:solidFill>
                <a:latin typeface="+mj-ea"/>
                <a:ea typeface="+mj-ea"/>
              </a:rPr>
              <a:t>“图形之幻”创意绘图</a:t>
            </a:r>
            <a:endParaRPr lang="zh-CN" altLang="en-US" sz="6600" spc="6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276225"/>
            <a:ext cx="12192000" cy="644525"/>
          </a:xfrm>
          <a:prstGeom prst="rect">
            <a:avLst/>
          </a:prstGeom>
        </p:spPr>
        <p:txBody>
          <a:bodyPr/>
          <a:lstStyle/>
          <a:p>
            <a:pPr algn="ctr"/>
            <a:r>
              <a:rPr lang="zh-CN" altLang="en-US" sz="3600" dirty="0">
                <a:solidFill>
                  <a:schemeClr val="accent1"/>
                </a:solidFill>
              </a:rPr>
              <a:t>将主控板接入物联网</a:t>
            </a:r>
            <a:endParaRPr lang="zh-CN" altLang="en-US" sz="3600" dirty="0">
              <a:solidFill>
                <a:schemeClr val="accent1"/>
              </a:solidFill>
            </a:endParaRPr>
          </a:p>
        </p:txBody>
      </p:sp>
      <p:graphicFrame>
        <p:nvGraphicFramePr>
          <p:cNvPr id="5" name="图示 4"/>
          <p:cNvGraphicFramePr/>
          <p:nvPr/>
        </p:nvGraphicFramePr>
        <p:xfrm>
          <a:off x="575240" y="1808251"/>
          <a:ext cx="4941982" cy="341803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6" name="组合 5"/>
          <p:cNvGrpSpPr/>
          <p:nvPr/>
        </p:nvGrpSpPr>
        <p:grpSpPr>
          <a:xfrm>
            <a:off x="5680533" y="1818526"/>
            <a:ext cx="6213383" cy="3479494"/>
            <a:chOff x="758371" y="1329260"/>
            <a:chExt cx="6032501" cy="3378200"/>
          </a:xfrm>
        </p:grpSpPr>
        <p:pic>
          <p:nvPicPr>
            <p:cNvPr id="7" name="图片 6" descr="图形用户界面, 文本, 应用程序, 聊天或短信&#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71" y="1329260"/>
              <a:ext cx="6032501" cy="3378200"/>
            </a:xfrm>
            <a:prstGeom prst="rect">
              <a:avLst/>
            </a:prstGeom>
          </p:spPr>
        </p:pic>
        <p:sp>
          <p:nvSpPr>
            <p:cNvPr id="8" name="矩形 7"/>
            <p:cNvSpPr/>
            <p:nvPr/>
          </p:nvSpPr>
          <p:spPr>
            <a:xfrm>
              <a:off x="2628900" y="1481660"/>
              <a:ext cx="762000"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9" name="矩形 8"/>
            <p:cNvSpPr/>
            <p:nvPr/>
          </p:nvSpPr>
          <p:spPr>
            <a:xfrm>
              <a:off x="4754336" y="1484835"/>
              <a:ext cx="762000"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 name="矩形 9"/>
            <p:cNvSpPr/>
            <p:nvPr/>
          </p:nvSpPr>
          <p:spPr>
            <a:xfrm>
              <a:off x="3283676" y="3328875"/>
              <a:ext cx="1257844"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 name="矩形 10"/>
            <p:cNvSpPr/>
            <p:nvPr/>
          </p:nvSpPr>
          <p:spPr>
            <a:xfrm>
              <a:off x="3283676" y="3671775"/>
              <a:ext cx="3132364"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2" name="矩形 11"/>
            <p:cNvSpPr/>
            <p:nvPr/>
          </p:nvSpPr>
          <p:spPr>
            <a:xfrm>
              <a:off x="3283676" y="4036671"/>
              <a:ext cx="538311"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276225"/>
            <a:ext cx="12192000" cy="644525"/>
          </a:xfrm>
          <a:prstGeom prst="rect">
            <a:avLst/>
          </a:prstGeom>
        </p:spPr>
        <p:txBody>
          <a:bodyPr/>
          <a:lstStyle/>
          <a:p>
            <a:pPr algn="ctr"/>
            <a:r>
              <a:rPr lang="zh-CN" altLang="en-US" sz="3600" dirty="0">
                <a:solidFill>
                  <a:schemeClr val="accent1"/>
                </a:solidFill>
              </a:rPr>
              <a:t>将主控板接入物联网</a:t>
            </a:r>
            <a:endParaRPr lang="zh-CN" altLang="en-US" sz="3600" dirty="0">
              <a:solidFill>
                <a:schemeClr val="accent1"/>
              </a:solidFill>
            </a:endParaRPr>
          </a:p>
        </p:txBody>
      </p:sp>
      <p:grpSp>
        <p:nvGrpSpPr>
          <p:cNvPr id="22" name="组合 21"/>
          <p:cNvGrpSpPr/>
          <p:nvPr/>
        </p:nvGrpSpPr>
        <p:grpSpPr>
          <a:xfrm>
            <a:off x="758371" y="2347380"/>
            <a:ext cx="5269001" cy="2950640"/>
            <a:chOff x="758371" y="1329260"/>
            <a:chExt cx="6032501" cy="3378200"/>
          </a:xfrm>
        </p:grpSpPr>
        <p:pic>
          <p:nvPicPr>
            <p:cNvPr id="6" name="图片 5" descr="图形用户界面, 文本, 应用程序, 聊天或短信&#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8371" y="1329260"/>
              <a:ext cx="6032501" cy="3378200"/>
            </a:xfrm>
            <a:prstGeom prst="rect">
              <a:avLst/>
            </a:prstGeom>
          </p:spPr>
        </p:pic>
        <p:sp>
          <p:nvSpPr>
            <p:cNvPr id="7" name="矩形 6"/>
            <p:cNvSpPr/>
            <p:nvPr/>
          </p:nvSpPr>
          <p:spPr>
            <a:xfrm>
              <a:off x="2628900" y="1481660"/>
              <a:ext cx="762000"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9" name="矩形 8"/>
            <p:cNvSpPr/>
            <p:nvPr/>
          </p:nvSpPr>
          <p:spPr>
            <a:xfrm>
              <a:off x="4754336" y="1484835"/>
              <a:ext cx="762000"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 name="矩形 9"/>
            <p:cNvSpPr/>
            <p:nvPr/>
          </p:nvSpPr>
          <p:spPr>
            <a:xfrm>
              <a:off x="3283676" y="3328875"/>
              <a:ext cx="1257844"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 name="矩形 10"/>
            <p:cNvSpPr/>
            <p:nvPr/>
          </p:nvSpPr>
          <p:spPr>
            <a:xfrm>
              <a:off x="3283676" y="3671775"/>
              <a:ext cx="3132364"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2" name="矩形 11"/>
            <p:cNvSpPr/>
            <p:nvPr/>
          </p:nvSpPr>
          <p:spPr>
            <a:xfrm>
              <a:off x="3283676" y="4036671"/>
              <a:ext cx="538311"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grpSp>
        <p:nvGrpSpPr>
          <p:cNvPr id="17" name="组合 16"/>
          <p:cNvGrpSpPr/>
          <p:nvPr/>
        </p:nvGrpSpPr>
        <p:grpSpPr>
          <a:xfrm>
            <a:off x="6638471" y="2347380"/>
            <a:ext cx="4601029" cy="1393340"/>
            <a:chOff x="6554567" y="1329260"/>
            <a:chExt cx="5293108" cy="1602924"/>
          </a:xfrm>
        </p:grpSpPr>
        <p:pic>
          <p:nvPicPr>
            <p:cNvPr id="16" name="图片 15" descr="图形用户界面, 文本, 应用程序, 聊天或短信&#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4567" y="1329260"/>
              <a:ext cx="5293108" cy="1602924"/>
            </a:xfrm>
            <a:prstGeom prst="rect">
              <a:avLst/>
            </a:prstGeom>
          </p:spPr>
        </p:pic>
        <p:sp>
          <p:nvSpPr>
            <p:cNvPr id="18" name="矩形 17"/>
            <p:cNvSpPr/>
            <p:nvPr/>
          </p:nvSpPr>
          <p:spPr>
            <a:xfrm>
              <a:off x="8445644" y="1481660"/>
              <a:ext cx="762000"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0" name="矩形 19"/>
            <p:cNvSpPr/>
            <p:nvPr/>
          </p:nvSpPr>
          <p:spPr>
            <a:xfrm>
              <a:off x="10571080" y="1484835"/>
              <a:ext cx="762000" cy="190500"/>
            </a:xfrm>
            <a:prstGeom prst="rect">
              <a:avLst/>
            </a:prstGeom>
            <a:solidFill>
              <a:srgbClr val="E4F0E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1" name="矩形 20"/>
            <p:cNvSpPr/>
            <p:nvPr/>
          </p:nvSpPr>
          <p:spPr>
            <a:xfrm>
              <a:off x="7990824" y="2259264"/>
              <a:ext cx="950769" cy="190500"/>
            </a:xfrm>
            <a:prstGeom prst="rect">
              <a:avLst/>
            </a:prstGeom>
            <a:solidFill>
              <a:srgbClr val="BDC4DB"/>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23" name="文本框 22"/>
          <p:cNvSpPr txBox="1"/>
          <p:nvPr/>
        </p:nvSpPr>
        <p:spPr>
          <a:xfrm>
            <a:off x="2444226" y="1559980"/>
            <a:ext cx="1980029" cy="523220"/>
          </a:xfrm>
          <a:prstGeom prst="rect">
            <a:avLst/>
          </a:prstGeom>
          <a:noFill/>
        </p:spPr>
        <p:txBody>
          <a:bodyPr wrap="none" rtlCol="0">
            <a:spAutoFit/>
          </a:bodyPr>
          <a:lstStyle/>
          <a:p>
            <a:pPr algn="ctr"/>
            <a:r>
              <a:rPr lang="zh-CN" altLang="en-US" sz="2800" dirty="0">
                <a:solidFill>
                  <a:schemeClr val="accent2"/>
                </a:solidFill>
                <a:latin typeface="+mj-ea"/>
                <a:ea typeface="+mj-ea"/>
              </a:rPr>
              <a:t>用户名密码</a:t>
            </a:r>
            <a:endParaRPr lang="zh-CN" altLang="en-US" sz="2800" dirty="0">
              <a:solidFill>
                <a:schemeClr val="accent2"/>
              </a:solidFill>
              <a:latin typeface="+mj-ea"/>
              <a:ea typeface="+mj-ea"/>
            </a:endParaRPr>
          </a:p>
        </p:txBody>
      </p:sp>
      <p:sp>
        <p:nvSpPr>
          <p:cNvPr id="24" name="文本框 23"/>
          <p:cNvSpPr txBox="1"/>
          <p:nvPr/>
        </p:nvSpPr>
        <p:spPr>
          <a:xfrm>
            <a:off x="7976223" y="1559980"/>
            <a:ext cx="1925527" cy="523220"/>
          </a:xfrm>
          <a:prstGeom prst="rect">
            <a:avLst/>
          </a:prstGeom>
          <a:noFill/>
        </p:spPr>
        <p:txBody>
          <a:bodyPr wrap="none" rtlCol="0">
            <a:spAutoFit/>
          </a:bodyPr>
          <a:lstStyle/>
          <a:p>
            <a:pPr algn="ctr"/>
            <a:r>
              <a:rPr lang="en-US" altLang="zh-CN" sz="2800" dirty="0" err="1">
                <a:solidFill>
                  <a:schemeClr val="accent2"/>
                </a:solidFill>
                <a:latin typeface="+mj-ea"/>
                <a:ea typeface="+mj-ea"/>
              </a:rPr>
              <a:t>Mixly</a:t>
            </a:r>
            <a:r>
              <a:rPr lang="zh-CN" altLang="en-US" sz="2800" dirty="0">
                <a:solidFill>
                  <a:schemeClr val="accent2"/>
                </a:solidFill>
                <a:latin typeface="+mj-ea"/>
                <a:ea typeface="+mj-ea"/>
              </a:rPr>
              <a:t> </a:t>
            </a:r>
            <a:r>
              <a:rPr lang="en-US" altLang="zh-CN" sz="2800" dirty="0">
                <a:solidFill>
                  <a:schemeClr val="accent2"/>
                </a:solidFill>
                <a:latin typeface="+mj-ea"/>
                <a:ea typeface="+mj-ea"/>
              </a:rPr>
              <a:t>Key</a:t>
            </a:r>
            <a:endParaRPr lang="zh-CN" altLang="en-US" sz="2800" dirty="0">
              <a:solidFill>
                <a:schemeClr val="accent2"/>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01</a:t>
            </a:r>
            <a:endParaRPr lang="zh-CN" altLang="en-US" sz="3200" dirty="0">
              <a:latin typeface="+mj-ea"/>
              <a:ea typeface="+mj-ea"/>
            </a:endParaRPr>
          </a:p>
        </p:txBody>
      </p:sp>
      <p:sp>
        <p:nvSpPr>
          <p:cNvPr id="7" name="文本框 6"/>
          <p:cNvSpPr txBox="1"/>
          <p:nvPr/>
        </p:nvSpPr>
        <p:spPr>
          <a:xfrm>
            <a:off x="2269671" y="3105834"/>
            <a:ext cx="3464410" cy="646331"/>
          </a:xfrm>
          <a:prstGeom prst="rect">
            <a:avLst/>
          </a:prstGeom>
          <a:noFill/>
        </p:spPr>
        <p:txBody>
          <a:bodyPr wrap="none" rtlCol="0">
            <a:spAutoFit/>
          </a:bodyPr>
          <a:lstStyle/>
          <a:p>
            <a:r>
              <a:rPr lang="en-US" altLang="zh-CN" sz="3600" dirty="0">
                <a:solidFill>
                  <a:schemeClr val="tx1">
                    <a:lumMod val="85000"/>
                    <a:lumOff val="15000"/>
                  </a:schemeClr>
                </a:solidFill>
                <a:latin typeface="+mj-ea"/>
                <a:ea typeface="+mj-ea"/>
              </a:rPr>
              <a:t>CPU</a:t>
            </a:r>
            <a:r>
              <a:rPr lang="zh-CN" altLang="en-US" sz="3600" dirty="0">
                <a:solidFill>
                  <a:schemeClr val="tx1">
                    <a:lumMod val="85000"/>
                    <a:lumOff val="15000"/>
                  </a:schemeClr>
                </a:solidFill>
                <a:latin typeface="+mj-ea"/>
                <a:ea typeface="+mj-ea"/>
              </a:rPr>
              <a:t>温度云监测</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5734081" y="3429000"/>
            <a:ext cx="645791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2089033"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创建物联网组件</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物联网数据上报</a:t>
            </a:r>
            <a:endParaRPr lang="en-US" altLang="zh-CN" dirty="0">
              <a:solidFill>
                <a:schemeClr val="tx1">
                  <a:lumMod val="85000"/>
                  <a:lumOff val="15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MQTT</a:t>
            </a:r>
            <a:r>
              <a:rPr lang="zh-CN" altLang="en-US" dirty="0"/>
              <a:t>协议</a:t>
            </a:r>
            <a:endParaRPr lang="zh-CN" altLang="en-US" dirty="0"/>
          </a:p>
        </p:txBody>
      </p:sp>
      <p:pic>
        <p:nvPicPr>
          <p:cNvPr id="8" name="内容占位符 7"/>
          <p:cNvPicPr>
            <a:picLocks noGrp="1" noChangeAspect="1"/>
          </p:cNvPicPr>
          <p:nvPr>
            <p:ph sz="quarter" idx="11"/>
          </p:nvPr>
        </p:nvPicPr>
        <p:blipFill>
          <a:blip r:embed="rId1"/>
          <a:stretch>
            <a:fillRect/>
          </a:stretch>
        </p:blipFill>
        <p:spPr>
          <a:xfrm>
            <a:off x="2300055" y="1292796"/>
            <a:ext cx="7503224" cy="463550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91698" y="1953328"/>
              <a:ext cx="360" cy="360"/>
            </p14:xfrm>
          </p:contentPart>
        </mc:Choice>
        <mc:Fallback xmlns="">
          <p:pic>
            <p:nvPicPr>
              <p:cNvPr id="3" name="墨迹 2"/>
            </p:nvPicPr>
            <p:blipFill>
              <a:blip r:embed="rId3"/>
            </p:blipFill>
            <p:spPr>
              <a:xfrm>
                <a:off x="191698" y="1953328"/>
                <a:ext cx="360" cy="360"/>
              </a:xfrm>
              <a:prstGeom prst="rect"/>
            </p:spPr>
          </p:pic>
        </mc:Fallback>
      </mc:AlternateContent>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物联网数据上报（发送）</a:t>
            </a:r>
            <a:endParaRPr lang="zh-CN" altLang="en-US" dirty="0"/>
          </a:p>
        </p:txBody>
      </p:sp>
      <p:sp>
        <p:nvSpPr>
          <p:cNvPr id="4" name="文本框 3"/>
          <p:cNvSpPr txBox="1"/>
          <p:nvPr/>
        </p:nvSpPr>
        <p:spPr>
          <a:xfrm>
            <a:off x="6780212" y="1360602"/>
            <a:ext cx="4895850" cy="553085"/>
          </a:xfrm>
          <a:prstGeom prst="rect">
            <a:avLst/>
          </a:prstGeom>
          <a:noFill/>
        </p:spPr>
        <p:txBody>
          <a:bodyPr wrap="square" rtlCol="0">
            <a:spAutoFit/>
          </a:bodyPr>
          <a:lstStyle/>
          <a:p>
            <a:pPr fontAlgn="auto">
              <a:lnSpc>
                <a:spcPct val="150000"/>
              </a:lnSpc>
            </a:pPr>
            <a:endParaRPr lang="en-US" altLang="zh-CN" sz="2000" dirty="0"/>
          </a:p>
        </p:txBody>
      </p:sp>
      <p:sp>
        <p:nvSpPr>
          <p:cNvPr id="5" name="文本框 4"/>
          <p:cNvSpPr txBox="1"/>
          <p:nvPr/>
        </p:nvSpPr>
        <p:spPr>
          <a:xfrm>
            <a:off x="515938" y="1169786"/>
            <a:ext cx="5365750" cy="2030095"/>
          </a:xfrm>
          <a:prstGeom prst="rect">
            <a:avLst/>
          </a:prstGeom>
          <a:noFill/>
        </p:spPr>
        <p:txBody>
          <a:bodyPr wrap="square" rtlCol="0">
            <a:spAutoFit/>
          </a:bodyPr>
          <a:lstStyle/>
          <a:p>
            <a:pPr indent="0" fontAlgn="auto">
              <a:lnSpc>
                <a:spcPct val="150000"/>
              </a:lnSpc>
              <a:buFont typeface="+mj-lt"/>
              <a:buNone/>
            </a:pPr>
            <a:r>
              <a:rPr lang="zh-CN" altLang="en-US" sz="2400" dirty="0">
                <a:solidFill>
                  <a:schemeClr val="accent1"/>
                </a:solidFill>
                <a:latin typeface="+mj-ea"/>
                <a:ea typeface="+mj-ea"/>
              </a:rPr>
              <a:t>数据上报（发送）</a:t>
            </a:r>
            <a:endParaRPr lang="zh-CN" altLang="en-US" sz="2400" dirty="0">
              <a:solidFill>
                <a:schemeClr val="accent1"/>
              </a:solidFill>
              <a:latin typeface="+mj-ea"/>
              <a:ea typeface="+mj-ea"/>
            </a:endParaRPr>
          </a:p>
          <a:p>
            <a:pPr indent="0" fontAlgn="auto">
              <a:lnSpc>
                <a:spcPct val="150000"/>
              </a:lnSpc>
              <a:buFont typeface="+mj-lt"/>
              <a:buNone/>
            </a:pPr>
            <a:r>
              <a:rPr lang="zh-CN" altLang="en-US" sz="2000" dirty="0">
                <a:solidFill>
                  <a:schemeClr val="tx1">
                    <a:lumMod val="85000"/>
                    <a:lumOff val="15000"/>
                  </a:schemeClr>
                </a:solidFill>
                <a:sym typeface="+mn-ea"/>
              </a:rPr>
              <a:t>将主控板监测到的温度信息发送到物联网平台并显示。</a:t>
            </a:r>
            <a:endParaRPr lang="zh-CN" altLang="en-US" sz="2000" dirty="0">
              <a:solidFill>
                <a:schemeClr val="tx1">
                  <a:lumMod val="85000"/>
                  <a:lumOff val="15000"/>
                </a:schemeClr>
              </a:solidFill>
              <a:sym typeface="+mn-ea"/>
            </a:endParaRPr>
          </a:p>
          <a:p>
            <a:pPr indent="0" fontAlgn="auto">
              <a:lnSpc>
                <a:spcPct val="150000"/>
              </a:lnSpc>
              <a:buFont typeface="+mj-lt"/>
              <a:buNone/>
            </a:pPr>
            <a:r>
              <a:rPr lang="zh-CN" altLang="en-US" sz="2000" dirty="0">
                <a:solidFill>
                  <a:schemeClr val="tx1">
                    <a:lumMod val="85000"/>
                    <a:lumOff val="15000"/>
                  </a:schemeClr>
                </a:solidFill>
                <a:sym typeface="+mn-ea"/>
              </a:rPr>
              <a:t>需要借助</a:t>
            </a:r>
            <a:r>
              <a:rPr lang="en-US" altLang="zh-CN" sz="2000" dirty="0">
                <a:solidFill>
                  <a:schemeClr val="tx1">
                    <a:lumMod val="85000"/>
                    <a:lumOff val="15000"/>
                  </a:schemeClr>
                </a:solidFill>
                <a:sym typeface="+mn-ea"/>
              </a:rPr>
              <a:t>MQTT</a:t>
            </a:r>
            <a:r>
              <a:rPr lang="zh-CN" altLang="en-US" sz="2000" dirty="0">
                <a:solidFill>
                  <a:schemeClr val="tx1">
                    <a:lumMod val="85000"/>
                    <a:lumOff val="15000"/>
                  </a:schemeClr>
                </a:solidFill>
                <a:sym typeface="+mn-ea"/>
              </a:rPr>
              <a:t>协议发送数据主题</a:t>
            </a:r>
            <a:endParaRPr lang="zh-CN" altLang="en-US" sz="2000" dirty="0">
              <a:solidFill>
                <a:schemeClr val="tx1">
                  <a:lumMod val="85000"/>
                  <a:lumOff val="15000"/>
                </a:schemeClr>
              </a:solidFill>
              <a:sym typeface="+mn-ea"/>
            </a:endParaRPr>
          </a:p>
        </p:txBody>
      </p:sp>
      <p:sp>
        <p:nvSpPr>
          <p:cNvPr id="6" name="云形 5"/>
          <p:cNvSpPr/>
          <p:nvPr/>
        </p:nvSpPr>
        <p:spPr>
          <a:xfrm>
            <a:off x="10156190" y="1978457"/>
            <a:ext cx="1480185" cy="923290"/>
          </a:xfrm>
          <a:prstGeom prst="cloud">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物联网</a:t>
            </a:r>
            <a:endParaRPr lang="zh-CN" altLang="en-US"/>
          </a:p>
        </p:txBody>
      </p:sp>
      <p:sp>
        <p:nvSpPr>
          <p:cNvPr id="7" name="矩形 6"/>
          <p:cNvSpPr/>
          <p:nvPr/>
        </p:nvSpPr>
        <p:spPr>
          <a:xfrm>
            <a:off x="6196965" y="2156257"/>
            <a:ext cx="1653540" cy="598805"/>
          </a:xfrm>
          <a:prstGeom prst="rect">
            <a:avLst/>
          </a:prstGeom>
          <a:solidFill>
            <a:schemeClr val="accent2">
              <a:lumMod val="75000"/>
            </a:schemeClr>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温度信息</a:t>
            </a:r>
            <a:endParaRPr lang="zh-CN" altLang="en-US"/>
          </a:p>
        </p:txBody>
      </p:sp>
      <p:cxnSp>
        <p:nvCxnSpPr>
          <p:cNvPr id="8" name="直接箭头连接符 7"/>
          <p:cNvCxnSpPr>
            <a:endCxn id="6" idx="2"/>
          </p:cNvCxnSpPr>
          <p:nvPr/>
        </p:nvCxnSpPr>
        <p:spPr>
          <a:xfrm>
            <a:off x="7905750" y="2440102"/>
            <a:ext cx="2254885" cy="0"/>
          </a:xfrm>
          <a:prstGeom prst="straightConnector1">
            <a:avLst/>
          </a:prstGeom>
          <a:ln w="19050">
            <a:solidFill>
              <a:schemeClr val="tx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165782" y="2077517"/>
            <a:ext cx="1734820" cy="368300"/>
          </a:xfrm>
          <a:prstGeom prst="rect">
            <a:avLst/>
          </a:prstGeom>
          <a:noFill/>
        </p:spPr>
        <p:txBody>
          <a:bodyPr wrap="square" rtlCol="0">
            <a:spAutoFit/>
          </a:bodyPr>
          <a:lstStyle/>
          <a:p>
            <a:pPr algn="ctr"/>
            <a:r>
              <a:rPr lang="en-US" altLang="zh-CN" dirty="0"/>
              <a:t>MQTT</a:t>
            </a:r>
            <a:r>
              <a:rPr lang="zh-CN" altLang="en-US" dirty="0"/>
              <a:t>协议</a:t>
            </a:r>
            <a:endParaRPr lang="zh-CN" altLang="en-US" dirty="0"/>
          </a:p>
        </p:txBody>
      </p:sp>
      <p:sp>
        <p:nvSpPr>
          <p:cNvPr id="11" name="文本框 10"/>
          <p:cNvSpPr txBox="1"/>
          <p:nvPr/>
        </p:nvSpPr>
        <p:spPr>
          <a:xfrm>
            <a:off x="7905750" y="2533447"/>
            <a:ext cx="2505710" cy="368300"/>
          </a:xfrm>
          <a:prstGeom prst="rect">
            <a:avLst/>
          </a:prstGeom>
          <a:noFill/>
        </p:spPr>
        <p:txBody>
          <a:bodyPr wrap="square" rtlCol="0">
            <a:spAutoFit/>
          </a:bodyPr>
          <a:lstStyle/>
          <a:p>
            <a:r>
              <a:rPr lang="zh-CN" altLang="en-US"/>
              <a:t>数据主题：温度信息</a:t>
            </a:r>
            <a:endParaRPr lang="zh-CN" altLang="en-US"/>
          </a:p>
        </p:txBody>
      </p:sp>
      <p:sp>
        <p:nvSpPr>
          <p:cNvPr id="12" name="文本框 11"/>
          <p:cNvSpPr txBox="1"/>
          <p:nvPr/>
        </p:nvSpPr>
        <p:spPr>
          <a:xfrm>
            <a:off x="6096000" y="3400728"/>
            <a:ext cx="1556836" cy="400110"/>
          </a:xfrm>
          <a:prstGeom prst="rect">
            <a:avLst/>
          </a:prstGeom>
          <a:noFill/>
        </p:spPr>
        <p:txBody>
          <a:bodyPr wrap="none" rtlCol="0">
            <a:spAutoFit/>
          </a:bodyPr>
          <a:lstStyle/>
          <a:p>
            <a:pPr marL="342900" indent="-342900">
              <a:buClr>
                <a:schemeClr val="accent2"/>
              </a:buClr>
              <a:buSzPct val="80000"/>
              <a:buFont typeface="汉仪旗黑-50S" panose="00020600040101010101" pitchFamily="18" charset="-122"/>
              <a:buChar char="〇"/>
            </a:pPr>
            <a:r>
              <a:rPr lang="zh-CN" altLang="en-US" sz="2000" dirty="0">
                <a:solidFill>
                  <a:schemeClr val="accent2"/>
                </a:solidFill>
                <a:latin typeface="+mj-ea"/>
                <a:ea typeface="+mj-ea"/>
              </a:rPr>
              <a:t>注意事项</a:t>
            </a:r>
            <a:endParaRPr lang="zh-CN" altLang="en-US" sz="2000" dirty="0">
              <a:solidFill>
                <a:schemeClr val="accent2"/>
              </a:solidFill>
              <a:latin typeface="+mj-ea"/>
              <a:ea typeface="+mj-ea"/>
            </a:endParaRPr>
          </a:p>
        </p:txBody>
      </p:sp>
      <p:grpSp>
        <p:nvGrpSpPr>
          <p:cNvPr id="13" name="组合 12"/>
          <p:cNvGrpSpPr/>
          <p:nvPr/>
        </p:nvGrpSpPr>
        <p:grpSpPr>
          <a:xfrm>
            <a:off x="642939" y="4721860"/>
            <a:ext cx="3991610" cy="1384300"/>
            <a:chOff x="10553" y="5818"/>
            <a:chExt cx="6286" cy="2180"/>
          </a:xfrm>
        </p:grpSpPr>
        <p:pic>
          <p:nvPicPr>
            <p:cNvPr id="14" name="图片 13"/>
            <p:cNvPicPr>
              <a:picLocks noChangeAspect="1"/>
            </p:cNvPicPr>
            <p:nvPr/>
          </p:nvPicPr>
          <p:blipFill>
            <a:blip r:embed="rId1"/>
            <a:srcRect r="48560" b="45479"/>
            <a:stretch>
              <a:fillRect/>
            </a:stretch>
          </p:blipFill>
          <p:spPr>
            <a:xfrm>
              <a:off x="10553" y="5856"/>
              <a:ext cx="6287" cy="2143"/>
            </a:xfrm>
            <a:prstGeom prst="rect">
              <a:avLst/>
            </a:prstGeom>
          </p:spPr>
        </p:pic>
        <p:sp>
          <p:nvSpPr>
            <p:cNvPr id="15" name="矩形 14"/>
            <p:cNvSpPr/>
            <p:nvPr/>
          </p:nvSpPr>
          <p:spPr>
            <a:xfrm>
              <a:off x="10553" y="5818"/>
              <a:ext cx="2134" cy="46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a:blip r:embed="rId2"/>
          <a:stretch>
            <a:fillRect/>
          </a:stretch>
        </p:blipFill>
        <p:spPr>
          <a:xfrm>
            <a:off x="623889" y="3429000"/>
            <a:ext cx="4627880" cy="1151890"/>
          </a:xfrm>
          <a:prstGeom prst="rect">
            <a:avLst/>
          </a:prstGeom>
        </p:spPr>
      </p:pic>
      <p:sp>
        <p:nvSpPr>
          <p:cNvPr id="17" name="矩形 16"/>
          <p:cNvSpPr/>
          <p:nvPr/>
        </p:nvSpPr>
        <p:spPr>
          <a:xfrm>
            <a:off x="614364" y="3447287"/>
            <a:ext cx="1355090" cy="29222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18821" y="4933315"/>
            <a:ext cx="4895850" cy="553085"/>
          </a:xfrm>
          <a:prstGeom prst="rect">
            <a:avLst/>
          </a:prstGeom>
          <a:noFill/>
        </p:spPr>
        <p:txBody>
          <a:bodyPr wrap="square" rtlCol="0">
            <a:spAutoFit/>
          </a:bodyPr>
          <a:lstStyle/>
          <a:p>
            <a:pPr fontAlgn="auto">
              <a:lnSpc>
                <a:spcPct val="150000"/>
              </a:lnSpc>
            </a:pPr>
            <a:endParaRPr lang="en-US" altLang="zh-CN" sz="2000" dirty="0"/>
          </a:p>
        </p:txBody>
      </p:sp>
      <p:sp>
        <p:nvSpPr>
          <p:cNvPr id="20" name="文本框 19"/>
          <p:cNvSpPr txBox="1"/>
          <p:nvPr/>
        </p:nvSpPr>
        <p:spPr>
          <a:xfrm>
            <a:off x="6096000" y="4004945"/>
            <a:ext cx="5776686" cy="1718997"/>
          </a:xfrm>
          <a:prstGeom prst="rect">
            <a:avLst/>
          </a:prstGeom>
          <a:noFill/>
        </p:spPr>
        <p:txBody>
          <a:bodyPr wrap="square">
            <a:spAutoFit/>
          </a:bodyPr>
          <a:lstStyle/>
          <a:p>
            <a:pPr marL="342900" indent="-342900" algn="just" fontAlgn="auto">
              <a:lnSpc>
                <a:spcPct val="150000"/>
              </a:lnSpc>
              <a:buClr>
                <a:schemeClr val="accent2"/>
              </a:buClr>
              <a:buFont typeface="+mj-lt"/>
              <a:buAutoNum type="arabicPeriod"/>
            </a:pPr>
            <a:r>
              <a:rPr lang="zh-CN" altLang="en-US" sz="1800" dirty="0"/>
              <a:t>在物联网平台上发送主题，</a:t>
            </a:r>
            <a:r>
              <a:rPr lang="zh-CN" altLang="en-US" sz="1800" dirty="0">
                <a:sym typeface="+mn-ea"/>
              </a:rPr>
              <a:t>“发送主题”与</a:t>
            </a:r>
            <a:r>
              <a:rPr lang="en-US" altLang="zh-CN" sz="1800" dirty="0">
                <a:sym typeface="+mn-ea"/>
              </a:rPr>
              <a:t>MQTT</a:t>
            </a:r>
            <a:r>
              <a:rPr lang="zh-CN" altLang="en-US" sz="1800" dirty="0">
                <a:sym typeface="+mn-ea"/>
              </a:rPr>
              <a:t>发送的数据主题必须一致。</a:t>
            </a:r>
            <a:endParaRPr lang="en-US" altLang="zh-CN" sz="1800" dirty="0">
              <a:sym typeface="+mn-ea"/>
            </a:endParaRPr>
          </a:p>
          <a:p>
            <a:pPr marL="342900" indent="-342900" algn="just" fontAlgn="auto">
              <a:lnSpc>
                <a:spcPct val="150000"/>
              </a:lnSpc>
              <a:buClr>
                <a:schemeClr val="accent2"/>
              </a:buClr>
              <a:buFont typeface="+mj-lt"/>
              <a:buAutoNum type="arabicPeriod"/>
            </a:pPr>
            <a:r>
              <a:rPr lang="zh-CN" altLang="en-US" sz="1800" dirty="0"/>
              <a:t>接收到数据主题之后，会自动创建温度信息这一监听主题。如果有多个主题，需要选择相对应的主题</a:t>
            </a:r>
            <a:r>
              <a:rPr lang="zh-CN" altLang="en-US" dirty="0"/>
              <a:t>。</a:t>
            </a:r>
            <a:endParaRPr lang="zh-CN" alt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物联网数据上报（发送）</a:t>
            </a:r>
            <a:endParaRPr lang="zh-CN" altLang="en-US" dirty="0"/>
          </a:p>
        </p:txBody>
      </p:sp>
      <p:pic>
        <p:nvPicPr>
          <p:cNvPr id="9" name="图片 8" descr="图形用户界面&#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0" y="1734826"/>
            <a:ext cx="10668000" cy="3388348"/>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多组件共享同一主题数据</a:t>
            </a:r>
            <a:endParaRPr lang="zh-CN" altLang="en-US" dirty="0"/>
          </a:p>
        </p:txBody>
      </p:sp>
      <p:pic>
        <p:nvPicPr>
          <p:cNvPr id="2" name="图片 1"/>
          <p:cNvPicPr>
            <a:picLocks noChangeAspect="1"/>
          </p:cNvPicPr>
          <p:nvPr/>
        </p:nvPicPr>
        <p:blipFill>
          <a:blip r:embed="rId1"/>
          <a:stretch>
            <a:fillRect/>
          </a:stretch>
        </p:blipFill>
        <p:spPr>
          <a:xfrm>
            <a:off x="1079500" y="1047386"/>
            <a:ext cx="10033000" cy="5042628"/>
          </a:xfrm>
          <a:prstGeom prst="rect">
            <a:avLst/>
          </a:prstGeom>
        </p:spPr>
      </p:pic>
      <p:sp>
        <p:nvSpPr>
          <p:cNvPr id="4" name="矩形 3"/>
          <p:cNvSpPr/>
          <p:nvPr/>
        </p:nvSpPr>
        <p:spPr>
          <a:xfrm>
            <a:off x="5092700" y="1651000"/>
            <a:ext cx="1993900" cy="2971800"/>
          </a:xfrm>
          <a:prstGeom prst="rect">
            <a:avLst/>
          </a:prstGeom>
          <a:solidFill>
            <a:schemeClr val="accent2">
              <a:alpha val="1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600700" y="3784600"/>
            <a:ext cx="1181100" cy="24130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02</a:t>
            </a:r>
            <a:endParaRPr lang="zh-CN" altLang="en-US" sz="3200" dirty="0">
              <a:latin typeface="+mj-ea"/>
              <a:ea typeface="+mj-ea"/>
            </a:endParaRPr>
          </a:p>
        </p:txBody>
      </p:sp>
      <p:sp>
        <p:nvSpPr>
          <p:cNvPr id="7" name="文本框 6"/>
          <p:cNvSpPr txBox="1"/>
          <p:nvPr/>
        </p:nvSpPr>
        <p:spPr>
          <a:xfrm>
            <a:off x="2269671" y="3105834"/>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远程控制灯</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762661" y="3429000"/>
            <a:ext cx="74293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2089033" cy="420564"/>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物联网数据下发</a:t>
            </a:r>
            <a:endParaRPr lang="en-US" altLang="zh-CN" dirty="0">
              <a:solidFill>
                <a:schemeClr val="tx1">
                  <a:lumMod val="85000"/>
                  <a:lumOff val="15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物联网数据下发（订阅）</a:t>
            </a:r>
            <a:endParaRPr lang="zh-CN" altLang="en-US" dirty="0"/>
          </a:p>
        </p:txBody>
      </p:sp>
      <p:pic>
        <p:nvPicPr>
          <p:cNvPr id="7" name="图片 6"/>
          <p:cNvPicPr>
            <a:picLocks noChangeAspect="1"/>
          </p:cNvPicPr>
          <p:nvPr/>
        </p:nvPicPr>
        <p:blipFill>
          <a:blip r:embed="rId1"/>
          <a:stretch>
            <a:fillRect/>
          </a:stretch>
        </p:blipFill>
        <p:spPr>
          <a:xfrm>
            <a:off x="376952" y="1619476"/>
            <a:ext cx="11438095" cy="3619048"/>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物联网数据下发（订阅）</a:t>
            </a:r>
            <a:endParaRPr lang="zh-CN" altLang="en-US" dirty="0"/>
          </a:p>
        </p:txBody>
      </p:sp>
      <p:sp>
        <p:nvSpPr>
          <p:cNvPr id="4" name="文本框 3"/>
          <p:cNvSpPr txBox="1"/>
          <p:nvPr/>
        </p:nvSpPr>
        <p:spPr>
          <a:xfrm>
            <a:off x="1646312" y="3731060"/>
            <a:ext cx="2240009" cy="472502"/>
          </a:xfrm>
          <a:prstGeom prst="rect">
            <a:avLst/>
          </a:prstGeom>
          <a:noFill/>
        </p:spPr>
        <p:txBody>
          <a:bodyPr wrap="square" rtlCol="0">
            <a:spAutoFit/>
          </a:bodyPr>
          <a:lstStyle/>
          <a:p>
            <a:pPr fontAlgn="auto">
              <a:lnSpc>
                <a:spcPct val="150000"/>
              </a:lnSpc>
            </a:pPr>
            <a:r>
              <a:rPr lang="zh-CN" altLang="en-US" dirty="0"/>
              <a:t>回调函数：</a:t>
            </a:r>
            <a:r>
              <a:rPr lang="en-US" altLang="zh-CN" dirty="0"/>
              <a:t>method</a:t>
            </a:r>
            <a:endParaRPr lang="en-US" altLang="zh-CN" dirty="0"/>
          </a:p>
        </p:txBody>
      </p:sp>
      <p:sp>
        <p:nvSpPr>
          <p:cNvPr id="6" name="文本框 5"/>
          <p:cNvSpPr txBox="1"/>
          <p:nvPr/>
        </p:nvSpPr>
        <p:spPr>
          <a:xfrm>
            <a:off x="6132830" y="1349557"/>
            <a:ext cx="6059170" cy="2453685"/>
          </a:xfrm>
          <a:prstGeom prst="rect">
            <a:avLst/>
          </a:prstGeom>
          <a:noFill/>
        </p:spPr>
        <p:txBody>
          <a:bodyPr wrap="square" rtlCol="0" anchor="t">
            <a:spAutoFit/>
          </a:bodyPr>
          <a:lstStyle/>
          <a:p>
            <a:pPr indent="0" fontAlgn="auto">
              <a:lnSpc>
                <a:spcPct val="150000"/>
              </a:lnSpc>
              <a:buFont typeface="+mj-lt"/>
              <a:buNone/>
            </a:pPr>
            <a:r>
              <a:rPr lang="zh-CN" altLang="en-US" sz="2400" dirty="0">
                <a:solidFill>
                  <a:schemeClr val="accent1"/>
                </a:solidFill>
                <a:latin typeface="+mj-ea"/>
                <a:ea typeface="+mj-ea"/>
                <a:sym typeface="+mn-ea"/>
              </a:rPr>
              <a:t>回调函数</a:t>
            </a:r>
            <a:endParaRPr lang="zh-CN" altLang="en-US" sz="2400" dirty="0">
              <a:solidFill>
                <a:schemeClr val="accent1"/>
              </a:solidFill>
              <a:latin typeface="+mj-ea"/>
              <a:ea typeface="+mj-ea"/>
            </a:endParaRPr>
          </a:p>
          <a:p>
            <a:pPr indent="0" fontAlgn="auto">
              <a:lnSpc>
                <a:spcPct val="150000"/>
              </a:lnSpc>
              <a:buFont typeface="+mj-lt"/>
              <a:buNone/>
            </a:pPr>
            <a:r>
              <a:rPr lang="zh-CN" altLang="en-US" sz="2000" dirty="0">
                <a:solidFill>
                  <a:schemeClr val="tx1">
                    <a:lumMod val="85000"/>
                    <a:lumOff val="15000"/>
                  </a:schemeClr>
                </a:solidFill>
                <a:sym typeface="+mn-ea"/>
              </a:rPr>
              <a:t>用于接收来自平台的指令，默认有三个参数：</a:t>
            </a:r>
            <a:endParaRPr lang="zh-CN" altLang="en-US" sz="2000" dirty="0">
              <a:solidFill>
                <a:schemeClr val="tx1">
                  <a:lumMod val="85000"/>
                  <a:lumOff val="15000"/>
                </a:schemeClr>
              </a:solidFill>
              <a:sym typeface="+mn-ea"/>
            </a:endParaRPr>
          </a:p>
          <a:p>
            <a:pPr indent="0" fontAlgn="auto">
              <a:lnSpc>
                <a:spcPct val="150000"/>
              </a:lnSpc>
              <a:buFont typeface="+mj-lt"/>
              <a:buNone/>
            </a:pPr>
            <a:r>
              <a:rPr lang="en-US" altLang="zh-CN" sz="2000" dirty="0">
                <a:solidFill>
                  <a:schemeClr val="tx1">
                    <a:lumMod val="85000"/>
                    <a:lumOff val="15000"/>
                  </a:schemeClr>
                </a:solidFill>
                <a:sym typeface="+mn-ea"/>
              </a:rPr>
              <a:t> client</a:t>
            </a:r>
            <a:r>
              <a:rPr lang="zh-CN" altLang="en-US" sz="2000" dirty="0">
                <a:solidFill>
                  <a:schemeClr val="tx1">
                    <a:lumMod val="85000"/>
                    <a:lumOff val="15000"/>
                  </a:schemeClr>
                </a:solidFill>
                <a:sym typeface="+mn-ea"/>
              </a:rPr>
              <a:t>（客户端），</a:t>
            </a:r>
            <a:r>
              <a:rPr lang="en-US" altLang="zh-CN" sz="2000" dirty="0">
                <a:solidFill>
                  <a:schemeClr val="tx1">
                    <a:lumMod val="85000"/>
                    <a:lumOff val="15000"/>
                  </a:schemeClr>
                </a:solidFill>
                <a:sym typeface="+mn-ea"/>
              </a:rPr>
              <a:t>topic</a:t>
            </a:r>
            <a:r>
              <a:rPr lang="zh-CN" altLang="en-US" sz="2000" dirty="0">
                <a:solidFill>
                  <a:schemeClr val="tx1">
                    <a:lumMod val="85000"/>
                    <a:lumOff val="15000"/>
                  </a:schemeClr>
                </a:solidFill>
                <a:sym typeface="+mn-ea"/>
              </a:rPr>
              <a:t>（主题），</a:t>
            </a:r>
            <a:r>
              <a:rPr lang="en-US" altLang="zh-CN" sz="2000" dirty="0">
                <a:solidFill>
                  <a:schemeClr val="tx1">
                    <a:lumMod val="85000"/>
                    <a:lumOff val="15000"/>
                  </a:schemeClr>
                </a:solidFill>
                <a:sym typeface="+mn-ea"/>
              </a:rPr>
              <a:t>msg</a:t>
            </a:r>
            <a:r>
              <a:rPr lang="zh-CN" altLang="en-US" sz="2000" dirty="0">
                <a:solidFill>
                  <a:schemeClr val="tx1">
                    <a:lumMod val="85000"/>
                    <a:lumOff val="15000"/>
                  </a:schemeClr>
                </a:solidFill>
                <a:sym typeface="+mn-ea"/>
              </a:rPr>
              <a:t>（传入的数据），即用户在物联网平台输入的指令为</a:t>
            </a:r>
            <a:r>
              <a:rPr lang="en-US" altLang="zh-CN" sz="2000" dirty="0">
                <a:solidFill>
                  <a:schemeClr val="tx1">
                    <a:lumMod val="85000"/>
                    <a:lumOff val="15000"/>
                  </a:schemeClr>
                </a:solidFill>
                <a:sym typeface="+mn-ea"/>
              </a:rPr>
              <a:t>msg</a:t>
            </a:r>
            <a:r>
              <a:rPr lang="zh-CN" altLang="en-US" sz="2000" dirty="0">
                <a:solidFill>
                  <a:schemeClr val="tx1">
                    <a:lumMod val="85000"/>
                    <a:lumOff val="15000"/>
                  </a:schemeClr>
                </a:solidFill>
                <a:sym typeface="+mn-ea"/>
              </a:rPr>
              <a:t>。</a:t>
            </a:r>
            <a:endParaRPr lang="zh-CN" altLang="en-US" sz="2000" dirty="0">
              <a:solidFill>
                <a:schemeClr val="tx1">
                  <a:lumMod val="85000"/>
                  <a:lumOff val="15000"/>
                </a:schemeClr>
              </a:solidFill>
              <a:sym typeface="+mn-ea"/>
            </a:endParaRPr>
          </a:p>
          <a:p>
            <a:pPr indent="0" fontAlgn="auto">
              <a:lnSpc>
                <a:spcPct val="150000"/>
              </a:lnSpc>
              <a:buFont typeface="+mj-lt"/>
              <a:buNone/>
            </a:pPr>
            <a:endParaRPr lang="zh-CN" altLang="en-US" sz="2000" dirty="0">
              <a:solidFill>
                <a:schemeClr val="tx1">
                  <a:lumMod val="85000"/>
                  <a:lumOff val="15000"/>
                </a:schemeClr>
              </a:solidFill>
              <a:sym typeface="+mn-ea"/>
            </a:endParaRPr>
          </a:p>
        </p:txBody>
      </p:sp>
      <p:sp>
        <p:nvSpPr>
          <p:cNvPr id="8" name="云形 7"/>
          <p:cNvSpPr/>
          <p:nvPr/>
        </p:nvSpPr>
        <p:spPr>
          <a:xfrm>
            <a:off x="207044" y="3883403"/>
            <a:ext cx="1359535" cy="923290"/>
          </a:xfrm>
          <a:prstGeom prst="cloud">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物联网</a:t>
            </a:r>
            <a:endParaRPr lang="zh-CN" altLang="en-US" dirty="0"/>
          </a:p>
        </p:txBody>
      </p:sp>
      <p:pic>
        <p:nvPicPr>
          <p:cNvPr id="9" name="图片 8"/>
          <p:cNvPicPr/>
          <p:nvPr/>
        </p:nvPicPr>
        <p:blipFill>
          <a:blip r:embed="rId1"/>
          <a:stretch>
            <a:fillRect/>
          </a:stretch>
        </p:blipFill>
        <p:spPr>
          <a:xfrm>
            <a:off x="3886035" y="3584405"/>
            <a:ext cx="1928813" cy="1050290"/>
          </a:xfrm>
          <a:prstGeom prst="rect">
            <a:avLst/>
          </a:prstGeom>
          <a:noFill/>
          <a:ln w="9525">
            <a:noFill/>
          </a:ln>
          <a:effectLst>
            <a:outerShdw blurRad="50800" dist="38100" dir="2700000" algn="tl" rotWithShape="0">
              <a:prstClr val="black">
                <a:alpha val="40000"/>
              </a:prstClr>
            </a:outerShdw>
          </a:effectLst>
        </p:spPr>
      </p:pic>
      <p:sp>
        <p:nvSpPr>
          <p:cNvPr id="10" name="箭头: 左右 9"/>
          <p:cNvSpPr/>
          <p:nvPr/>
        </p:nvSpPr>
        <p:spPr>
          <a:xfrm>
            <a:off x="1797757" y="4155488"/>
            <a:ext cx="1928813" cy="379120"/>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726856" y="2982998"/>
            <a:ext cx="2370091" cy="472502"/>
          </a:xfrm>
          <a:prstGeom prst="rect">
            <a:avLst/>
          </a:prstGeom>
          <a:noFill/>
        </p:spPr>
        <p:txBody>
          <a:bodyPr wrap="square" rtlCol="0">
            <a:spAutoFit/>
          </a:bodyPr>
          <a:lstStyle/>
          <a:p>
            <a:pPr fontAlgn="auto">
              <a:lnSpc>
                <a:spcPct val="150000"/>
              </a:lnSpc>
            </a:pPr>
            <a:r>
              <a:rPr lang="zh-CN" altLang="en-US" dirty="0"/>
              <a:t>订阅主题与接收主题</a:t>
            </a:r>
            <a:endParaRPr lang="zh-CN" altLang="en-US" dirty="0"/>
          </a:p>
        </p:txBody>
      </p:sp>
      <p:sp>
        <p:nvSpPr>
          <p:cNvPr id="12" name="文本框 11"/>
          <p:cNvSpPr txBox="1"/>
          <p:nvPr/>
        </p:nvSpPr>
        <p:spPr>
          <a:xfrm>
            <a:off x="309139" y="4806693"/>
            <a:ext cx="1155343" cy="472502"/>
          </a:xfrm>
          <a:prstGeom prst="rect">
            <a:avLst/>
          </a:prstGeom>
          <a:noFill/>
        </p:spPr>
        <p:txBody>
          <a:bodyPr wrap="square" rtlCol="0">
            <a:spAutoFit/>
          </a:bodyPr>
          <a:lstStyle/>
          <a:p>
            <a:pPr fontAlgn="auto">
              <a:lnSpc>
                <a:spcPct val="150000"/>
              </a:lnSpc>
            </a:pPr>
            <a:r>
              <a:rPr lang="zh-CN" altLang="en-US" dirty="0"/>
              <a:t>发送指令</a:t>
            </a:r>
            <a:endParaRPr lang="zh-CN" altLang="en-US" dirty="0"/>
          </a:p>
        </p:txBody>
      </p:sp>
      <p:sp>
        <p:nvSpPr>
          <p:cNvPr id="13" name="文本框 12"/>
          <p:cNvSpPr txBox="1"/>
          <p:nvPr/>
        </p:nvSpPr>
        <p:spPr>
          <a:xfrm>
            <a:off x="4334229" y="4756528"/>
            <a:ext cx="1155343" cy="888000"/>
          </a:xfrm>
          <a:prstGeom prst="rect">
            <a:avLst/>
          </a:prstGeom>
          <a:noFill/>
        </p:spPr>
        <p:txBody>
          <a:bodyPr wrap="square" rtlCol="0">
            <a:spAutoFit/>
          </a:bodyPr>
          <a:lstStyle/>
          <a:p>
            <a:pPr algn="ctr" fontAlgn="auto">
              <a:lnSpc>
                <a:spcPct val="150000"/>
              </a:lnSpc>
            </a:pPr>
            <a:r>
              <a:rPr lang="zh-CN" altLang="en-US" dirty="0"/>
              <a:t>接收指令并执行</a:t>
            </a:r>
            <a:endParaRPr lang="zh-CN" altLang="en-US" dirty="0"/>
          </a:p>
        </p:txBody>
      </p:sp>
      <p:pic>
        <p:nvPicPr>
          <p:cNvPr id="14" name="图片 13"/>
          <p:cNvPicPr>
            <a:picLocks noChangeAspect="1"/>
          </p:cNvPicPr>
          <p:nvPr/>
        </p:nvPicPr>
        <p:blipFill>
          <a:blip r:embed="rId2"/>
          <a:stretch>
            <a:fillRect/>
          </a:stretch>
        </p:blipFill>
        <p:spPr>
          <a:xfrm>
            <a:off x="7353759" y="3624369"/>
            <a:ext cx="3617312" cy="1695615"/>
          </a:xfrm>
          <a:prstGeom prst="rect">
            <a:avLst/>
          </a:prstGeom>
        </p:spPr>
      </p:pic>
      <p:sp>
        <p:nvSpPr>
          <p:cNvPr id="15" name="文本框 14"/>
          <p:cNvSpPr txBox="1"/>
          <p:nvPr/>
        </p:nvSpPr>
        <p:spPr>
          <a:xfrm>
            <a:off x="515938" y="1375617"/>
            <a:ext cx="3679190" cy="1568450"/>
          </a:xfrm>
          <a:prstGeom prst="rect">
            <a:avLst/>
          </a:prstGeom>
          <a:noFill/>
        </p:spPr>
        <p:txBody>
          <a:bodyPr wrap="square" rtlCol="0" anchor="t">
            <a:spAutoFit/>
          </a:bodyPr>
          <a:lstStyle/>
          <a:p>
            <a:pPr indent="0" fontAlgn="auto">
              <a:lnSpc>
                <a:spcPct val="150000"/>
              </a:lnSpc>
              <a:buFont typeface="+mj-lt"/>
              <a:buNone/>
            </a:pPr>
            <a:r>
              <a:rPr lang="zh-CN" altLang="en-US" sz="2400" dirty="0">
                <a:solidFill>
                  <a:schemeClr val="accent1"/>
                </a:solidFill>
                <a:latin typeface="+mj-ea"/>
                <a:ea typeface="+mj-ea"/>
                <a:sym typeface="+mn-ea"/>
              </a:rPr>
              <a:t>订阅主题</a:t>
            </a:r>
            <a:endParaRPr lang="zh-CN" altLang="en-US" sz="2400" dirty="0">
              <a:solidFill>
                <a:schemeClr val="accent1"/>
              </a:solidFill>
              <a:latin typeface="+mj-ea"/>
              <a:ea typeface="+mj-ea"/>
            </a:endParaRPr>
          </a:p>
          <a:p>
            <a:pPr indent="0" fontAlgn="auto">
              <a:lnSpc>
                <a:spcPct val="150000"/>
              </a:lnSpc>
              <a:buFont typeface="+mj-lt"/>
              <a:buNone/>
            </a:pPr>
            <a:r>
              <a:rPr lang="zh-CN" altLang="en-US" sz="2000" dirty="0">
                <a:solidFill>
                  <a:schemeClr val="tx1">
                    <a:lumMod val="85000"/>
                    <a:lumOff val="15000"/>
                  </a:schemeClr>
                </a:solidFill>
                <a:sym typeface="+mn-ea"/>
              </a:rPr>
              <a:t>通过MQTT协议订阅一个主题，相当于发送指令的一个识别号。</a:t>
            </a:r>
            <a:endParaRPr lang="zh-CN" altLang="en-US" sz="2000" dirty="0">
              <a:solidFill>
                <a:schemeClr val="tx1">
                  <a:lumMod val="85000"/>
                  <a:lumOff val="15000"/>
                </a:schemeClr>
              </a:solidFill>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01</a:t>
            </a:r>
            <a:endParaRPr lang="zh-CN" altLang="en-US" sz="3200" dirty="0">
              <a:latin typeface="+mj-ea"/>
              <a:ea typeface="+mj-ea"/>
            </a:endParaRPr>
          </a:p>
        </p:txBody>
      </p:sp>
      <p:sp>
        <p:nvSpPr>
          <p:cNvPr id="7" name="文本框 6"/>
          <p:cNvSpPr txBox="1"/>
          <p:nvPr/>
        </p:nvSpPr>
        <p:spPr>
          <a:xfrm>
            <a:off x="2269671" y="3105834"/>
            <a:ext cx="295465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运动的小海龟</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5224326" y="3429000"/>
            <a:ext cx="69676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1858201" cy="1445717"/>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创建海龟对象</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海龟基本移动</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循环结构</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变量</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物联网数据下发（订阅）：消息处理</a:t>
            </a:r>
            <a:endParaRPr lang="zh-CN" altLang="en-US" dirty="0"/>
          </a:p>
        </p:txBody>
      </p:sp>
      <p:pic>
        <p:nvPicPr>
          <p:cNvPr id="5" name="图片 4" descr="手机屏幕截图&#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7604"/>
          <a:stretch>
            <a:fillRect/>
          </a:stretch>
        </p:blipFill>
        <p:spPr>
          <a:xfrm>
            <a:off x="2159000" y="1425972"/>
            <a:ext cx="7048500" cy="4562258"/>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完整程序</a:t>
            </a:r>
            <a:endParaRPr lang="zh-CN" altLang="en-US" dirty="0"/>
          </a:p>
        </p:txBody>
      </p:sp>
      <p:pic>
        <p:nvPicPr>
          <p:cNvPr id="6" name="内容占位符 5" descr="图形用户界面, 应用程序&#10;&#10;描述已自动生成"/>
          <p:cNvPicPr>
            <a:picLocks noGrp="1" noChangeAspect="1"/>
          </p:cNvPicPr>
          <p:nvPr>
            <p:ph sz="quarter" idx="11"/>
          </p:nvPr>
        </p:nvPicPr>
        <p:blipFill>
          <a:blip r:embed="rId1">
            <a:extLst>
              <a:ext uri="{28A0092B-C50C-407E-A947-70E740481C1C}">
                <a14:useLocalDpi xmlns:a14="http://schemas.microsoft.com/office/drawing/2010/main" val="0"/>
              </a:ext>
            </a:extLst>
          </a:blip>
          <a:stretch>
            <a:fillRect/>
          </a:stretch>
        </p:blipFill>
        <p:spPr>
          <a:xfrm>
            <a:off x="1519361" y="1241425"/>
            <a:ext cx="9064378" cy="4635500"/>
          </a:xfr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03</a:t>
            </a:r>
            <a:endParaRPr lang="zh-CN" altLang="en-US" sz="3200" dirty="0">
              <a:latin typeface="+mj-ea"/>
              <a:ea typeface="+mj-ea"/>
            </a:endParaRPr>
          </a:p>
        </p:txBody>
      </p:sp>
      <p:sp>
        <p:nvSpPr>
          <p:cNvPr id="7" name="文本框 6"/>
          <p:cNvSpPr txBox="1"/>
          <p:nvPr/>
        </p:nvSpPr>
        <p:spPr>
          <a:xfrm>
            <a:off x="2269671" y="3105834"/>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电子钢琴</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300996" y="3429000"/>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1858201"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多主题订阅</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获取主题名称</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多主题订阅</a:t>
            </a:r>
            <a:endParaRPr lang="zh-CN" altLang="en-US" dirty="0"/>
          </a:p>
        </p:txBody>
      </p:sp>
      <p:pic>
        <p:nvPicPr>
          <p:cNvPr id="11" name="图片 10" descr="图形用户界面,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57300" y="1283466"/>
            <a:ext cx="9677400" cy="2145534"/>
          </a:xfrm>
          <a:prstGeom prst="rect">
            <a:avLst/>
          </a:prstGeom>
        </p:spPr>
      </p:pic>
      <p:pic>
        <p:nvPicPr>
          <p:cNvPr id="12" name="图片 11"/>
          <p:cNvPicPr>
            <a:picLocks noChangeAspect="1"/>
          </p:cNvPicPr>
          <p:nvPr/>
        </p:nvPicPr>
        <p:blipFill>
          <a:blip r:embed="rId2"/>
          <a:stretch>
            <a:fillRect/>
          </a:stretch>
        </p:blipFill>
        <p:spPr>
          <a:xfrm>
            <a:off x="2882900" y="3927840"/>
            <a:ext cx="6426200" cy="2241698"/>
          </a:xfrm>
          <a:prstGeom prst="rect">
            <a:avLst/>
          </a:prstGeom>
          <a:ln w="19050">
            <a:solidFill>
              <a:schemeClr val="accent1"/>
            </a:solid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音高与频率</a:t>
            </a:r>
            <a:endParaRPr lang="zh-CN" altLang="en-US" dirty="0"/>
          </a:p>
        </p:txBody>
      </p:sp>
      <p:sp>
        <p:nvSpPr>
          <p:cNvPr id="4" name="文本占位符 3"/>
          <p:cNvSpPr>
            <a:spLocks noGrp="1"/>
          </p:cNvSpPr>
          <p:nvPr/>
        </p:nvSpPr>
        <p:spPr>
          <a:xfrm>
            <a:off x="515938" y="1207915"/>
            <a:ext cx="4592905" cy="494399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音名、唱名与频率</a:t>
            </a:r>
            <a:endParaRPr lang="en-US" altLang="zh-CN" dirty="0">
              <a:solidFill>
                <a:schemeClr val="accent1"/>
              </a:solidFill>
              <a:latin typeface="+mj-ea"/>
              <a:ea typeface="+mj-ea"/>
            </a:endParaRPr>
          </a:p>
          <a:p>
            <a:pPr algn="just">
              <a:lnSpc>
                <a:spcPct val="150000"/>
              </a:lnSpc>
              <a:spcBef>
                <a:spcPts val="0"/>
              </a:spcBef>
            </a:pPr>
            <a:endParaRPr lang="en-US" altLang="zh-CN" sz="2000" dirty="0">
              <a:solidFill>
                <a:srgbClr val="000000">
                  <a:lumMod val="85000"/>
                  <a:lumOff val="15000"/>
                </a:srgbClr>
              </a:solidFill>
              <a:latin typeface="汉仪旗黑-50S"/>
              <a:ea typeface="汉仪旗黑-50S"/>
            </a:endParaRPr>
          </a:p>
          <a:p>
            <a:pPr algn="just">
              <a:lnSpc>
                <a:spcPct val="150000"/>
              </a:lnSpc>
              <a:spcBef>
                <a:spcPts val="0"/>
              </a:spcBef>
            </a:pPr>
            <a:endParaRPr lang="en-US" altLang="zh-CN" sz="2000" dirty="0">
              <a:solidFill>
                <a:srgbClr val="000000">
                  <a:lumMod val="85000"/>
                  <a:lumOff val="15000"/>
                </a:srgbClr>
              </a:solidFill>
              <a:latin typeface="汉仪旗黑-50S"/>
              <a:ea typeface="汉仪旗黑-50S"/>
            </a:endParaRPr>
          </a:p>
          <a:p>
            <a:pPr algn="just">
              <a:lnSpc>
                <a:spcPct val="150000"/>
              </a:lnSpc>
              <a:spcBef>
                <a:spcPts val="0"/>
              </a:spcBef>
            </a:pPr>
            <a:endParaRPr lang="en-US" altLang="zh-CN" sz="2000" dirty="0">
              <a:solidFill>
                <a:srgbClr val="000000">
                  <a:lumMod val="85000"/>
                  <a:lumOff val="15000"/>
                </a:srgbClr>
              </a:solidFill>
              <a:latin typeface="汉仪旗黑-50S"/>
              <a:ea typeface="汉仪旗黑-50S"/>
            </a:endParaRPr>
          </a:p>
        </p:txBody>
      </p:sp>
      <p:graphicFrame>
        <p:nvGraphicFramePr>
          <p:cNvPr id="5" name="表格 6"/>
          <p:cNvGraphicFramePr>
            <a:graphicFrameLocks noGrp="1"/>
          </p:cNvGraphicFramePr>
          <p:nvPr/>
        </p:nvGraphicFramePr>
        <p:xfrm>
          <a:off x="515938" y="1862112"/>
          <a:ext cx="11160128" cy="1363170"/>
        </p:xfrm>
        <a:graphic>
          <a:graphicData uri="http://schemas.openxmlformats.org/drawingml/2006/table">
            <a:tbl>
              <a:tblPr firstRow="1" bandRow="1">
                <a:tableStyleId>{5C22544A-7EE6-4342-B048-85BDC9FD1C3A}</a:tableStyleId>
              </a:tblPr>
              <a:tblGrid>
                <a:gridCol w="1395016"/>
                <a:gridCol w="1395016"/>
                <a:gridCol w="1395016"/>
                <a:gridCol w="1395016"/>
                <a:gridCol w="1395016"/>
                <a:gridCol w="1395016"/>
                <a:gridCol w="1395016"/>
                <a:gridCol w="1395016"/>
              </a:tblGrid>
              <a:tr h="454390">
                <a:tc>
                  <a:txBody>
                    <a:bodyPr/>
                    <a:lstStyle/>
                    <a:p>
                      <a:pPr algn="ctr"/>
                      <a:r>
                        <a:rPr lang="zh-CN" altLang="en-US" dirty="0"/>
                        <a:t>音名</a:t>
                      </a:r>
                      <a:endParaRPr lang="zh-CN" altLang="en-US" dirty="0"/>
                    </a:p>
                  </a:txBody>
                  <a:tcPr anchor="ctr"/>
                </a:tc>
                <a:tc>
                  <a:txBody>
                    <a:bodyPr/>
                    <a:lstStyle/>
                    <a:p>
                      <a:pPr algn="ctr"/>
                      <a:r>
                        <a:rPr lang="en-US" altLang="zh-CN" dirty="0"/>
                        <a:t>C</a:t>
                      </a:r>
                      <a:endParaRPr lang="zh-CN" altLang="en-US" dirty="0"/>
                    </a:p>
                  </a:txBody>
                  <a:tcPr anchor="ctr"/>
                </a:tc>
                <a:tc>
                  <a:txBody>
                    <a:bodyPr/>
                    <a:lstStyle/>
                    <a:p>
                      <a:pPr algn="ctr"/>
                      <a:r>
                        <a:rPr lang="en-US" altLang="zh-CN" dirty="0"/>
                        <a:t>D</a:t>
                      </a:r>
                      <a:endParaRPr lang="zh-CN" altLang="en-US" dirty="0"/>
                    </a:p>
                  </a:txBody>
                  <a:tcPr anchor="ctr"/>
                </a:tc>
                <a:tc>
                  <a:txBody>
                    <a:bodyPr/>
                    <a:lstStyle/>
                    <a:p>
                      <a:pPr algn="ctr"/>
                      <a:r>
                        <a:rPr lang="en-US" altLang="zh-CN" dirty="0"/>
                        <a:t>E</a:t>
                      </a:r>
                      <a:endParaRPr lang="zh-CN" altLang="en-US" dirty="0"/>
                    </a:p>
                  </a:txBody>
                  <a:tcPr anchor="ctr"/>
                </a:tc>
                <a:tc>
                  <a:txBody>
                    <a:bodyPr/>
                    <a:lstStyle/>
                    <a:p>
                      <a:pPr algn="ctr"/>
                      <a:r>
                        <a:rPr lang="en-US" altLang="zh-CN" dirty="0"/>
                        <a:t>F</a:t>
                      </a:r>
                      <a:endParaRPr lang="zh-CN" altLang="en-US" dirty="0"/>
                    </a:p>
                  </a:txBody>
                  <a:tcPr anchor="ctr"/>
                </a:tc>
                <a:tc>
                  <a:txBody>
                    <a:bodyPr/>
                    <a:lstStyle/>
                    <a:p>
                      <a:pPr algn="ctr"/>
                      <a:r>
                        <a:rPr lang="en-US" altLang="zh-CN" dirty="0"/>
                        <a:t>G</a:t>
                      </a:r>
                      <a:endParaRPr lang="zh-CN" altLang="en-US" dirty="0"/>
                    </a:p>
                  </a:txBody>
                  <a:tcPr anchor="ctr"/>
                </a:tc>
                <a:tc>
                  <a:txBody>
                    <a:bodyPr/>
                    <a:lstStyle/>
                    <a:p>
                      <a:pPr algn="ctr"/>
                      <a:r>
                        <a:rPr lang="en-US" altLang="zh-CN" dirty="0"/>
                        <a:t>A</a:t>
                      </a:r>
                      <a:endParaRPr lang="zh-CN" altLang="en-US" dirty="0"/>
                    </a:p>
                  </a:txBody>
                  <a:tcPr anchor="ctr"/>
                </a:tc>
                <a:tc>
                  <a:txBody>
                    <a:bodyPr/>
                    <a:lstStyle/>
                    <a:p>
                      <a:pPr algn="ctr"/>
                      <a:r>
                        <a:rPr lang="en-US" altLang="zh-CN" dirty="0"/>
                        <a:t>B</a:t>
                      </a:r>
                      <a:endParaRPr lang="zh-CN" altLang="en-US" dirty="0"/>
                    </a:p>
                  </a:txBody>
                  <a:tcPr anchor="ctr"/>
                </a:tc>
              </a:tr>
              <a:tr h="454390">
                <a:tc>
                  <a:txBody>
                    <a:bodyPr/>
                    <a:lstStyle/>
                    <a:p>
                      <a:pPr algn="ctr"/>
                      <a:r>
                        <a:rPr lang="zh-CN" altLang="en-US" dirty="0"/>
                        <a:t>唱名</a:t>
                      </a:r>
                      <a:endParaRPr lang="zh-CN" altLang="en-US" dirty="0"/>
                    </a:p>
                  </a:txBody>
                  <a:tcPr anchor="ctr"/>
                </a:tc>
                <a:tc>
                  <a:txBody>
                    <a:bodyPr/>
                    <a:lstStyle/>
                    <a:p>
                      <a:pPr algn="ctr"/>
                      <a:r>
                        <a:rPr lang="en-US" altLang="zh-CN" dirty="0"/>
                        <a:t>do</a:t>
                      </a:r>
                      <a:endParaRPr lang="zh-CN" altLang="en-US" dirty="0"/>
                    </a:p>
                  </a:txBody>
                  <a:tcPr anchor="ctr"/>
                </a:tc>
                <a:tc>
                  <a:txBody>
                    <a:bodyPr/>
                    <a:lstStyle/>
                    <a:p>
                      <a:pPr algn="ctr"/>
                      <a:r>
                        <a:rPr lang="en-US" altLang="zh-CN" dirty="0"/>
                        <a:t>re</a:t>
                      </a:r>
                      <a:endParaRPr lang="zh-CN" altLang="en-US" dirty="0"/>
                    </a:p>
                  </a:txBody>
                  <a:tcPr anchor="ctr"/>
                </a:tc>
                <a:tc>
                  <a:txBody>
                    <a:bodyPr/>
                    <a:lstStyle/>
                    <a:p>
                      <a:pPr algn="ctr"/>
                      <a:r>
                        <a:rPr lang="en-US" altLang="zh-CN" dirty="0"/>
                        <a:t>mi</a:t>
                      </a:r>
                      <a:endParaRPr lang="zh-CN" altLang="en-US" dirty="0"/>
                    </a:p>
                  </a:txBody>
                  <a:tcPr anchor="ctr"/>
                </a:tc>
                <a:tc>
                  <a:txBody>
                    <a:bodyPr/>
                    <a:lstStyle/>
                    <a:p>
                      <a:pPr algn="ctr"/>
                      <a:r>
                        <a:rPr lang="en-US" altLang="zh-CN" dirty="0"/>
                        <a:t>fa</a:t>
                      </a:r>
                      <a:endParaRPr lang="zh-CN" altLang="en-US" dirty="0"/>
                    </a:p>
                  </a:txBody>
                  <a:tcPr anchor="ctr"/>
                </a:tc>
                <a:tc>
                  <a:txBody>
                    <a:bodyPr/>
                    <a:lstStyle/>
                    <a:p>
                      <a:pPr algn="ctr"/>
                      <a:r>
                        <a:rPr lang="en-US" altLang="zh-CN" dirty="0"/>
                        <a:t>sol</a:t>
                      </a:r>
                      <a:endParaRPr lang="zh-CN" altLang="en-US" dirty="0"/>
                    </a:p>
                  </a:txBody>
                  <a:tcPr anchor="ctr"/>
                </a:tc>
                <a:tc>
                  <a:txBody>
                    <a:bodyPr/>
                    <a:lstStyle/>
                    <a:p>
                      <a:pPr algn="ctr"/>
                      <a:r>
                        <a:rPr lang="en-US" altLang="zh-CN" dirty="0"/>
                        <a:t>la</a:t>
                      </a:r>
                      <a:endParaRPr lang="zh-CN" altLang="en-US" dirty="0"/>
                    </a:p>
                  </a:txBody>
                  <a:tcPr anchor="ctr"/>
                </a:tc>
                <a:tc>
                  <a:txBody>
                    <a:bodyPr/>
                    <a:lstStyle/>
                    <a:p>
                      <a:pPr algn="ctr"/>
                      <a:r>
                        <a:rPr lang="en-US" altLang="zh-CN" dirty="0" err="1"/>
                        <a:t>si</a:t>
                      </a:r>
                      <a:endParaRPr lang="zh-CN" altLang="en-US" dirty="0"/>
                    </a:p>
                  </a:txBody>
                  <a:tcPr anchor="ctr"/>
                </a:tc>
              </a:tr>
              <a:tr h="454390">
                <a:tc>
                  <a:txBody>
                    <a:bodyPr/>
                    <a:lstStyle/>
                    <a:p>
                      <a:pPr algn="ctr"/>
                      <a:r>
                        <a:rPr lang="zh-CN" altLang="en-US" dirty="0"/>
                        <a:t>频率</a:t>
                      </a:r>
                      <a:endParaRPr lang="zh-CN" altLang="en-US" dirty="0"/>
                    </a:p>
                  </a:txBody>
                  <a:tcPr anchor="ctr"/>
                </a:tc>
                <a:tc>
                  <a:txBody>
                    <a:bodyPr/>
                    <a:lstStyle/>
                    <a:p>
                      <a:pPr algn="ctr"/>
                      <a:r>
                        <a:rPr lang="en-US" altLang="zh-CN" dirty="0"/>
                        <a:t>262</a:t>
                      </a:r>
                      <a:endParaRPr lang="zh-CN" altLang="en-US" dirty="0"/>
                    </a:p>
                  </a:txBody>
                  <a:tcPr anchor="ctr"/>
                </a:tc>
                <a:tc>
                  <a:txBody>
                    <a:bodyPr/>
                    <a:lstStyle/>
                    <a:p>
                      <a:pPr algn="ctr"/>
                      <a:r>
                        <a:rPr lang="en-US" altLang="zh-CN" dirty="0"/>
                        <a:t>294</a:t>
                      </a:r>
                      <a:endParaRPr lang="zh-CN" altLang="en-US" dirty="0"/>
                    </a:p>
                  </a:txBody>
                  <a:tcPr anchor="ctr"/>
                </a:tc>
                <a:tc>
                  <a:txBody>
                    <a:bodyPr/>
                    <a:lstStyle/>
                    <a:p>
                      <a:pPr algn="ctr"/>
                      <a:r>
                        <a:rPr lang="en-US" altLang="zh-CN" dirty="0"/>
                        <a:t>330</a:t>
                      </a:r>
                      <a:endParaRPr lang="zh-CN" altLang="en-US" dirty="0"/>
                    </a:p>
                  </a:txBody>
                  <a:tcPr anchor="ctr"/>
                </a:tc>
                <a:tc>
                  <a:txBody>
                    <a:bodyPr/>
                    <a:lstStyle/>
                    <a:p>
                      <a:pPr algn="ctr"/>
                      <a:r>
                        <a:rPr lang="en-US" altLang="zh-CN" dirty="0"/>
                        <a:t>349</a:t>
                      </a:r>
                      <a:endParaRPr lang="zh-CN" altLang="en-US" dirty="0"/>
                    </a:p>
                  </a:txBody>
                  <a:tcPr anchor="ctr"/>
                </a:tc>
                <a:tc>
                  <a:txBody>
                    <a:bodyPr/>
                    <a:lstStyle/>
                    <a:p>
                      <a:pPr algn="ctr"/>
                      <a:r>
                        <a:rPr lang="en-US" altLang="zh-CN" dirty="0"/>
                        <a:t>392</a:t>
                      </a:r>
                      <a:endParaRPr lang="zh-CN" altLang="en-US" dirty="0"/>
                    </a:p>
                  </a:txBody>
                  <a:tcPr anchor="ctr"/>
                </a:tc>
                <a:tc>
                  <a:txBody>
                    <a:bodyPr/>
                    <a:lstStyle/>
                    <a:p>
                      <a:pPr algn="ctr"/>
                      <a:r>
                        <a:rPr lang="en-US" altLang="zh-CN" dirty="0"/>
                        <a:t>440</a:t>
                      </a:r>
                      <a:endParaRPr lang="zh-CN" altLang="en-US" dirty="0"/>
                    </a:p>
                  </a:txBody>
                  <a:tcPr anchor="ctr"/>
                </a:tc>
                <a:tc>
                  <a:txBody>
                    <a:bodyPr/>
                    <a:lstStyle/>
                    <a:p>
                      <a:pPr algn="ctr"/>
                      <a:r>
                        <a:rPr lang="en-US" altLang="zh-CN" dirty="0"/>
                        <a:t>494</a:t>
                      </a:r>
                      <a:endParaRPr lang="zh-CN" altLang="en-US" dirty="0"/>
                    </a:p>
                  </a:txBody>
                  <a:tcPr anchor="ctr"/>
                </a:tc>
              </a:tr>
            </a:tbl>
          </a:graphicData>
        </a:graphic>
      </p:graphicFrame>
      <p:sp>
        <p:nvSpPr>
          <p:cNvPr id="6" name="对话气泡: 椭圆形 5"/>
          <p:cNvSpPr/>
          <p:nvPr/>
        </p:nvSpPr>
        <p:spPr>
          <a:xfrm>
            <a:off x="9656713" y="1113055"/>
            <a:ext cx="1265884" cy="545338"/>
          </a:xfrm>
          <a:prstGeom prst="wedgeEllipseCallout">
            <a:avLst>
              <a:gd name="adj1" fmla="val -52919"/>
              <a:gd name="adj2" fmla="val 83649"/>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标准音</a:t>
            </a:r>
            <a:endParaRPr lang="zh-CN" altLang="en-US" dirty="0">
              <a:solidFill>
                <a:schemeClr val="tx1">
                  <a:lumMod val="85000"/>
                  <a:lumOff val="15000"/>
                </a:schemeClr>
              </a:solidFill>
            </a:endParaRPr>
          </a:p>
        </p:txBody>
      </p:sp>
      <p:sp>
        <p:nvSpPr>
          <p:cNvPr id="7" name="文本占位符 3"/>
          <p:cNvSpPr>
            <a:spLocks noGrp="1"/>
          </p:cNvSpPr>
          <p:nvPr/>
        </p:nvSpPr>
        <p:spPr>
          <a:xfrm>
            <a:off x="6684509" y="3632720"/>
            <a:ext cx="4592905" cy="121230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取出元组的某一项</a:t>
            </a:r>
            <a:endParaRPr lang="en-US" altLang="zh-CN" dirty="0">
              <a:solidFill>
                <a:schemeClr val="accent1"/>
              </a:solidFill>
              <a:latin typeface="+mj-ea"/>
              <a:ea typeface="+mj-ea"/>
            </a:endParaRPr>
          </a:p>
          <a:p>
            <a:pPr algn="just">
              <a:lnSpc>
                <a:spcPct val="150000"/>
              </a:lnSpc>
              <a:spcBef>
                <a:spcPts val="0"/>
              </a:spcBef>
            </a:pPr>
            <a:r>
              <a:rPr lang="zh-CN" altLang="en-US" sz="2000" dirty="0">
                <a:solidFill>
                  <a:srgbClr val="000000">
                    <a:lumMod val="85000"/>
                    <a:lumOff val="15000"/>
                  </a:srgbClr>
                </a:solidFill>
                <a:latin typeface="汉仪旗黑-50S"/>
                <a:ea typeface="汉仪旗黑-50S"/>
              </a:rPr>
              <a:t>注意下标（索引）从</a:t>
            </a:r>
            <a:r>
              <a:rPr lang="en-US" altLang="zh-CN" sz="2000" dirty="0">
                <a:solidFill>
                  <a:srgbClr val="000000">
                    <a:lumMod val="85000"/>
                    <a:lumOff val="15000"/>
                  </a:srgbClr>
                </a:solidFill>
                <a:latin typeface="汉仪旗黑-50S"/>
                <a:ea typeface="汉仪旗黑-50S"/>
              </a:rPr>
              <a:t>0</a:t>
            </a:r>
            <a:r>
              <a:rPr lang="zh-CN" altLang="en-US" sz="2000" dirty="0">
                <a:solidFill>
                  <a:srgbClr val="000000">
                    <a:lumMod val="85000"/>
                    <a:lumOff val="15000"/>
                  </a:srgbClr>
                </a:solidFill>
                <a:latin typeface="汉仪旗黑-50S"/>
                <a:ea typeface="汉仪旗黑-50S"/>
              </a:rPr>
              <a:t>开始！</a:t>
            </a:r>
            <a:endParaRPr lang="en-US" altLang="zh-CN" sz="2000" dirty="0">
              <a:solidFill>
                <a:srgbClr val="000000">
                  <a:lumMod val="85000"/>
                  <a:lumOff val="15000"/>
                </a:srgbClr>
              </a:solidFill>
              <a:latin typeface="汉仪旗黑-50S"/>
              <a:ea typeface="汉仪旗黑-50S"/>
            </a:endParaRPr>
          </a:p>
        </p:txBody>
      </p:sp>
      <p:sp>
        <p:nvSpPr>
          <p:cNvPr id="19" name="文本占位符 3"/>
          <p:cNvSpPr>
            <a:spLocks noGrp="1"/>
          </p:cNvSpPr>
          <p:nvPr/>
        </p:nvSpPr>
        <p:spPr>
          <a:xfrm>
            <a:off x="515938" y="3632720"/>
            <a:ext cx="4592905" cy="1738442"/>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2"/>
                </a:solidFill>
                <a:latin typeface="+mj-ea"/>
                <a:ea typeface="+mj-ea"/>
              </a:rPr>
              <a:t>案例处理技巧</a:t>
            </a:r>
            <a:endParaRPr lang="en-US" altLang="zh-CN" dirty="0">
              <a:solidFill>
                <a:schemeClr val="accent2"/>
              </a:solidFill>
              <a:latin typeface="+mj-ea"/>
              <a:ea typeface="+mj-ea"/>
            </a:endParaRPr>
          </a:p>
          <a:p>
            <a:pPr algn="just">
              <a:lnSpc>
                <a:spcPct val="150000"/>
              </a:lnSpc>
              <a:spcBef>
                <a:spcPts val="0"/>
              </a:spcBef>
            </a:pPr>
            <a:r>
              <a:rPr lang="zh-CN" altLang="en-US" sz="2000" dirty="0">
                <a:solidFill>
                  <a:srgbClr val="000000">
                    <a:lumMod val="85000"/>
                    <a:lumOff val="15000"/>
                  </a:srgbClr>
                </a:solidFill>
                <a:latin typeface="汉仪旗黑-50S"/>
                <a:ea typeface="汉仪旗黑-50S"/>
              </a:rPr>
              <a:t>为了和“简谱”统一，同时引入休止符，故调整 </a:t>
            </a:r>
            <a:r>
              <a:rPr lang="en-US" altLang="zh-CN" sz="2000" dirty="0">
                <a:solidFill>
                  <a:srgbClr val="000000">
                    <a:lumMod val="85000"/>
                    <a:lumOff val="15000"/>
                  </a:srgbClr>
                </a:solidFill>
                <a:latin typeface="汉仪旗黑-50S"/>
                <a:ea typeface="汉仪旗黑-50S"/>
              </a:rPr>
              <a:t>tones </a:t>
            </a:r>
            <a:r>
              <a:rPr lang="zh-CN" altLang="en-US" sz="2000" dirty="0">
                <a:solidFill>
                  <a:srgbClr val="000000">
                    <a:lumMod val="85000"/>
                    <a:lumOff val="15000"/>
                  </a:srgbClr>
                </a:solidFill>
                <a:latin typeface="汉仪旗黑-50S"/>
                <a:ea typeface="汉仪旗黑-50S"/>
              </a:rPr>
              <a:t>元组如下：</a:t>
            </a:r>
            <a:endParaRPr lang="en-US" altLang="zh-CN" sz="2000" dirty="0">
              <a:solidFill>
                <a:srgbClr val="000000">
                  <a:lumMod val="85000"/>
                  <a:lumOff val="15000"/>
                </a:srgbClr>
              </a:solidFill>
              <a:latin typeface="汉仪旗黑-50S"/>
              <a:ea typeface="汉仪旗黑-50S"/>
            </a:endParaRPr>
          </a:p>
          <a:p>
            <a:pPr algn="just">
              <a:lnSpc>
                <a:spcPct val="150000"/>
              </a:lnSpc>
              <a:spcBef>
                <a:spcPts val="0"/>
              </a:spcBef>
            </a:pPr>
            <a:endParaRPr lang="en-US" altLang="zh-CN" sz="2000" dirty="0">
              <a:solidFill>
                <a:srgbClr val="000000">
                  <a:lumMod val="85000"/>
                  <a:lumOff val="15000"/>
                </a:srgbClr>
              </a:solidFill>
              <a:latin typeface="汉仪旗黑-50S"/>
              <a:ea typeface="汉仪旗黑-50S"/>
            </a:endParaRPr>
          </a:p>
          <a:p>
            <a:pPr algn="just">
              <a:lnSpc>
                <a:spcPct val="150000"/>
              </a:lnSpc>
              <a:spcBef>
                <a:spcPts val="0"/>
              </a:spcBef>
            </a:pPr>
            <a:endParaRPr lang="en-US" altLang="zh-CN" sz="2000" dirty="0">
              <a:solidFill>
                <a:srgbClr val="000000">
                  <a:lumMod val="85000"/>
                  <a:lumOff val="15000"/>
                </a:srgbClr>
              </a:solidFill>
              <a:latin typeface="汉仪旗黑-50S"/>
              <a:ea typeface="汉仪旗黑-50S"/>
            </a:endParaRPr>
          </a:p>
        </p:txBody>
      </p:sp>
      <p:pic>
        <p:nvPicPr>
          <p:cNvPr id="20" name="图片 19"/>
          <p:cNvPicPr>
            <a:picLocks noChangeAspect="1"/>
          </p:cNvPicPr>
          <p:nvPr/>
        </p:nvPicPr>
        <p:blipFill>
          <a:blip r:embed="rId1"/>
          <a:stretch>
            <a:fillRect/>
          </a:stretch>
        </p:blipFill>
        <p:spPr>
          <a:xfrm>
            <a:off x="562343" y="5148786"/>
            <a:ext cx="4818941" cy="501299"/>
          </a:xfrm>
          <a:prstGeom prst="rect">
            <a:avLst/>
          </a:prstGeom>
        </p:spPr>
      </p:pic>
      <p:sp>
        <p:nvSpPr>
          <p:cNvPr id="21" name="文本框 20"/>
          <p:cNvSpPr txBox="1"/>
          <p:nvPr/>
        </p:nvSpPr>
        <p:spPr>
          <a:xfrm>
            <a:off x="1447459" y="5805873"/>
            <a:ext cx="646331" cy="369332"/>
          </a:xfrm>
          <a:prstGeom prst="rect">
            <a:avLst/>
          </a:prstGeom>
          <a:noFill/>
        </p:spPr>
        <p:txBody>
          <a:bodyPr wrap="none" rtlCol="0">
            <a:spAutoFit/>
          </a:bodyPr>
          <a:lstStyle/>
          <a:p>
            <a:r>
              <a:rPr lang="zh-CN" altLang="en-US" dirty="0">
                <a:solidFill>
                  <a:schemeClr val="accent2"/>
                </a:solidFill>
              </a:rPr>
              <a:t>下标</a:t>
            </a:r>
            <a:endParaRPr lang="zh-CN" altLang="en-US" dirty="0">
              <a:solidFill>
                <a:schemeClr val="accent2"/>
              </a:solidFill>
            </a:endParaRPr>
          </a:p>
        </p:txBody>
      </p:sp>
      <p:sp>
        <p:nvSpPr>
          <p:cNvPr id="22" name="文本框 21"/>
          <p:cNvSpPr txBox="1"/>
          <p:nvPr/>
        </p:nvSpPr>
        <p:spPr>
          <a:xfrm>
            <a:off x="2266608" y="5805873"/>
            <a:ext cx="2815713" cy="369332"/>
          </a:xfrm>
          <a:prstGeom prst="rect">
            <a:avLst/>
          </a:prstGeom>
          <a:noFill/>
        </p:spPr>
        <p:txBody>
          <a:bodyPr wrap="square" rtlCol="0">
            <a:spAutoFit/>
          </a:bodyPr>
          <a:lstStyle/>
          <a:p>
            <a:pPr algn="dist"/>
            <a:r>
              <a:rPr lang="en-US" altLang="zh-CN" dirty="0">
                <a:solidFill>
                  <a:schemeClr val="accent2"/>
                </a:solidFill>
              </a:rPr>
              <a:t>0 1 2 3 4 5 6 7</a:t>
            </a:r>
            <a:endParaRPr lang="zh-CN" altLang="en-US" dirty="0">
              <a:solidFill>
                <a:schemeClr val="accent2"/>
              </a:solidFill>
            </a:endParaRPr>
          </a:p>
        </p:txBody>
      </p:sp>
      <p:cxnSp>
        <p:nvCxnSpPr>
          <p:cNvPr id="23" name="直接箭头连接符 22"/>
          <p:cNvCxnSpPr/>
          <p:nvPr/>
        </p:nvCxnSpPr>
        <p:spPr>
          <a:xfrm>
            <a:off x="2399959" y="5650085"/>
            <a:ext cx="0" cy="1557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2757940" y="5650085"/>
            <a:ext cx="0" cy="1557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4189864" y="5650085"/>
            <a:ext cx="0" cy="1557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3831883" y="5650085"/>
            <a:ext cx="0" cy="1557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3473902" y="5650085"/>
            <a:ext cx="0" cy="1557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3115921" y="5650085"/>
            <a:ext cx="0" cy="1557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4905828" y="5650085"/>
            <a:ext cx="0" cy="1557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4547845" y="5650085"/>
            <a:ext cx="0" cy="1557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获取主题名称</a:t>
            </a:r>
            <a:endParaRPr lang="zh-CN" altLang="en-US" dirty="0"/>
          </a:p>
        </p:txBody>
      </p:sp>
      <p:pic>
        <p:nvPicPr>
          <p:cNvPr id="5" name="图片 4" descr="图形用户界面,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93800" y="1511607"/>
            <a:ext cx="9804400" cy="3834786"/>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完整程序</a:t>
            </a:r>
            <a:endParaRPr lang="zh-CN" altLang="en-US" dirty="0"/>
          </a:p>
        </p:txBody>
      </p:sp>
      <p:pic>
        <p:nvPicPr>
          <p:cNvPr id="6" name="内容占位符 5" descr="图形用户界面&#10;&#10;描述已自动生成"/>
          <p:cNvPicPr>
            <a:picLocks noGrp="1" noChangeAspect="1"/>
          </p:cNvPicPr>
          <p:nvPr>
            <p:ph sz="quarter" idx="11"/>
          </p:nvPr>
        </p:nvPicPr>
        <p:blipFill>
          <a:blip r:embed="rId1" cstate="print">
            <a:extLst>
              <a:ext uri="{28A0092B-C50C-407E-A947-70E740481C1C}">
                <a14:useLocalDpi xmlns:a14="http://schemas.microsoft.com/office/drawing/2010/main" val="0"/>
              </a:ext>
            </a:extLst>
          </a:blip>
          <a:stretch>
            <a:fillRect/>
          </a:stretch>
        </p:blipFill>
        <p:spPr>
          <a:xfrm>
            <a:off x="1565465" y="1241425"/>
            <a:ext cx="8972170" cy="4635500"/>
          </a:xfr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04</a:t>
            </a:r>
            <a:endParaRPr lang="zh-CN" altLang="en-US" sz="3200" dirty="0">
              <a:latin typeface="+mj-ea"/>
              <a:ea typeface="+mj-ea"/>
            </a:endParaRPr>
          </a:p>
        </p:txBody>
      </p:sp>
      <p:sp>
        <p:nvSpPr>
          <p:cNvPr id="7" name="文本框 6"/>
          <p:cNvSpPr txBox="1"/>
          <p:nvPr/>
        </p:nvSpPr>
        <p:spPr>
          <a:xfrm>
            <a:off x="2269671" y="3105834"/>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穿衣指南</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300996" y="3429000"/>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2141933"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天气组件使用</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en-US" altLang="zh-CN" dirty="0">
                <a:solidFill>
                  <a:schemeClr val="tx1">
                    <a:lumMod val="85000"/>
                    <a:lumOff val="15000"/>
                  </a:schemeClr>
                </a:solidFill>
              </a:rPr>
              <a:t>Json</a:t>
            </a:r>
            <a:r>
              <a:rPr lang="zh-CN" altLang="en-US" dirty="0">
                <a:solidFill>
                  <a:schemeClr val="tx1">
                    <a:lumMod val="85000"/>
                    <a:lumOff val="15000"/>
                  </a:schemeClr>
                </a:solidFill>
              </a:rPr>
              <a:t>字符串解析</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1187184"/>
            <a:ext cx="12192000" cy="2492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dirty="0"/>
              <a:t>Json</a:t>
            </a:r>
            <a:r>
              <a:rPr lang="zh-CN" altLang="en-US" dirty="0"/>
              <a:t>字符串解析</a:t>
            </a:r>
            <a:endParaRPr lang="zh-CN" altLang="en-US" dirty="0"/>
          </a:p>
        </p:txBody>
      </p:sp>
      <p:pic>
        <p:nvPicPr>
          <p:cNvPr id="6" name="图片 5" descr="图形用户界面, 应用程序, 网站&#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1700" y="3891023"/>
            <a:ext cx="10388600" cy="2364206"/>
          </a:xfrm>
          <a:prstGeom prst="rect">
            <a:avLst/>
          </a:prstGeom>
        </p:spPr>
      </p:pic>
      <p:sp>
        <p:nvSpPr>
          <p:cNvPr id="8" name="文本框 7"/>
          <p:cNvSpPr txBox="1"/>
          <p:nvPr/>
        </p:nvSpPr>
        <p:spPr>
          <a:xfrm>
            <a:off x="889000" y="1252359"/>
            <a:ext cx="3784600" cy="2377510"/>
          </a:xfrm>
          <a:prstGeom prst="rect">
            <a:avLst/>
          </a:prstGeom>
          <a:noFill/>
        </p:spPr>
        <p:txBody>
          <a:bodyPr wrap="square">
            <a:spAutoFit/>
          </a:bodyPr>
          <a:lstStyle/>
          <a:p>
            <a:pPr>
              <a:lnSpc>
                <a:spcPct val="125000"/>
              </a:lnSpc>
            </a:pPr>
            <a:r>
              <a:rPr lang="en-US" altLang="zh-CN" sz="2000" dirty="0">
                <a:latin typeface="Roboto Mono" pitchFamily="2" charset="0"/>
                <a:ea typeface="Roboto Mono" pitchFamily="2" charset="0"/>
              </a:rPr>
              <a:t>{"district": "</a:t>
            </a:r>
            <a:r>
              <a:rPr lang="zh-CN" altLang="en-US" sz="2000" dirty="0">
                <a:latin typeface="Roboto Mono" pitchFamily="2" charset="0"/>
              </a:rPr>
              <a:t>朝阳</a:t>
            </a:r>
            <a:r>
              <a:rPr lang="en-US" altLang="zh-CN" sz="2000" dirty="0">
                <a:latin typeface="Roboto Mono" pitchFamily="2" charset="0"/>
                <a:ea typeface="Roboto Mono" pitchFamily="2" charset="0"/>
              </a:rPr>
              <a:t>", </a:t>
            </a:r>
            <a:endParaRPr lang="en-US" altLang="zh-CN" sz="2000" dirty="0">
              <a:latin typeface="Roboto Mono" pitchFamily="2" charset="0"/>
              <a:ea typeface="Roboto Mono" pitchFamily="2" charset="0"/>
            </a:endParaRPr>
          </a:p>
          <a:p>
            <a:pPr>
              <a:lnSpc>
                <a:spcPct val="125000"/>
              </a:lnSpc>
            </a:pPr>
            <a:r>
              <a:rPr lang="en-US" altLang="zh-CN" sz="2000" dirty="0">
                <a:latin typeface="Roboto Mono" pitchFamily="2" charset="0"/>
                <a:ea typeface="Roboto Mono" pitchFamily="2" charset="0"/>
              </a:rPr>
              <a:t> "</a:t>
            </a:r>
            <a:r>
              <a:rPr lang="en-US" altLang="zh-CN" sz="2000" dirty="0" err="1">
                <a:latin typeface="Roboto Mono" pitchFamily="2" charset="0"/>
                <a:ea typeface="Roboto Mono" pitchFamily="2" charset="0"/>
              </a:rPr>
              <a:t>weather_type</a:t>
            </a:r>
            <a:r>
              <a:rPr lang="en-US" altLang="zh-CN" sz="2000" dirty="0">
                <a:latin typeface="Roboto Mono" pitchFamily="2" charset="0"/>
                <a:ea typeface="Roboto Mono" pitchFamily="2" charset="0"/>
              </a:rPr>
              <a:t>": "</a:t>
            </a:r>
            <a:r>
              <a:rPr lang="zh-CN" altLang="en-US" sz="2000" dirty="0">
                <a:latin typeface="Roboto Mono" pitchFamily="2" charset="0"/>
              </a:rPr>
              <a:t>晴</a:t>
            </a:r>
            <a:r>
              <a:rPr lang="en-US" altLang="zh-CN" sz="2000" dirty="0">
                <a:latin typeface="Roboto Mono" pitchFamily="2" charset="0"/>
                <a:ea typeface="Roboto Mono" pitchFamily="2" charset="0"/>
              </a:rPr>
              <a:t>", </a:t>
            </a:r>
            <a:endParaRPr lang="en-US" altLang="zh-CN" sz="2000" dirty="0">
              <a:latin typeface="Roboto Mono" pitchFamily="2" charset="0"/>
              <a:ea typeface="Roboto Mono" pitchFamily="2" charset="0"/>
            </a:endParaRPr>
          </a:p>
          <a:p>
            <a:pPr>
              <a:lnSpc>
                <a:spcPct val="125000"/>
              </a:lnSpc>
            </a:pPr>
            <a:r>
              <a:rPr lang="en-US" altLang="zh-CN" sz="2000" dirty="0">
                <a:latin typeface="Roboto Mono" pitchFamily="2" charset="0"/>
                <a:ea typeface="Roboto Mono" pitchFamily="2" charset="0"/>
              </a:rPr>
              <a:t> "temperature": 28, </a:t>
            </a:r>
            <a:endParaRPr lang="en-US" altLang="zh-CN" sz="2000" dirty="0">
              <a:latin typeface="Roboto Mono" pitchFamily="2" charset="0"/>
              <a:ea typeface="Roboto Mono" pitchFamily="2" charset="0"/>
            </a:endParaRPr>
          </a:p>
          <a:p>
            <a:pPr>
              <a:lnSpc>
                <a:spcPct val="125000"/>
              </a:lnSpc>
            </a:pPr>
            <a:r>
              <a:rPr lang="en-US" altLang="zh-CN" sz="2000" dirty="0">
                <a:latin typeface="Roboto Mono" pitchFamily="2" charset="0"/>
                <a:ea typeface="Roboto Mono" pitchFamily="2" charset="0"/>
              </a:rPr>
              <a:t> "humidity": 53, </a:t>
            </a:r>
            <a:endParaRPr lang="en-US" altLang="zh-CN" sz="2000" dirty="0">
              <a:latin typeface="Roboto Mono" pitchFamily="2" charset="0"/>
              <a:ea typeface="Roboto Mono" pitchFamily="2" charset="0"/>
            </a:endParaRPr>
          </a:p>
          <a:p>
            <a:pPr>
              <a:lnSpc>
                <a:spcPct val="125000"/>
              </a:lnSpc>
            </a:pPr>
            <a:r>
              <a:rPr lang="en-US" altLang="zh-CN" sz="2000" dirty="0">
                <a:latin typeface="Roboto Mono" pitchFamily="2" charset="0"/>
                <a:ea typeface="Roboto Mono" pitchFamily="2" charset="0"/>
              </a:rPr>
              <a:t> "</a:t>
            </a:r>
            <a:r>
              <a:rPr lang="en-US" altLang="zh-CN" sz="2000" dirty="0" err="1">
                <a:latin typeface="Roboto Mono" pitchFamily="2" charset="0"/>
                <a:ea typeface="Roboto Mono" pitchFamily="2" charset="0"/>
              </a:rPr>
              <a:t>wind_dir</a:t>
            </a:r>
            <a:r>
              <a:rPr lang="en-US" altLang="zh-CN" sz="2000" dirty="0">
                <a:latin typeface="Roboto Mono" pitchFamily="2" charset="0"/>
                <a:ea typeface="Roboto Mono" pitchFamily="2" charset="0"/>
              </a:rPr>
              <a:t>": "</a:t>
            </a:r>
            <a:r>
              <a:rPr lang="zh-CN" altLang="en-US" sz="2000" dirty="0">
                <a:latin typeface="Roboto Mono" pitchFamily="2" charset="0"/>
              </a:rPr>
              <a:t>西南风</a:t>
            </a:r>
            <a:r>
              <a:rPr lang="en-US" altLang="zh-CN" sz="2000" dirty="0">
                <a:latin typeface="Roboto Mono" pitchFamily="2" charset="0"/>
                <a:ea typeface="Roboto Mono" pitchFamily="2" charset="0"/>
              </a:rPr>
              <a:t>", </a:t>
            </a:r>
            <a:endParaRPr lang="en-US" altLang="zh-CN" sz="2000" dirty="0">
              <a:latin typeface="Roboto Mono" pitchFamily="2" charset="0"/>
              <a:ea typeface="Roboto Mono" pitchFamily="2" charset="0"/>
            </a:endParaRPr>
          </a:p>
          <a:p>
            <a:pPr>
              <a:lnSpc>
                <a:spcPct val="125000"/>
              </a:lnSpc>
            </a:pPr>
            <a:r>
              <a:rPr lang="en-US" altLang="zh-CN" sz="2000" dirty="0">
                <a:latin typeface="Roboto Mono" pitchFamily="2" charset="0"/>
                <a:ea typeface="Roboto Mono" pitchFamily="2" charset="0"/>
              </a:rPr>
              <a:t> "</a:t>
            </a:r>
            <a:r>
              <a:rPr lang="en-US" altLang="zh-CN" sz="2000" dirty="0" err="1">
                <a:latin typeface="Roboto Mono" pitchFamily="2" charset="0"/>
                <a:ea typeface="Roboto Mono" pitchFamily="2" charset="0"/>
              </a:rPr>
              <a:t>wind_class</a:t>
            </a:r>
            <a:r>
              <a:rPr lang="en-US" altLang="zh-CN" sz="2000" dirty="0">
                <a:latin typeface="Roboto Mono" pitchFamily="2" charset="0"/>
                <a:ea typeface="Roboto Mono" pitchFamily="2" charset="0"/>
              </a:rPr>
              <a:t>": "1</a:t>
            </a:r>
            <a:r>
              <a:rPr lang="zh-CN" altLang="en-US" sz="2000" dirty="0">
                <a:latin typeface="Roboto Mono" pitchFamily="2" charset="0"/>
              </a:rPr>
              <a:t>级</a:t>
            </a:r>
            <a:r>
              <a:rPr lang="en-US" altLang="zh-CN" sz="2000" dirty="0">
                <a:latin typeface="Roboto Mono" pitchFamily="2" charset="0"/>
                <a:ea typeface="Roboto Mono" pitchFamily="2" charset="0"/>
              </a:rPr>
              <a:t>"}</a:t>
            </a:r>
            <a:endParaRPr lang="en-US" altLang="zh-CN" sz="2000" dirty="0">
              <a:latin typeface="Roboto Mono" pitchFamily="2" charset="0"/>
              <a:ea typeface="Roboto Mono" pitchFamily="2" charset="0"/>
            </a:endParaRPr>
          </a:p>
        </p:txBody>
      </p:sp>
      <p:graphicFrame>
        <p:nvGraphicFramePr>
          <p:cNvPr id="9" name="图示 8"/>
          <p:cNvGraphicFramePr/>
          <p:nvPr/>
        </p:nvGraphicFramePr>
        <p:xfrm>
          <a:off x="5181600" y="1131302"/>
          <a:ext cx="5981700" cy="2492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RGB</a:t>
            </a:r>
            <a:r>
              <a:rPr lang="zh-CN" altLang="en-US" dirty="0"/>
              <a:t>灯与色光叠加原理</a:t>
            </a:r>
            <a:endParaRPr lang="zh-CN" altLang="en-US" dirty="0"/>
          </a:p>
        </p:txBody>
      </p:sp>
      <p:sp>
        <p:nvSpPr>
          <p:cNvPr id="7" name="文本占位符 3"/>
          <p:cNvSpPr>
            <a:spLocks noGrp="1"/>
          </p:cNvSpPr>
          <p:nvPr/>
        </p:nvSpPr>
        <p:spPr>
          <a:xfrm>
            <a:off x="612142" y="1356344"/>
            <a:ext cx="4512308"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dirty="0">
                <a:solidFill>
                  <a:schemeClr val="accent1"/>
                </a:solidFill>
                <a:latin typeface="+mj-ea"/>
                <a:ea typeface="+mj-ea"/>
              </a:rPr>
              <a:t>RGB</a:t>
            </a:r>
            <a:r>
              <a:rPr lang="zh-CN" altLang="en-US" dirty="0">
                <a:solidFill>
                  <a:schemeClr val="accent1"/>
                </a:solidFill>
                <a:latin typeface="+mj-ea"/>
                <a:ea typeface="+mj-ea"/>
              </a:rPr>
              <a:t>灯</a:t>
            </a:r>
            <a:endParaRPr lang="zh-CN" altLang="en-US" dirty="0">
              <a:solidFill>
                <a:schemeClr val="accent1"/>
              </a:solidFill>
              <a:latin typeface="+mj-ea"/>
              <a:ea typeface="+mj-ea"/>
            </a:endParaRPr>
          </a:p>
          <a:p>
            <a:pPr algn="just">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板载 </a:t>
            </a:r>
            <a:r>
              <a:rPr lang="en-US" altLang="zh-CN" sz="2000" dirty="0">
                <a:solidFill>
                  <a:schemeClr val="tx1">
                    <a:lumMod val="85000"/>
                    <a:lumOff val="15000"/>
                  </a:schemeClr>
                </a:solidFill>
                <a:latin typeface="+mn-ea"/>
                <a:cs typeface="微软雅黑" panose="020B0503020204020204" charset="-122"/>
              </a:rPr>
              <a:t>RGB </a:t>
            </a:r>
            <a:r>
              <a:rPr lang="zh-CN" altLang="en-US" sz="2000" dirty="0">
                <a:solidFill>
                  <a:schemeClr val="tx1">
                    <a:lumMod val="85000"/>
                    <a:lumOff val="15000"/>
                  </a:schemeClr>
                </a:solidFill>
                <a:latin typeface="+mn-ea"/>
                <a:cs typeface="微软雅黑" panose="020B0503020204020204" charset="-122"/>
              </a:rPr>
              <a:t>灯是全彩 </a:t>
            </a:r>
            <a:r>
              <a:rPr lang="en-US" altLang="zh-CN" sz="2000" dirty="0">
                <a:solidFill>
                  <a:schemeClr val="tx1">
                    <a:lumMod val="85000"/>
                    <a:lumOff val="15000"/>
                  </a:schemeClr>
                </a:solidFill>
                <a:latin typeface="+mn-ea"/>
                <a:cs typeface="微软雅黑" panose="020B0503020204020204" charset="-122"/>
              </a:rPr>
              <a:t>LED </a:t>
            </a:r>
            <a:r>
              <a:rPr lang="zh-CN" altLang="en-US" sz="2000" dirty="0">
                <a:solidFill>
                  <a:schemeClr val="tx1">
                    <a:lumMod val="85000"/>
                    <a:lumOff val="15000"/>
                  </a:schemeClr>
                </a:solidFill>
                <a:latin typeface="+mn-ea"/>
                <a:cs typeface="微软雅黑" panose="020B0503020204020204" charset="-122"/>
              </a:rPr>
              <a:t>灯，其实质是把红、绿、蓝单色发光体集成到小面积区域。对这三种颜色的灯管输出不同的光照强度，即可混合出不同的颜色，混色原理与</a:t>
            </a:r>
            <a:r>
              <a:rPr lang="zh-CN" altLang="en-US" sz="2000" dirty="0">
                <a:solidFill>
                  <a:schemeClr val="accent2"/>
                </a:solidFill>
                <a:latin typeface="+mj-ea"/>
                <a:ea typeface="+mj-ea"/>
                <a:cs typeface="微软雅黑" panose="020B0503020204020204" charset="-122"/>
              </a:rPr>
              <a:t>光的三原色混合原理</a:t>
            </a:r>
            <a:r>
              <a:rPr lang="zh-CN" altLang="en-US" sz="2000" dirty="0">
                <a:solidFill>
                  <a:schemeClr val="tx1">
                    <a:lumMod val="85000"/>
                    <a:lumOff val="15000"/>
                  </a:schemeClr>
                </a:solidFill>
                <a:latin typeface="+mn-ea"/>
                <a:cs typeface="微软雅黑" panose="020B0503020204020204" charset="-122"/>
              </a:rPr>
              <a:t>一致。</a:t>
            </a:r>
            <a:endParaRPr lang="zh-CN" altLang="en-US" sz="2000" dirty="0">
              <a:solidFill>
                <a:schemeClr val="tx1">
                  <a:lumMod val="85000"/>
                  <a:lumOff val="15000"/>
                </a:schemeClr>
              </a:solidFill>
              <a:latin typeface="+mn-ea"/>
              <a:cs typeface="微软雅黑" panose="020B0503020204020204" charset="-122"/>
            </a:endParaRPr>
          </a:p>
        </p:txBody>
      </p:sp>
      <p:pic>
        <p:nvPicPr>
          <p:cNvPr id="11" name="Picture 6"/>
          <p:cNvPicPr>
            <a:picLocks noChangeAspect="1" noChangeArrowheads="1"/>
          </p:cNvPicPr>
          <p:nvPr/>
        </p:nvPicPr>
        <p:blipFill rotWithShape="1">
          <a:blip r:embed="rId1">
            <a:extLst>
              <a:ext uri="{28A0092B-C50C-407E-A947-70E740481C1C}">
                <a14:useLocalDpi xmlns:a14="http://schemas.microsoft.com/office/drawing/2010/main" val="0"/>
              </a:ext>
            </a:extLst>
          </a:blip>
          <a:srcRect t="29500" b="29500"/>
          <a:stretch>
            <a:fillRect/>
          </a:stretch>
        </p:blipFill>
        <p:spPr bwMode="auto">
          <a:xfrm>
            <a:off x="916942" y="4291801"/>
            <a:ext cx="3902708" cy="1600100"/>
          </a:xfrm>
          <a:prstGeom prst="rect">
            <a:avLst/>
          </a:prstGeom>
          <a:noFill/>
          <a:extLst>
            <a:ext uri="{909E8E84-426E-40DD-AFC4-6F175D3DCCD1}">
              <a14:hiddenFill xmlns:a14="http://schemas.microsoft.com/office/drawing/2010/main">
                <a:solidFill>
                  <a:srgbClr val="FFFFFF"/>
                </a:solidFill>
              </a14:hiddenFill>
            </a:ext>
          </a:extLst>
        </p:spPr>
      </p:pic>
      <p:sp>
        <p:nvSpPr>
          <p:cNvPr id="12" name="椭圆 11"/>
          <p:cNvSpPr/>
          <p:nvPr/>
        </p:nvSpPr>
        <p:spPr>
          <a:xfrm>
            <a:off x="1944758" y="5324577"/>
            <a:ext cx="1817617" cy="24765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a:stretch>
            <a:fillRect/>
          </a:stretch>
        </p:blipFill>
        <p:spPr>
          <a:xfrm>
            <a:off x="8966560" y="2074636"/>
            <a:ext cx="2620837" cy="3815041"/>
          </a:xfrm>
          <a:prstGeom prst="rect">
            <a:avLst/>
          </a:prstGeom>
        </p:spPr>
      </p:pic>
      <p:sp>
        <p:nvSpPr>
          <p:cNvPr id="14" name="文本占位符 3"/>
          <p:cNvSpPr>
            <a:spLocks noGrp="1"/>
          </p:cNvSpPr>
          <p:nvPr/>
        </p:nvSpPr>
        <p:spPr>
          <a:xfrm>
            <a:off x="5847466" y="1356344"/>
            <a:ext cx="3048884"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色光叠加原理</a:t>
            </a:r>
            <a:endParaRPr lang="en-US" altLang="zh-CN" dirty="0">
              <a:solidFill>
                <a:schemeClr val="accent1"/>
              </a:solidFill>
              <a:latin typeface="+mj-ea"/>
              <a:ea typeface="+mj-ea"/>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微软雅黑" panose="020B0503020204020204" charset="-122"/>
              </a:rPr>
              <a:t>RGB</a:t>
            </a:r>
            <a:r>
              <a:rPr kumimoji="0" lang="zh-CN" altLang="en-US"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微软雅黑" panose="020B0503020204020204" charset="-122"/>
              </a:rPr>
              <a:t>三个分量取值范围均为</a:t>
            </a:r>
            <a:r>
              <a:rPr kumimoji="0" lang="en-US" altLang="zh-CN"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微软雅黑" panose="020B0503020204020204" charset="-122"/>
              </a:rPr>
              <a:t>[0…255]</a:t>
            </a:r>
            <a:r>
              <a:rPr kumimoji="0" lang="zh-CN" altLang="en-US"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微软雅黑" panose="020B0503020204020204" charset="-122"/>
              </a:rPr>
              <a:t>，组合后得到</a:t>
            </a:r>
            <a:r>
              <a:rPr kumimoji="0" lang="en-US" altLang="zh-CN"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微软雅黑" panose="020B0503020204020204" charset="-122"/>
              </a:rPr>
              <a:t>16,777,216</a:t>
            </a:r>
            <a:r>
              <a:rPr kumimoji="0" lang="zh-CN" altLang="en-US"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微软雅黑" panose="020B0503020204020204" charset="-122"/>
              </a:rPr>
              <a:t>种可能性。</a:t>
            </a:r>
            <a:endParaRPr lang="zh-CN" altLang="en-US" dirty="0">
              <a:solidFill>
                <a:schemeClr val="accent1"/>
              </a:solidFill>
              <a:latin typeface="+mj-ea"/>
              <a:ea typeface="+mj-ea"/>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677" y="3327452"/>
            <a:ext cx="2619375" cy="2562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01</a:t>
            </a:r>
            <a:r>
              <a:rPr lang="zh-CN" altLang="en-US" dirty="0"/>
              <a:t>运动的小海龟</a:t>
            </a:r>
            <a:endParaRPr lang="zh-CN" altLang="en-US" dirty="0"/>
          </a:p>
        </p:txBody>
      </p:sp>
      <p:sp>
        <p:nvSpPr>
          <p:cNvPr id="6" name="文本框 5"/>
          <p:cNvSpPr txBox="1"/>
          <p:nvPr/>
        </p:nvSpPr>
        <p:spPr>
          <a:xfrm>
            <a:off x="1745072" y="1236257"/>
            <a:ext cx="198002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海龟画图初体验</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8876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1-1</a:t>
            </a:r>
            <a:endParaRPr lang="zh-CN" altLang="en-US" sz="2000" dirty="0"/>
          </a:p>
        </p:txBody>
      </p:sp>
      <p:sp>
        <p:nvSpPr>
          <p:cNvPr id="13" name="文本框 12"/>
          <p:cNvSpPr txBox="1"/>
          <p:nvPr/>
        </p:nvSpPr>
        <p:spPr>
          <a:xfrm>
            <a:off x="943570" y="1787383"/>
            <a:ext cx="2781531" cy="777457"/>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创建小海龟并命名</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尝试控制海龟进行移动</a:t>
            </a:r>
            <a:endParaRPr lang="zh-CN" altLang="en-US" dirty="0">
              <a:cs typeface="+mn-ea"/>
              <a:sym typeface="+mn-lt"/>
            </a:endParaRPr>
          </a:p>
        </p:txBody>
      </p:sp>
      <p:pic>
        <p:nvPicPr>
          <p:cNvPr id="14" name="图片 13"/>
          <p:cNvPicPr>
            <a:picLocks noChangeAspect="1"/>
          </p:cNvPicPr>
          <p:nvPr/>
        </p:nvPicPr>
        <p:blipFill>
          <a:blip r:embed="rId1">
            <a:clrChange>
              <a:clrFrom>
                <a:srgbClr val="FFFFFF"/>
              </a:clrFrom>
              <a:clrTo>
                <a:srgbClr val="FFFFFF">
                  <a:alpha val="0"/>
                </a:srgbClr>
              </a:clrTo>
            </a:clrChange>
          </a:blip>
          <a:stretch>
            <a:fillRect/>
          </a:stretch>
        </p:blipFill>
        <p:spPr>
          <a:xfrm>
            <a:off x="624253" y="3706910"/>
            <a:ext cx="4601850" cy="2275710"/>
          </a:xfrm>
          <a:prstGeom prst="rect">
            <a:avLst/>
          </a:prstGeom>
        </p:spPr>
      </p:pic>
      <p:sp>
        <p:nvSpPr>
          <p:cNvPr id="8" name="矩形 7"/>
          <p:cNvSpPr/>
          <p:nvPr/>
        </p:nvSpPr>
        <p:spPr>
          <a:xfrm>
            <a:off x="4946011"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9" name="文本占位符 3"/>
          <p:cNvSpPr>
            <a:spLocks noGrp="1"/>
          </p:cNvSpPr>
          <p:nvPr/>
        </p:nvSpPr>
        <p:spPr>
          <a:xfrm>
            <a:off x="4946011" y="1777258"/>
            <a:ext cx="7034495" cy="1108268"/>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画布及其坐标</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海龟画图的过程是在画布上进行的。执行创建海龟这一代码块时，默认海龟位置为画布的正中心，坐标为</a:t>
            </a:r>
            <a:r>
              <a:rPr lang="en-US" altLang="zh-CN" sz="2000" dirty="0">
                <a:solidFill>
                  <a:schemeClr val="tx1">
                    <a:lumMod val="85000"/>
                    <a:lumOff val="15000"/>
                  </a:schemeClr>
                </a:solidFill>
                <a:latin typeface="+mn-ea"/>
                <a:cs typeface="微软雅黑" panose="020B0503020204020204" charset="-122"/>
              </a:rPr>
              <a:t>(0,0)</a:t>
            </a:r>
            <a:r>
              <a:rPr lang="zh-CN" altLang="en-US" sz="2000" dirty="0">
                <a:solidFill>
                  <a:schemeClr val="tx1">
                    <a:lumMod val="85000"/>
                    <a:lumOff val="15000"/>
                  </a:schemeClr>
                </a:solidFill>
                <a:latin typeface="+mn-ea"/>
                <a:cs typeface="微软雅黑" panose="020B0503020204020204" charset="-122"/>
              </a:rPr>
              <a:t>。海龟默认样式为箭头形状，默认朝向为向右（</a:t>
            </a:r>
            <a:r>
              <a:rPr lang="en-US" altLang="zh-CN" sz="2000" dirty="0">
                <a:solidFill>
                  <a:schemeClr val="tx1">
                    <a:lumMod val="85000"/>
                    <a:lumOff val="15000"/>
                  </a:schemeClr>
                </a:solidFill>
                <a:latin typeface="+mn-ea"/>
                <a:cs typeface="微软雅黑" panose="020B0503020204020204" charset="-122"/>
              </a:rPr>
              <a:t>x</a:t>
            </a:r>
            <a:r>
              <a:rPr lang="zh-CN" altLang="en-US" sz="2000" dirty="0">
                <a:solidFill>
                  <a:schemeClr val="tx1">
                    <a:lumMod val="85000"/>
                    <a:lumOff val="15000"/>
                  </a:schemeClr>
                </a:solidFill>
                <a:latin typeface="+mn-ea"/>
                <a:cs typeface="微软雅黑" panose="020B0503020204020204" charset="-122"/>
              </a:rPr>
              <a:t>轴正方向）。</a:t>
            </a:r>
            <a:endParaRPr lang="zh-CN" altLang="en-US" sz="2000" dirty="0">
              <a:solidFill>
                <a:schemeClr val="tx1">
                  <a:lumMod val="85000"/>
                  <a:lumOff val="15000"/>
                </a:schemeClr>
              </a:solidFill>
              <a:latin typeface="+mn-ea"/>
              <a:cs typeface="微软雅黑" panose="020B0503020204020204" charset="-122"/>
            </a:endParaRPr>
          </a:p>
        </p:txBody>
      </p:sp>
      <p:pic>
        <p:nvPicPr>
          <p:cNvPr id="12" name="图片 11"/>
          <p:cNvPicPr>
            <a:picLocks noChangeAspect="1"/>
          </p:cNvPicPr>
          <p:nvPr/>
        </p:nvPicPr>
        <p:blipFill rotWithShape="1">
          <a:blip r:embed="rId2"/>
          <a:srcRect b="6235"/>
          <a:stretch>
            <a:fillRect/>
          </a:stretch>
        </p:blipFill>
        <p:spPr>
          <a:xfrm>
            <a:off x="5784980" y="3706910"/>
            <a:ext cx="4846164" cy="2555992"/>
          </a:xfrm>
          <a:prstGeom prst="rect">
            <a:avLst/>
          </a:prstGeom>
        </p:spPr>
      </p:pic>
      <p:pic>
        <p:nvPicPr>
          <p:cNvPr id="15" name="图片 14"/>
          <p:cNvPicPr/>
          <p:nvPr/>
        </p:nvPicPr>
        <p:blipFill>
          <a:blip r:embed="rId3"/>
          <a:stretch>
            <a:fillRect/>
          </a:stretch>
        </p:blipFill>
        <p:spPr>
          <a:xfrm>
            <a:off x="9037995" y="3742440"/>
            <a:ext cx="1593149" cy="16327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完整程序</a:t>
            </a:r>
            <a:endParaRPr lang="zh-CN" altLang="en-US" dirty="0"/>
          </a:p>
        </p:txBody>
      </p:sp>
      <p:pic>
        <p:nvPicPr>
          <p:cNvPr id="6" name="内容占位符 5" descr="图形用户界面, 应用程序&#10;&#10;描述已自动生成"/>
          <p:cNvPicPr>
            <a:picLocks noGrp="1" noChangeAspect="1"/>
          </p:cNvPicPr>
          <p:nvPr>
            <p:ph sz="quarter" idx="11"/>
          </p:nvPr>
        </p:nvPicPr>
        <p:blipFill>
          <a:blip r:embed="rId1" cstate="print">
            <a:extLst>
              <a:ext uri="{28A0092B-C50C-407E-A947-70E740481C1C}">
                <a14:useLocalDpi xmlns:a14="http://schemas.microsoft.com/office/drawing/2010/main" val="0"/>
              </a:ext>
            </a:extLst>
          </a:blip>
          <a:stretch>
            <a:fillRect/>
          </a:stretch>
        </p:blipFill>
        <p:spPr>
          <a:xfrm>
            <a:off x="1135461" y="1241425"/>
            <a:ext cx="9832179" cy="4635500"/>
          </a:xfr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05</a:t>
            </a:r>
            <a:endParaRPr lang="zh-CN" altLang="en-US" sz="3200" dirty="0">
              <a:latin typeface="+mj-ea"/>
              <a:ea typeface="+mj-ea"/>
            </a:endParaRPr>
          </a:p>
        </p:txBody>
      </p:sp>
      <p:sp>
        <p:nvSpPr>
          <p:cNvPr id="7" name="文本框 6"/>
          <p:cNvSpPr txBox="1"/>
          <p:nvPr/>
        </p:nvSpPr>
        <p:spPr>
          <a:xfrm>
            <a:off x="2269671" y="3105834"/>
            <a:ext cx="156966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成绩表</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3839331" y="3429000"/>
            <a:ext cx="83526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2089033"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格式化字符串</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格式化数据上报</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187184"/>
            <a:ext cx="12192000" cy="2492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dirty="0"/>
              <a:t>格式化字符串与格式化数据上报</a:t>
            </a:r>
            <a:endParaRPr lang="zh-CN" altLang="en-US" dirty="0"/>
          </a:p>
        </p:txBody>
      </p:sp>
      <p:pic>
        <p:nvPicPr>
          <p:cNvPr id="6" name="图片 5" descr="图形用户界面, 应用程序, 网站&#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0600" y="3946905"/>
            <a:ext cx="10210800" cy="2239072"/>
          </a:xfrm>
          <a:prstGeom prst="rect">
            <a:avLst/>
          </a:prstGeom>
        </p:spPr>
      </p:pic>
      <p:pic>
        <p:nvPicPr>
          <p:cNvPr id="7" name="图片 6"/>
          <p:cNvPicPr>
            <a:picLocks noChangeAspect="1"/>
          </p:cNvPicPr>
          <p:nvPr/>
        </p:nvPicPr>
        <p:blipFill>
          <a:blip r:embed="rId2"/>
          <a:stretch>
            <a:fillRect/>
          </a:stretch>
        </p:blipFill>
        <p:spPr>
          <a:xfrm>
            <a:off x="1001649" y="1409700"/>
            <a:ext cx="4014851" cy="2108285"/>
          </a:xfrm>
          <a:prstGeom prst="rect">
            <a:avLst/>
          </a:prstGeom>
          <a:ln w="19050">
            <a:solidFill>
              <a:schemeClr val="accent1"/>
            </a:solidFill>
          </a:ln>
        </p:spPr>
      </p:pic>
      <p:sp>
        <p:nvSpPr>
          <p:cNvPr id="9" name="文本框 8"/>
          <p:cNvSpPr txBox="1"/>
          <p:nvPr/>
        </p:nvSpPr>
        <p:spPr>
          <a:xfrm>
            <a:off x="7216637" y="2079683"/>
            <a:ext cx="3223959" cy="707886"/>
          </a:xfrm>
          <a:prstGeom prst="rect">
            <a:avLst/>
          </a:prstGeom>
          <a:noFill/>
        </p:spPr>
        <p:txBody>
          <a:bodyPr wrap="none" rtlCol="0" anchor="ctr">
            <a:spAutoFit/>
          </a:bodyPr>
          <a:lstStyle/>
          <a:p>
            <a:pPr algn="ctr"/>
            <a:r>
              <a:rPr lang="zh-CN" altLang="en-US" sz="4000" dirty="0">
                <a:solidFill>
                  <a:schemeClr val="tx1">
                    <a:lumMod val="75000"/>
                    <a:lumOff val="25000"/>
                  </a:schemeClr>
                </a:solidFill>
                <a:latin typeface="+mj-ea"/>
                <a:ea typeface="+mj-ea"/>
              </a:rPr>
              <a:t>数字 </a:t>
            </a:r>
            <a:r>
              <a:rPr lang="en-US" altLang="zh-CN" sz="4000" dirty="0">
                <a:solidFill>
                  <a:schemeClr val="tx1">
                    <a:lumMod val="75000"/>
                    <a:lumOff val="25000"/>
                  </a:schemeClr>
                </a:solidFill>
                <a:latin typeface="+mj-ea"/>
                <a:ea typeface="+mj-ea"/>
              </a:rPr>
              <a:t>VS </a:t>
            </a:r>
            <a:r>
              <a:rPr lang="zh-CN" altLang="en-US" sz="4000" dirty="0">
                <a:solidFill>
                  <a:schemeClr val="tx1">
                    <a:lumMod val="75000"/>
                    <a:lumOff val="25000"/>
                  </a:schemeClr>
                </a:solidFill>
                <a:latin typeface="+mj-ea"/>
                <a:ea typeface="+mj-ea"/>
              </a:rPr>
              <a:t>数据</a:t>
            </a:r>
            <a:endParaRPr lang="zh-CN" altLang="en-US" sz="4000" dirty="0">
              <a:solidFill>
                <a:schemeClr val="tx1">
                  <a:lumMod val="75000"/>
                  <a:lumOff val="25000"/>
                </a:schemeClr>
              </a:solidFill>
              <a:latin typeface="+mj-ea"/>
              <a:ea typeface="+mj-ea"/>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06</a:t>
            </a:r>
            <a:endParaRPr lang="zh-CN" altLang="en-US" sz="3200" dirty="0">
              <a:latin typeface="+mj-ea"/>
              <a:ea typeface="+mj-ea"/>
            </a:endParaRPr>
          </a:p>
        </p:txBody>
      </p:sp>
      <p:sp>
        <p:nvSpPr>
          <p:cNvPr id="7" name="文本框 6"/>
          <p:cNvSpPr txBox="1"/>
          <p:nvPr/>
        </p:nvSpPr>
        <p:spPr>
          <a:xfrm>
            <a:off x="2269671" y="3105834"/>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数字公交</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300996" y="3429000"/>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1911101"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地图组件使用</a:t>
            </a:r>
            <a:endParaRPr lang="zh-CN" altLang="en-US"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en-US" altLang="zh-CN" dirty="0">
                <a:solidFill>
                  <a:schemeClr val="tx1">
                    <a:lumMod val="85000"/>
                    <a:lumOff val="15000"/>
                  </a:schemeClr>
                </a:solidFill>
              </a:rPr>
              <a:t>Json</a:t>
            </a:r>
            <a:r>
              <a:rPr lang="zh-CN" altLang="en-US" dirty="0">
                <a:solidFill>
                  <a:schemeClr val="tx1">
                    <a:lumMod val="85000"/>
                    <a:lumOff val="15000"/>
                  </a:schemeClr>
                </a:solidFill>
              </a:rPr>
              <a:t>数据上报</a:t>
            </a:r>
            <a:endParaRPr lang="en-US" altLang="zh-CN"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地图组件数据格式化与上报</a:t>
            </a:r>
            <a:endParaRPr lang="zh-CN" altLang="en-US" dirty="0"/>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33208" y="1130300"/>
            <a:ext cx="8925584" cy="495300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完整程序</a:t>
            </a:r>
            <a:endParaRPr lang="zh-CN" altLang="en-US" dirty="0"/>
          </a:p>
        </p:txBody>
      </p:sp>
      <p:pic>
        <p:nvPicPr>
          <p:cNvPr id="6" name="内容占位符 5" descr="日程表&#10;&#10;中度可信度描述已自动生成"/>
          <p:cNvPicPr>
            <a:picLocks noGrp="1" noChangeAspect="1"/>
          </p:cNvPicPr>
          <p:nvPr>
            <p:ph sz="quarter" idx="11"/>
          </p:nvPr>
        </p:nvPicPr>
        <p:blipFill>
          <a:blip r:embed="rId1" cstate="print">
            <a:extLst>
              <a:ext uri="{28A0092B-C50C-407E-A947-70E740481C1C}">
                <a14:useLocalDpi xmlns:a14="http://schemas.microsoft.com/office/drawing/2010/main" val="0"/>
              </a:ext>
            </a:extLst>
          </a:blip>
          <a:stretch>
            <a:fillRect/>
          </a:stretch>
        </p:blipFill>
        <p:spPr>
          <a:xfrm>
            <a:off x="3552828" y="1241425"/>
            <a:ext cx="4997444" cy="4635500"/>
          </a:xfr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quarter" idx="1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07</a:t>
            </a:r>
            <a:endParaRPr lang="zh-CN" altLang="en-US" sz="3200" dirty="0">
              <a:latin typeface="+mj-ea"/>
              <a:ea typeface="+mj-ea"/>
            </a:endParaRPr>
          </a:p>
        </p:txBody>
      </p:sp>
      <p:sp>
        <p:nvSpPr>
          <p:cNvPr id="7" name="文本框 6"/>
          <p:cNvSpPr txBox="1"/>
          <p:nvPr/>
        </p:nvSpPr>
        <p:spPr>
          <a:xfrm>
            <a:off x="2269671" y="3105834"/>
            <a:ext cx="156966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投票器</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3839331" y="3429000"/>
            <a:ext cx="83526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2089033"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交互次数控制</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全局变量的使用</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交互次数控制</a:t>
            </a:r>
            <a:endParaRPr lang="zh-CN" altLang="en-US" dirty="0"/>
          </a:p>
        </p:txBody>
      </p:sp>
      <p:sp>
        <p:nvSpPr>
          <p:cNvPr id="4" name="文本框 3"/>
          <p:cNvSpPr txBox="1"/>
          <p:nvPr/>
        </p:nvSpPr>
        <p:spPr>
          <a:xfrm>
            <a:off x="2552671" y="2861101"/>
            <a:ext cx="2031325" cy="830997"/>
          </a:xfrm>
          <a:prstGeom prst="rect">
            <a:avLst/>
          </a:prstGeom>
          <a:noFill/>
        </p:spPr>
        <p:txBody>
          <a:bodyPr wrap="none" rtlCol="0">
            <a:spAutoFit/>
          </a:bodyPr>
          <a:lstStyle/>
          <a:p>
            <a:pPr algn="ctr"/>
            <a:r>
              <a:rPr lang="zh-CN" altLang="en-US" sz="4800" dirty="0">
                <a:solidFill>
                  <a:schemeClr val="accent2"/>
                </a:solidFill>
                <a:latin typeface="+mj-ea"/>
                <a:ea typeface="+mj-ea"/>
              </a:rPr>
              <a:t>平台端</a:t>
            </a:r>
            <a:endParaRPr lang="zh-CN" altLang="en-US" sz="4800" dirty="0">
              <a:solidFill>
                <a:schemeClr val="accent2"/>
              </a:solidFill>
              <a:latin typeface="+mj-ea"/>
              <a:ea typeface="+mj-ea"/>
            </a:endParaRPr>
          </a:p>
        </p:txBody>
      </p:sp>
      <p:sp>
        <p:nvSpPr>
          <p:cNvPr id="5" name="文本框 4"/>
          <p:cNvSpPr txBox="1"/>
          <p:nvPr/>
        </p:nvSpPr>
        <p:spPr>
          <a:xfrm>
            <a:off x="7506405" y="2861101"/>
            <a:ext cx="2031325" cy="830997"/>
          </a:xfrm>
          <a:prstGeom prst="rect">
            <a:avLst/>
          </a:prstGeom>
          <a:noFill/>
        </p:spPr>
        <p:txBody>
          <a:bodyPr wrap="none" rtlCol="0">
            <a:spAutoFit/>
          </a:bodyPr>
          <a:lstStyle/>
          <a:p>
            <a:pPr algn="ctr"/>
            <a:r>
              <a:rPr lang="zh-CN" altLang="en-US" sz="4800" dirty="0">
                <a:solidFill>
                  <a:schemeClr val="accent2"/>
                </a:solidFill>
                <a:latin typeface="+mj-ea"/>
                <a:ea typeface="+mj-ea"/>
              </a:rPr>
              <a:t>客户端</a:t>
            </a:r>
            <a:endParaRPr lang="zh-CN" altLang="en-US" sz="4800" dirty="0">
              <a:solidFill>
                <a:schemeClr val="accent2"/>
              </a:solidFill>
              <a:latin typeface="+mj-ea"/>
              <a:ea typeface="+mj-ea"/>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交互次数控制</a:t>
            </a:r>
            <a:endParaRPr lang="zh-CN" altLang="en-US" dirty="0"/>
          </a:p>
        </p:txBody>
      </p:sp>
      <p:pic>
        <p:nvPicPr>
          <p:cNvPr id="9" name="图片 8" descr="图形用户界面,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4603" y="1476889"/>
            <a:ext cx="10982794" cy="390422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01</a:t>
            </a:r>
            <a:r>
              <a:rPr lang="zh-CN" altLang="en-US" dirty="0"/>
              <a:t>运动的小海龟</a:t>
            </a:r>
            <a:endParaRPr lang="zh-CN" altLang="en-US" dirty="0"/>
          </a:p>
        </p:txBody>
      </p:sp>
      <p:sp>
        <p:nvSpPr>
          <p:cNvPr id="6" name="文本框 5"/>
          <p:cNvSpPr txBox="1"/>
          <p:nvPr/>
        </p:nvSpPr>
        <p:spPr>
          <a:xfrm>
            <a:off x="1745072" y="1236257"/>
            <a:ext cx="146706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绘制四边形</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8876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1-2</a:t>
            </a:r>
            <a:endParaRPr lang="zh-CN" altLang="en-US" sz="2000" dirty="0"/>
          </a:p>
        </p:txBody>
      </p:sp>
      <p:sp>
        <p:nvSpPr>
          <p:cNvPr id="13" name="文本框 12"/>
          <p:cNvSpPr txBox="1"/>
          <p:nvPr/>
        </p:nvSpPr>
        <p:spPr>
          <a:xfrm>
            <a:off x="943570" y="1787383"/>
            <a:ext cx="3243196" cy="777457"/>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控制小海龟绘制一个正方形</a:t>
            </a:r>
            <a:endParaRPr lang="zh-CN" altLang="en-US"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是否有办法能简化代码呢</a:t>
            </a:r>
            <a:endParaRPr lang="zh-CN" altLang="en-US" dirty="0">
              <a:cs typeface="+mn-ea"/>
              <a:sym typeface="+mn-lt"/>
            </a:endParaRPr>
          </a:p>
        </p:txBody>
      </p:sp>
      <p:pic>
        <p:nvPicPr>
          <p:cNvPr id="8" name="图片 7"/>
          <p:cNvPicPr>
            <a:picLocks noChangeAspect="1"/>
          </p:cNvPicPr>
          <p:nvPr/>
        </p:nvPicPr>
        <p:blipFill>
          <a:blip r:embed="rId1">
            <a:clrChange>
              <a:clrFrom>
                <a:srgbClr val="FFFFFF"/>
              </a:clrFrom>
              <a:clrTo>
                <a:srgbClr val="FFFFFF">
                  <a:alpha val="0"/>
                </a:srgbClr>
              </a:clrTo>
            </a:clrChange>
          </a:blip>
          <a:stretch>
            <a:fillRect/>
          </a:stretch>
        </p:blipFill>
        <p:spPr>
          <a:xfrm>
            <a:off x="1745072" y="3348323"/>
            <a:ext cx="2743200" cy="2876797"/>
          </a:xfrm>
          <a:prstGeom prst="rect">
            <a:avLst/>
          </a:prstGeom>
        </p:spPr>
      </p:pic>
      <p:sp>
        <p:nvSpPr>
          <p:cNvPr id="11" name="箭头: 右 10"/>
          <p:cNvSpPr/>
          <p:nvPr/>
        </p:nvSpPr>
        <p:spPr>
          <a:xfrm>
            <a:off x="4488272" y="4644578"/>
            <a:ext cx="457739" cy="22673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6726" y="3182294"/>
            <a:ext cx="4657561" cy="276424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完整程序</a:t>
            </a:r>
            <a:endParaRPr lang="zh-CN" altLang="en-US" dirty="0"/>
          </a:p>
        </p:txBody>
      </p:sp>
      <p:pic>
        <p:nvPicPr>
          <p:cNvPr id="6" name="内容占位符 5" descr="图形用户界面&#10;&#10;描述已自动生成"/>
          <p:cNvPicPr>
            <a:picLocks noGrp="1" noChangeAspect="1"/>
          </p:cNvPicPr>
          <p:nvPr>
            <p:ph sz="quarter" idx="11"/>
          </p:nvPr>
        </p:nvPicPr>
        <p:blipFill>
          <a:blip r:embed="rId1" cstate="print">
            <a:extLst>
              <a:ext uri="{28A0092B-C50C-407E-A947-70E740481C1C}">
                <a14:useLocalDpi xmlns:a14="http://schemas.microsoft.com/office/drawing/2010/main" val="0"/>
              </a:ext>
            </a:extLst>
          </a:blip>
          <a:stretch>
            <a:fillRect/>
          </a:stretch>
        </p:blipFill>
        <p:spPr>
          <a:xfrm>
            <a:off x="2986882" y="920343"/>
            <a:ext cx="6218237" cy="5342585"/>
          </a:xfr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08</a:t>
            </a:r>
            <a:endParaRPr lang="zh-CN" altLang="en-US" sz="3200" dirty="0">
              <a:latin typeface="+mj-ea"/>
              <a:ea typeface="+mj-ea"/>
            </a:endParaRPr>
          </a:p>
        </p:txBody>
      </p:sp>
      <p:sp>
        <p:nvSpPr>
          <p:cNvPr id="7" name="文本框 6"/>
          <p:cNvSpPr txBox="1"/>
          <p:nvPr/>
        </p:nvSpPr>
        <p:spPr>
          <a:xfrm>
            <a:off x="2269671" y="3105834"/>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智控云灯海</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762661" y="3429000"/>
            <a:ext cx="74293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1396536" cy="420564"/>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项目共享</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项目展示</a:t>
            </a:r>
            <a:endParaRPr lang="zh-CN" altLang="en-US" dirty="0"/>
          </a:p>
        </p:txBody>
      </p:sp>
      <p:pic>
        <p:nvPicPr>
          <p:cNvPr id="4" name="图片 3"/>
          <p:cNvPicPr>
            <a:picLocks noChangeAspect="1"/>
          </p:cNvPicPr>
          <p:nvPr/>
        </p:nvPicPr>
        <p:blipFill>
          <a:blip r:embed="rId1"/>
          <a:stretch>
            <a:fillRect/>
          </a:stretch>
        </p:blipFill>
        <p:spPr>
          <a:xfrm>
            <a:off x="2510286" y="1162333"/>
            <a:ext cx="7171428" cy="4533333"/>
          </a:xfrm>
          <a:prstGeom prst="rect">
            <a:avLst/>
          </a:prstGeom>
          <a:ln w="28575">
            <a:solidFill>
              <a:srgbClr val="00B0F0"/>
            </a:solid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项目共享</a:t>
            </a:r>
            <a:endParaRPr lang="zh-CN" altLang="en-US" dirty="0"/>
          </a:p>
        </p:txBody>
      </p:sp>
      <p:pic>
        <p:nvPicPr>
          <p:cNvPr id="3" name="图片 2"/>
          <p:cNvPicPr>
            <a:picLocks noChangeAspect="1"/>
          </p:cNvPicPr>
          <p:nvPr/>
        </p:nvPicPr>
        <p:blipFill>
          <a:blip r:embed="rId1"/>
          <a:stretch>
            <a:fillRect/>
          </a:stretch>
        </p:blipFill>
        <p:spPr>
          <a:xfrm>
            <a:off x="2689762" y="1248047"/>
            <a:ext cx="6723809" cy="4361905"/>
          </a:xfrm>
          <a:prstGeom prst="rect">
            <a:avLst/>
          </a:prstGeom>
          <a:ln w="28575">
            <a:solidFill>
              <a:srgbClr val="00B0F0"/>
            </a:solid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436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23925" y="1890811"/>
            <a:ext cx="7571303" cy="1252843"/>
          </a:xfrm>
          <a:prstGeom prst="rect">
            <a:avLst/>
          </a:prstGeom>
          <a:noFill/>
        </p:spPr>
        <p:txBody>
          <a:bodyPr wrap="none" rtlCol="0">
            <a:spAutoFit/>
          </a:bodyPr>
          <a:lstStyle/>
          <a:p>
            <a:pPr>
              <a:lnSpc>
                <a:spcPct val="120000"/>
              </a:lnSpc>
            </a:pPr>
            <a:r>
              <a:rPr lang="zh-CN" altLang="en-US" sz="6600" spc="600" dirty="0">
                <a:solidFill>
                  <a:schemeClr val="bg1"/>
                </a:solidFill>
                <a:latin typeface="+mj-ea"/>
                <a:ea typeface="+mj-ea"/>
              </a:rPr>
              <a:t>谢谢！敬请指正！</a:t>
            </a:r>
            <a:endParaRPr lang="zh-CN" altLang="en-US" sz="6600" spc="6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01</a:t>
            </a:r>
            <a:r>
              <a:rPr lang="zh-CN" altLang="en-US" dirty="0"/>
              <a:t>运动的小海龟</a:t>
            </a:r>
            <a:endParaRPr lang="zh-CN" altLang="en-US" dirty="0"/>
          </a:p>
        </p:txBody>
      </p:sp>
      <p:sp>
        <p:nvSpPr>
          <p:cNvPr id="6" name="文本框 5"/>
          <p:cNvSpPr txBox="1"/>
          <p:nvPr/>
        </p:nvSpPr>
        <p:spPr>
          <a:xfrm>
            <a:off x="1745072" y="1236257"/>
            <a:ext cx="172354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绘制正多边形</a:t>
            </a:r>
            <a:endParaRPr lang="zh-CN" altLang="en-US" sz="2000" dirty="0">
              <a:solidFill>
                <a:schemeClr val="tx1">
                  <a:lumMod val="85000"/>
                  <a:lumOff val="15000"/>
                </a:schemeClr>
              </a:solidFill>
              <a:latin typeface="+mn-ea"/>
            </a:endParaRPr>
          </a:p>
        </p:txBody>
      </p:sp>
      <p:sp>
        <p:nvSpPr>
          <p:cNvPr id="10" name="矩形 9"/>
          <p:cNvSpPr/>
          <p:nvPr/>
        </p:nvSpPr>
        <p:spPr>
          <a:xfrm>
            <a:off x="624253" y="1221360"/>
            <a:ext cx="106792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1-3</a:t>
            </a:r>
            <a:endParaRPr lang="zh-CN" altLang="en-US" sz="2000" dirty="0"/>
          </a:p>
        </p:txBody>
      </p:sp>
      <p:sp>
        <p:nvSpPr>
          <p:cNvPr id="13" name="文本框 12"/>
          <p:cNvSpPr txBox="1"/>
          <p:nvPr/>
        </p:nvSpPr>
        <p:spPr>
          <a:xfrm>
            <a:off x="898045" y="1787383"/>
            <a:ext cx="4628190" cy="1137556"/>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控制小海龟控制一个正五边形、正六边形</a:t>
            </a:r>
            <a:endParaRPr lang="zh-CN" altLang="en-US"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如何绘制一个正</a:t>
            </a:r>
            <a:r>
              <a:rPr lang="en-US" altLang="zh-CN" dirty="0">
                <a:cs typeface="+mn-ea"/>
                <a:sym typeface="+mn-lt"/>
              </a:rPr>
              <a:t>n</a:t>
            </a:r>
            <a:r>
              <a:rPr lang="zh-CN" altLang="en-US" dirty="0">
                <a:cs typeface="+mn-ea"/>
                <a:sym typeface="+mn-lt"/>
              </a:rPr>
              <a:t>边形</a:t>
            </a:r>
            <a:endParaRPr lang="zh-CN" altLang="en-US"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如何绘制一个圆</a:t>
            </a:r>
            <a:endParaRPr lang="zh-CN" altLang="en-US" dirty="0">
              <a:cs typeface="+mn-ea"/>
              <a:sym typeface="+mn-lt"/>
            </a:endParaRPr>
          </a:p>
        </p:txBody>
      </p:sp>
      <p:pic>
        <p:nvPicPr>
          <p:cNvPr id="1026" name="Picture 2" descr="https://gimg2.baidu.com/image_search/src=http%3A%2F%2Fwww.kxyey.com%2Flocalimg%2Fuploads%2FaHR0cDovL3A2Lml0Yy5jbi9xXzcwL2ltYWdlczAzLzIwMjAwNjExLzIyOTJmOGZkN2I4ODQ5NDhhZDUxMzc5OTI3YzY3MDA2LmdpZg%3D%3D&amp;refer=http%3A%2F%2Fwww.kxyey.com&amp;app=2002&amp;size=f9999,10000&amp;q=a80&amp;n=0&amp;g=0n&amp;fmt=auto?sec=1655433311&amp;t=6ffe4ffc8e1270854764559ca07876f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72609" y="3069803"/>
            <a:ext cx="6083808" cy="3295397"/>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5785286" y="108047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2" name="文本占位符 3"/>
          <p:cNvSpPr>
            <a:spLocks noGrp="1"/>
          </p:cNvSpPr>
          <p:nvPr/>
        </p:nvSpPr>
        <p:spPr>
          <a:xfrm>
            <a:off x="5785286" y="1636367"/>
            <a:ext cx="6389151" cy="2568873"/>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画笔旋转角度</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画笔旋转方向具体表现为左转或右转指定角度。由于画笔的默认朝向是</a:t>
            </a:r>
            <a:r>
              <a:rPr lang="en-US" altLang="zh-CN" sz="2000" dirty="0">
                <a:solidFill>
                  <a:schemeClr val="tx1">
                    <a:lumMod val="85000"/>
                    <a:lumOff val="15000"/>
                  </a:schemeClr>
                </a:solidFill>
                <a:latin typeface="+mn-ea"/>
                <a:cs typeface="微软雅黑" panose="020B0503020204020204" charset="-122"/>
              </a:rPr>
              <a:t>x</a:t>
            </a:r>
            <a:r>
              <a:rPr lang="zh-CN" altLang="en-US" sz="2000" dirty="0">
                <a:solidFill>
                  <a:schemeClr val="tx1">
                    <a:lumMod val="85000"/>
                    <a:lumOff val="15000"/>
                  </a:schemeClr>
                </a:solidFill>
                <a:latin typeface="+mn-ea"/>
                <a:cs typeface="微软雅黑" panose="020B0503020204020204" charset="-122"/>
              </a:rPr>
              <a:t>轴正方向，而在实际绘图时，通常需要改变画笔方向。</a:t>
            </a:r>
            <a:endParaRPr lang="zh-CN" altLang="en-US" sz="2000" dirty="0">
              <a:solidFill>
                <a:schemeClr val="tx1">
                  <a:lumMod val="85000"/>
                  <a:lumOff val="15000"/>
                </a:schemeClr>
              </a:solidFill>
              <a:latin typeface="+mn-ea"/>
              <a:cs typeface="微软雅黑" panose="020B0503020204020204" charset="-122"/>
            </a:endParaRPr>
          </a:p>
        </p:txBody>
      </p:sp>
      <p:pic>
        <p:nvPicPr>
          <p:cNvPr id="23" name="图片 2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5874" y="4073976"/>
            <a:ext cx="3017520" cy="2072498"/>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01</a:t>
            </a:r>
            <a:r>
              <a:rPr lang="zh-CN" altLang="en-US" dirty="0"/>
              <a:t>运动的小海龟</a:t>
            </a:r>
            <a:endParaRPr lang="zh-CN" altLang="en-US" dirty="0"/>
          </a:p>
        </p:txBody>
      </p:sp>
      <p:sp>
        <p:nvSpPr>
          <p:cNvPr id="6" name="文本框 5"/>
          <p:cNvSpPr txBox="1"/>
          <p:nvPr/>
        </p:nvSpPr>
        <p:spPr>
          <a:xfrm>
            <a:off x="1745072" y="1236257"/>
            <a:ext cx="172354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绘制正多边形</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924939"/>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6792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1-3</a:t>
            </a:r>
            <a:endParaRPr lang="zh-CN" altLang="en-US" sz="2000" dirty="0"/>
          </a:p>
        </p:txBody>
      </p:sp>
      <p:sp>
        <p:nvSpPr>
          <p:cNvPr id="13" name="文本框 12"/>
          <p:cNvSpPr txBox="1"/>
          <p:nvPr/>
        </p:nvSpPr>
        <p:spPr>
          <a:xfrm>
            <a:off x="898045" y="1787383"/>
            <a:ext cx="4628190" cy="1151149"/>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b="1" dirty="0">
                <a:cs typeface="+mn-ea"/>
                <a:sym typeface="+mn-lt"/>
              </a:rPr>
              <a:t>控制小海龟控制一个正五边形、正六边形</a:t>
            </a:r>
            <a:endParaRPr lang="zh-CN" altLang="en-US" b="1"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如何绘制一个正</a:t>
            </a:r>
            <a:r>
              <a:rPr lang="en-US" altLang="zh-CN" dirty="0">
                <a:cs typeface="+mn-ea"/>
                <a:sym typeface="+mn-lt"/>
              </a:rPr>
              <a:t>n</a:t>
            </a:r>
            <a:r>
              <a:rPr lang="zh-CN" altLang="en-US" dirty="0">
                <a:cs typeface="+mn-ea"/>
                <a:sym typeface="+mn-lt"/>
              </a:rPr>
              <a:t>边形</a:t>
            </a:r>
            <a:endParaRPr lang="zh-CN" altLang="en-US"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如何绘制一个圆</a:t>
            </a:r>
            <a:endParaRPr lang="zh-CN" altLang="en-US" dirty="0">
              <a:cs typeface="+mn-ea"/>
              <a:sym typeface="+mn-lt"/>
            </a:endParaRPr>
          </a:p>
        </p:txBody>
      </p:sp>
      <p:sp>
        <p:nvSpPr>
          <p:cNvPr id="17" name="矩形 16"/>
          <p:cNvSpPr/>
          <p:nvPr/>
        </p:nvSpPr>
        <p:spPr>
          <a:xfrm>
            <a:off x="5785286" y="108047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2" name="矩形 21"/>
          <p:cNvSpPr/>
          <p:nvPr/>
        </p:nvSpPr>
        <p:spPr>
          <a:xfrm>
            <a:off x="5785286" y="108047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3" name="文本占位符 3"/>
          <p:cNvSpPr>
            <a:spLocks noGrp="1"/>
          </p:cNvSpPr>
          <p:nvPr/>
        </p:nvSpPr>
        <p:spPr>
          <a:xfrm>
            <a:off x="5785286" y="1636367"/>
            <a:ext cx="6389151" cy="2568873"/>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变量</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变量，顾名思义，是一些内容可变的量，与常量相对。</a:t>
            </a:r>
            <a:endParaRPr lang="zh-CN" altLang="en-US" sz="2000" dirty="0">
              <a:solidFill>
                <a:schemeClr val="tx1">
                  <a:lumMod val="85000"/>
                  <a:lumOff val="15000"/>
                </a:schemeClr>
              </a:solidFill>
              <a:latin typeface="+mn-ea"/>
              <a:cs typeface="微软雅黑" panose="020B0503020204020204" charset="-122"/>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变量就像一个盒子，盒子可以装入一些东西，变量可以储存一些值（数字、字符串等等），盒子的名称就是变量名。</a:t>
            </a:r>
            <a:endParaRPr lang="zh-CN" altLang="en-US" sz="2000" dirty="0">
              <a:solidFill>
                <a:schemeClr val="tx1">
                  <a:lumMod val="85000"/>
                  <a:lumOff val="15000"/>
                </a:schemeClr>
              </a:solidFill>
              <a:latin typeface="+mn-ea"/>
              <a:cs typeface="微软雅黑" panose="020B0503020204020204"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9013" y="3532952"/>
            <a:ext cx="5398590" cy="2725759"/>
          </a:xfrm>
          <a:prstGeom prst="rect">
            <a:avLst/>
          </a:prstGeom>
        </p:spPr>
      </p:pic>
      <p:sp>
        <p:nvSpPr>
          <p:cNvPr id="3" name="矩形 2"/>
          <p:cNvSpPr/>
          <p:nvPr/>
        </p:nvSpPr>
        <p:spPr>
          <a:xfrm>
            <a:off x="6507603" y="4271358"/>
            <a:ext cx="5398590" cy="1846659"/>
          </a:xfrm>
          <a:prstGeom prst="rect">
            <a:avLst/>
          </a:prstGeom>
        </p:spPr>
        <p:txBody>
          <a:bodyPr wrap="square">
            <a:spAutoFit/>
          </a:bodyPr>
          <a:lstStyle/>
          <a:p>
            <a:r>
              <a:rPr lang="zh-CN" altLang="en-US" b="1" dirty="0">
                <a:latin typeface="+mn-ea"/>
              </a:rPr>
              <a:t>变量命名规则</a:t>
            </a:r>
            <a:r>
              <a:rPr lang="zh-CN" altLang="en-US" dirty="0">
                <a:latin typeface="+mn-ea"/>
              </a:rPr>
              <a:t>：</a:t>
            </a:r>
            <a:endParaRPr lang="en-US" altLang="zh-CN" dirty="0">
              <a:latin typeface="+mn-ea"/>
            </a:endParaRPr>
          </a:p>
          <a:p>
            <a:r>
              <a:rPr lang="zh-CN" altLang="en-US" sz="1600" dirty="0">
                <a:latin typeface="+mn-ea"/>
              </a:rPr>
              <a:t>变量名只能包含字母、数字和下划线。</a:t>
            </a:r>
            <a:endParaRPr lang="en-US" altLang="zh-CN" sz="1600" dirty="0">
              <a:latin typeface="+mn-ea"/>
            </a:endParaRPr>
          </a:p>
          <a:p>
            <a:r>
              <a:rPr lang="zh-CN" altLang="en-US" sz="1600" dirty="0">
                <a:latin typeface="+mn-ea"/>
              </a:rPr>
              <a:t>变量名可以字母或下划线开头，但不能以数字开头。</a:t>
            </a:r>
            <a:endParaRPr lang="en-US" altLang="zh-CN" sz="1600" dirty="0">
              <a:latin typeface="+mn-ea"/>
            </a:endParaRPr>
          </a:p>
          <a:p>
            <a:r>
              <a:rPr lang="zh-CN" altLang="en-US" sz="1600" dirty="0">
                <a:latin typeface="+mn-ea"/>
              </a:rPr>
              <a:t>变量名不能包含空格，但可使用下划线来分隔其中的单词。</a:t>
            </a:r>
            <a:endParaRPr lang="en-US" altLang="zh-CN" sz="1600" dirty="0">
              <a:latin typeface="+mn-ea"/>
            </a:endParaRPr>
          </a:p>
          <a:p>
            <a:r>
              <a:rPr lang="zh-CN" altLang="en-US" sz="1600" dirty="0">
                <a:latin typeface="+mn-ea"/>
              </a:rPr>
              <a:t>不要将</a:t>
            </a:r>
            <a:r>
              <a:rPr lang="en-US" altLang="zh-CN" sz="1600" dirty="0">
                <a:latin typeface="+mn-ea"/>
              </a:rPr>
              <a:t>Python</a:t>
            </a:r>
            <a:r>
              <a:rPr lang="zh-CN" altLang="en-US" sz="1600" dirty="0">
                <a:latin typeface="+mn-ea"/>
              </a:rPr>
              <a:t>关键字和函数名用作变量名。</a:t>
            </a:r>
            <a:endParaRPr lang="zh-CN" altLang="en-US" sz="1600" dirty="0">
              <a:latin typeface="+mn-ea"/>
            </a:endParaRPr>
          </a:p>
          <a:p>
            <a:r>
              <a:rPr lang="zh-CN" altLang="en-US" sz="1600" dirty="0">
                <a:latin typeface="+mn-ea"/>
              </a:rPr>
              <a:t>变量名应既简短又具有描述性。</a:t>
            </a:r>
            <a:endParaRPr lang="zh-CN" altLang="en-US" sz="1600" dirty="0">
              <a:latin typeface="+mn-ea"/>
            </a:endParaRPr>
          </a:p>
          <a:p>
            <a:r>
              <a:rPr lang="zh-CN" altLang="en-US" sz="1600" dirty="0">
                <a:latin typeface="+mn-ea"/>
              </a:rPr>
              <a:t>慎用小写字母</a:t>
            </a:r>
            <a:r>
              <a:rPr lang="en-US" altLang="zh-CN" sz="1600" dirty="0">
                <a:latin typeface="+mn-ea"/>
              </a:rPr>
              <a:t>l</a:t>
            </a:r>
            <a:r>
              <a:rPr lang="zh-CN" altLang="en-US" sz="1600" dirty="0">
                <a:latin typeface="+mn-ea"/>
              </a:rPr>
              <a:t>和大写字母</a:t>
            </a:r>
            <a:r>
              <a:rPr lang="en-US" altLang="zh-CN" sz="1600" dirty="0">
                <a:latin typeface="+mn-ea"/>
              </a:rPr>
              <a:t>O</a:t>
            </a:r>
            <a:r>
              <a:rPr lang="zh-CN" altLang="en-US" sz="1600" dirty="0">
                <a:latin typeface="+mn-ea"/>
              </a:rPr>
              <a:t>。</a:t>
            </a:r>
            <a:endParaRPr lang="zh-CN" altLang="en-US" sz="1600" dirty="0">
              <a:latin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0190" y="3740796"/>
            <a:ext cx="4905095" cy="2608837"/>
          </a:xfrm>
          <a:prstGeom prst="rect">
            <a:avLst/>
          </a:prstGeom>
        </p:spPr>
      </p:pic>
      <p:sp>
        <p:nvSpPr>
          <p:cNvPr id="2" name="标题 1"/>
          <p:cNvSpPr>
            <a:spLocks noGrp="1"/>
          </p:cNvSpPr>
          <p:nvPr>
            <p:ph type="title"/>
          </p:nvPr>
        </p:nvSpPr>
        <p:spPr/>
        <p:txBody>
          <a:bodyPr/>
          <a:lstStyle/>
          <a:p>
            <a:r>
              <a:rPr lang="en-US" altLang="zh-CN" dirty="0"/>
              <a:t>01</a:t>
            </a:r>
            <a:r>
              <a:rPr lang="zh-CN" altLang="en-US" dirty="0"/>
              <a:t>运动的小海龟</a:t>
            </a:r>
            <a:endParaRPr lang="zh-CN" altLang="en-US" dirty="0"/>
          </a:p>
        </p:txBody>
      </p:sp>
      <p:sp>
        <p:nvSpPr>
          <p:cNvPr id="6" name="文本框 5"/>
          <p:cNvSpPr txBox="1"/>
          <p:nvPr/>
        </p:nvSpPr>
        <p:spPr>
          <a:xfrm>
            <a:off x="1745072" y="1236257"/>
            <a:ext cx="172354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绘制正多边形</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924939"/>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6792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1-3</a:t>
            </a:r>
            <a:endParaRPr lang="zh-CN" altLang="en-US" sz="2000" dirty="0"/>
          </a:p>
        </p:txBody>
      </p:sp>
      <p:sp>
        <p:nvSpPr>
          <p:cNvPr id="13" name="文本框 12"/>
          <p:cNvSpPr txBox="1"/>
          <p:nvPr/>
        </p:nvSpPr>
        <p:spPr>
          <a:xfrm>
            <a:off x="898045" y="1787383"/>
            <a:ext cx="4628190" cy="1151149"/>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控制小海龟控制一个正五边形、正六边形</a:t>
            </a:r>
            <a:endParaRPr lang="zh-CN" altLang="en-US" dirty="0">
              <a:cs typeface="+mn-ea"/>
              <a:sym typeface="+mn-lt"/>
            </a:endParaRPr>
          </a:p>
          <a:p>
            <a:pPr marL="285750" indent="-285750" defTabSz="609600">
              <a:lnSpc>
                <a:spcPct val="130000"/>
              </a:lnSpc>
              <a:buFont typeface="Arial" panose="020B0604020202020204" pitchFamily="34" charset="0"/>
              <a:buChar char="•"/>
            </a:pPr>
            <a:r>
              <a:rPr lang="zh-CN" altLang="en-US" b="1" dirty="0">
                <a:cs typeface="+mn-ea"/>
                <a:sym typeface="+mn-lt"/>
              </a:rPr>
              <a:t>如何绘制一个正</a:t>
            </a:r>
            <a:r>
              <a:rPr lang="en-US" altLang="zh-CN" b="1" dirty="0">
                <a:cs typeface="+mn-ea"/>
                <a:sym typeface="+mn-lt"/>
              </a:rPr>
              <a:t>n</a:t>
            </a:r>
            <a:r>
              <a:rPr lang="zh-CN" altLang="en-US" b="1" dirty="0">
                <a:cs typeface="+mn-ea"/>
                <a:sym typeface="+mn-lt"/>
              </a:rPr>
              <a:t>边形</a:t>
            </a:r>
            <a:endParaRPr lang="zh-CN" altLang="en-US" b="1"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如何绘制一个圆</a:t>
            </a:r>
            <a:endParaRPr lang="zh-CN" altLang="en-US" dirty="0">
              <a:cs typeface="+mn-ea"/>
              <a:sym typeface="+mn-lt"/>
            </a:endParaRPr>
          </a:p>
        </p:txBody>
      </p:sp>
      <p:sp>
        <p:nvSpPr>
          <p:cNvPr id="11" name="箭头: 右 10"/>
          <p:cNvSpPr/>
          <p:nvPr/>
        </p:nvSpPr>
        <p:spPr>
          <a:xfrm>
            <a:off x="6140335" y="4681911"/>
            <a:ext cx="457739" cy="22673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charset="-122"/>
              <a:ea typeface="微软雅黑" panose="020B0503020204020204" charset="-122"/>
            </a:endParaRPr>
          </a:p>
        </p:txBody>
      </p:sp>
      <p:sp>
        <p:nvSpPr>
          <p:cNvPr id="20" name="对话气泡: 椭圆形 19"/>
          <p:cNvSpPr/>
          <p:nvPr/>
        </p:nvSpPr>
        <p:spPr>
          <a:xfrm>
            <a:off x="2308200" y="3075955"/>
            <a:ext cx="2471683" cy="723982"/>
          </a:xfrm>
          <a:prstGeom prst="wedgeEllipseCallout">
            <a:avLst>
              <a:gd name="adj1" fmla="val -97583"/>
              <a:gd name="adj2" fmla="val 96840"/>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rPr>
              <a:t>n</a:t>
            </a:r>
            <a:r>
              <a:rPr lang="zh-CN" altLang="en-US" dirty="0">
                <a:solidFill>
                  <a:schemeClr val="tx1">
                    <a:lumMod val="85000"/>
                    <a:lumOff val="15000"/>
                  </a:schemeClr>
                </a:solidFill>
              </a:rPr>
              <a:t>是一个变量</a:t>
            </a:r>
            <a:endParaRPr lang="zh-CN" altLang="en-US" dirty="0">
              <a:solidFill>
                <a:schemeClr val="tx1">
                  <a:lumMod val="85000"/>
                  <a:lumOff val="15000"/>
                </a:schemeClr>
              </a:solidFill>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331" y="4361027"/>
            <a:ext cx="4648200" cy="12450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24657" y="275766"/>
            <a:ext cx="11062740" cy="644578"/>
          </a:xfrm>
        </p:spPr>
        <p:txBody>
          <a:bodyPr/>
          <a:lstStyle/>
          <a:p>
            <a:r>
              <a:rPr lang="zh-CN" altLang="en-US" dirty="0"/>
              <a:t>信息科技与创客教育实操技能培训</a:t>
            </a:r>
            <a:endParaRPr lang="zh-CN" altLang="en-US" dirty="0"/>
          </a:p>
        </p:txBody>
      </p:sp>
      <p:cxnSp>
        <p:nvCxnSpPr>
          <p:cNvPr id="11" name="Straight Connector 2"/>
          <p:cNvCxnSpPr/>
          <p:nvPr/>
        </p:nvCxnSpPr>
        <p:spPr>
          <a:xfrm>
            <a:off x="1318272" y="3373187"/>
            <a:ext cx="9360000"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2" name="Diamond 3"/>
          <p:cNvSpPr/>
          <p:nvPr/>
        </p:nvSpPr>
        <p:spPr>
          <a:xfrm>
            <a:off x="2401830" y="3283187"/>
            <a:ext cx="180000" cy="1800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4"/>
          <p:cNvSpPr/>
          <p:nvPr/>
        </p:nvSpPr>
        <p:spPr>
          <a:xfrm>
            <a:off x="3853422" y="3283187"/>
            <a:ext cx="180000" cy="1800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5"/>
          <p:cNvSpPr/>
          <p:nvPr/>
        </p:nvSpPr>
        <p:spPr>
          <a:xfrm>
            <a:off x="5302201" y="3283187"/>
            <a:ext cx="180000" cy="1800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6"/>
          <p:cNvSpPr/>
          <p:nvPr/>
        </p:nvSpPr>
        <p:spPr>
          <a:xfrm>
            <a:off x="6739553" y="3283187"/>
            <a:ext cx="180000" cy="1800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7"/>
          <p:cNvSpPr/>
          <p:nvPr/>
        </p:nvSpPr>
        <p:spPr>
          <a:xfrm>
            <a:off x="8165043" y="3271685"/>
            <a:ext cx="180000" cy="1800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8"/>
          <p:cNvSpPr/>
          <p:nvPr/>
        </p:nvSpPr>
        <p:spPr>
          <a:xfrm>
            <a:off x="9602150" y="3286062"/>
            <a:ext cx="180000" cy="1800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9"/>
          <p:cNvCxnSpPr>
            <a:endCxn id="37" idx="0"/>
          </p:cNvCxnSpPr>
          <p:nvPr/>
        </p:nvCxnSpPr>
        <p:spPr>
          <a:xfrm>
            <a:off x="2491830" y="3463187"/>
            <a:ext cx="0" cy="24003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0"/>
          <p:cNvCxnSpPr>
            <a:stCxn id="51" idx="4"/>
          </p:cNvCxnSpPr>
          <p:nvPr/>
        </p:nvCxnSpPr>
        <p:spPr>
          <a:xfrm>
            <a:off x="3943422" y="2959037"/>
            <a:ext cx="0" cy="324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1"/>
          <p:cNvCxnSpPr>
            <a:endCxn id="66" idx="0"/>
          </p:cNvCxnSpPr>
          <p:nvPr/>
        </p:nvCxnSpPr>
        <p:spPr>
          <a:xfrm>
            <a:off x="5392201" y="3463187"/>
            <a:ext cx="0" cy="24003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12"/>
          <p:cNvCxnSpPr>
            <a:stCxn id="56" idx="4"/>
          </p:cNvCxnSpPr>
          <p:nvPr/>
        </p:nvCxnSpPr>
        <p:spPr>
          <a:xfrm>
            <a:off x="6829553" y="2959037"/>
            <a:ext cx="0" cy="3241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13"/>
          <p:cNvCxnSpPr>
            <a:endCxn id="61" idx="0"/>
          </p:cNvCxnSpPr>
          <p:nvPr/>
        </p:nvCxnSpPr>
        <p:spPr>
          <a:xfrm>
            <a:off x="8255043" y="3451685"/>
            <a:ext cx="0" cy="2515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14"/>
          <p:cNvCxnSpPr>
            <a:stCxn id="30" idx="4"/>
          </p:cNvCxnSpPr>
          <p:nvPr/>
        </p:nvCxnSpPr>
        <p:spPr>
          <a:xfrm>
            <a:off x="9692150" y="2959037"/>
            <a:ext cx="0" cy="3270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Elbow Connector 15"/>
          <p:cNvCxnSpPr/>
          <p:nvPr/>
        </p:nvCxnSpPr>
        <p:spPr>
          <a:xfrm rot="16200000" flipV="1">
            <a:off x="3444219" y="1920199"/>
            <a:ext cx="505676" cy="492000"/>
          </a:xfrm>
          <a:prstGeom prst="bentConnector2">
            <a:avLst/>
          </a:prstGeom>
          <a:ln w="19050">
            <a:solidFill>
              <a:schemeClr val="accent1"/>
            </a:solidFill>
            <a:tailEnd type="diamond"/>
          </a:ln>
        </p:spPr>
        <p:style>
          <a:lnRef idx="1">
            <a:schemeClr val="accent1"/>
          </a:lnRef>
          <a:fillRef idx="0">
            <a:schemeClr val="accent1"/>
          </a:fillRef>
          <a:effectRef idx="0">
            <a:schemeClr val="accent1"/>
          </a:effectRef>
          <a:fontRef idx="minor">
            <a:schemeClr val="tx1"/>
          </a:fontRef>
        </p:style>
      </p:cxnSp>
      <p:cxnSp>
        <p:nvCxnSpPr>
          <p:cNvPr id="25" name="Elbow Connector 16"/>
          <p:cNvCxnSpPr/>
          <p:nvPr/>
        </p:nvCxnSpPr>
        <p:spPr>
          <a:xfrm rot="16200000" flipV="1">
            <a:off x="6361869" y="1959016"/>
            <a:ext cx="505676" cy="414366"/>
          </a:xfrm>
          <a:prstGeom prst="bentConnector2">
            <a:avLst/>
          </a:prstGeom>
          <a:ln w="19050">
            <a:solidFill>
              <a:schemeClr val="accent1"/>
            </a:solidFill>
            <a:tailEnd type="diamond"/>
          </a:ln>
        </p:spPr>
        <p:style>
          <a:lnRef idx="1">
            <a:schemeClr val="accent1"/>
          </a:lnRef>
          <a:fillRef idx="0">
            <a:schemeClr val="accent1"/>
          </a:fillRef>
          <a:effectRef idx="0">
            <a:schemeClr val="accent1"/>
          </a:effectRef>
          <a:fontRef idx="minor">
            <a:schemeClr val="tx1"/>
          </a:fontRef>
        </p:style>
      </p:cxnSp>
      <p:cxnSp>
        <p:nvCxnSpPr>
          <p:cNvPr id="26" name="Elbow Connector 17"/>
          <p:cNvCxnSpPr/>
          <p:nvPr/>
        </p:nvCxnSpPr>
        <p:spPr>
          <a:xfrm rot="16200000" flipV="1">
            <a:off x="9245984" y="1967642"/>
            <a:ext cx="505676" cy="397114"/>
          </a:xfrm>
          <a:prstGeom prst="bentConnector2">
            <a:avLst/>
          </a:prstGeom>
          <a:ln w="19050">
            <a:solidFill>
              <a:schemeClr val="accent1"/>
            </a:solidFill>
            <a:tailEnd type="diamond"/>
          </a:ln>
        </p:spPr>
        <p:style>
          <a:lnRef idx="1">
            <a:schemeClr val="accent1"/>
          </a:lnRef>
          <a:fillRef idx="0">
            <a:schemeClr val="accent1"/>
          </a:fillRef>
          <a:effectRef idx="0">
            <a:schemeClr val="accent1"/>
          </a:effectRef>
          <a:fontRef idx="minor">
            <a:schemeClr val="tx1"/>
          </a:fontRef>
        </p:style>
      </p:cxnSp>
      <p:cxnSp>
        <p:nvCxnSpPr>
          <p:cNvPr id="27" name="Elbow Connector 18"/>
          <p:cNvCxnSpPr>
            <a:stCxn id="37" idx="4"/>
          </p:cNvCxnSpPr>
          <p:nvPr/>
        </p:nvCxnSpPr>
        <p:spPr>
          <a:xfrm rot="16200000" flipH="1">
            <a:off x="2348131" y="4386919"/>
            <a:ext cx="571951" cy="284552"/>
          </a:xfrm>
          <a:prstGeom prst="bentConnector2">
            <a:avLst/>
          </a:prstGeom>
          <a:ln w="19050">
            <a:solidFill>
              <a:schemeClr val="accent1"/>
            </a:solidFill>
            <a:tailEnd type="diamond"/>
          </a:ln>
        </p:spPr>
        <p:style>
          <a:lnRef idx="1">
            <a:schemeClr val="accent1"/>
          </a:lnRef>
          <a:fillRef idx="0">
            <a:schemeClr val="accent1"/>
          </a:fillRef>
          <a:effectRef idx="0">
            <a:schemeClr val="accent1"/>
          </a:effectRef>
          <a:fontRef idx="minor">
            <a:schemeClr val="tx1"/>
          </a:fontRef>
        </p:style>
      </p:cxnSp>
      <p:cxnSp>
        <p:nvCxnSpPr>
          <p:cNvPr id="28" name="Elbow Connector 19"/>
          <p:cNvCxnSpPr>
            <a:stCxn id="66" idx="4"/>
          </p:cNvCxnSpPr>
          <p:nvPr/>
        </p:nvCxnSpPr>
        <p:spPr>
          <a:xfrm rot="16200000" flipH="1">
            <a:off x="5250704" y="4384717"/>
            <a:ext cx="571951" cy="288956"/>
          </a:xfrm>
          <a:prstGeom prst="bentConnector2">
            <a:avLst/>
          </a:prstGeom>
          <a:ln w="19050">
            <a:solidFill>
              <a:schemeClr val="accent1"/>
            </a:solidFill>
            <a:tailEnd type="diamond"/>
          </a:ln>
        </p:spPr>
        <p:style>
          <a:lnRef idx="1">
            <a:schemeClr val="accent1"/>
          </a:lnRef>
          <a:fillRef idx="0">
            <a:schemeClr val="accent1"/>
          </a:fillRef>
          <a:effectRef idx="0">
            <a:schemeClr val="accent1"/>
          </a:effectRef>
          <a:fontRef idx="minor">
            <a:schemeClr val="tx1"/>
          </a:fontRef>
        </p:style>
      </p:cxnSp>
      <p:cxnSp>
        <p:nvCxnSpPr>
          <p:cNvPr id="29" name="Elbow Connector 20"/>
          <p:cNvCxnSpPr>
            <a:stCxn id="61" idx="4"/>
          </p:cNvCxnSpPr>
          <p:nvPr/>
        </p:nvCxnSpPr>
        <p:spPr>
          <a:xfrm rot="16200000" flipH="1">
            <a:off x="8109986" y="4388277"/>
            <a:ext cx="571951" cy="281836"/>
          </a:xfrm>
          <a:prstGeom prst="bentConnector2">
            <a:avLst/>
          </a:prstGeom>
          <a:ln w="19050">
            <a:solidFill>
              <a:schemeClr val="accent1"/>
            </a:solidFill>
            <a:tailEnd type="diamond"/>
          </a:ln>
        </p:spPr>
        <p:style>
          <a:lnRef idx="1">
            <a:schemeClr val="accent1"/>
          </a:lnRef>
          <a:fillRef idx="0">
            <a:schemeClr val="accent1"/>
          </a:fillRef>
          <a:effectRef idx="0">
            <a:schemeClr val="accent1"/>
          </a:effectRef>
          <a:fontRef idx="minor">
            <a:schemeClr val="tx1"/>
          </a:fontRef>
        </p:style>
      </p:cxnSp>
      <p:sp>
        <p:nvSpPr>
          <p:cNvPr id="30" name="Oval 21"/>
          <p:cNvSpPr/>
          <p:nvPr/>
        </p:nvSpPr>
        <p:spPr>
          <a:xfrm>
            <a:off x="9422150" y="2419037"/>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22"/>
          <p:cNvGrpSpPr/>
          <p:nvPr/>
        </p:nvGrpSpPr>
        <p:grpSpPr>
          <a:xfrm>
            <a:off x="9536497" y="2536649"/>
            <a:ext cx="311305" cy="280994"/>
            <a:chOff x="5957888" y="684213"/>
            <a:chExt cx="1206500" cy="1089026"/>
          </a:xfrm>
          <a:solidFill>
            <a:schemeClr val="bg2"/>
          </a:solidFill>
          <a:effectLst/>
        </p:grpSpPr>
        <p:sp>
          <p:nvSpPr>
            <p:cNvPr id="32" name="Freeform 5"/>
            <p:cNvSpPr/>
            <p:nvPr/>
          </p:nvSpPr>
          <p:spPr bwMode="auto">
            <a:xfrm>
              <a:off x="6203950" y="1536701"/>
              <a:ext cx="711200" cy="236538"/>
            </a:xfrm>
            <a:custGeom>
              <a:avLst/>
              <a:gdLst>
                <a:gd name="T0" fmla="*/ 410 w 492"/>
                <a:gd name="T1" fmla="*/ 0 h 163"/>
                <a:gd name="T2" fmla="*/ 82 w 492"/>
                <a:gd name="T3" fmla="*/ 0 h 163"/>
                <a:gd name="T4" fmla="*/ 0 w 492"/>
                <a:gd name="T5" fmla="*/ 81 h 163"/>
                <a:gd name="T6" fmla="*/ 82 w 492"/>
                <a:gd name="T7" fmla="*/ 163 h 163"/>
                <a:gd name="T8" fmla="*/ 410 w 492"/>
                <a:gd name="T9" fmla="*/ 163 h 163"/>
                <a:gd name="T10" fmla="*/ 492 w 492"/>
                <a:gd name="T11" fmla="*/ 81 h 163"/>
                <a:gd name="T12" fmla="*/ 410 w 492"/>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492" h="163">
                  <a:moveTo>
                    <a:pt x="410" y="0"/>
                  </a:moveTo>
                  <a:cubicBezTo>
                    <a:pt x="82" y="0"/>
                    <a:pt x="82" y="0"/>
                    <a:pt x="82" y="0"/>
                  </a:cubicBezTo>
                  <a:cubicBezTo>
                    <a:pt x="37" y="0"/>
                    <a:pt x="0" y="36"/>
                    <a:pt x="0" y="81"/>
                  </a:cubicBezTo>
                  <a:cubicBezTo>
                    <a:pt x="0" y="127"/>
                    <a:pt x="37" y="163"/>
                    <a:pt x="82" y="163"/>
                  </a:cubicBezTo>
                  <a:cubicBezTo>
                    <a:pt x="410" y="163"/>
                    <a:pt x="410" y="163"/>
                    <a:pt x="410" y="163"/>
                  </a:cubicBezTo>
                  <a:cubicBezTo>
                    <a:pt x="455" y="163"/>
                    <a:pt x="492" y="127"/>
                    <a:pt x="492" y="81"/>
                  </a:cubicBezTo>
                  <a:cubicBezTo>
                    <a:pt x="492" y="36"/>
                    <a:pt x="455" y="0"/>
                    <a:pt x="4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3" name="Freeform 6"/>
            <p:cNvSpPr>
              <a:spLocks noEditPoints="1"/>
            </p:cNvSpPr>
            <p:nvPr/>
          </p:nvSpPr>
          <p:spPr bwMode="auto">
            <a:xfrm>
              <a:off x="5957888" y="684213"/>
              <a:ext cx="1206500" cy="1016000"/>
            </a:xfrm>
            <a:custGeom>
              <a:avLst/>
              <a:gdLst>
                <a:gd name="T0" fmla="*/ 724 w 835"/>
                <a:gd name="T1" fmla="*/ 331 h 702"/>
                <a:gd name="T2" fmla="*/ 664 w 835"/>
                <a:gd name="T3" fmla="*/ 331 h 702"/>
                <a:gd name="T4" fmla="*/ 664 w 835"/>
                <a:gd name="T5" fmla="*/ 0 h 702"/>
                <a:gd name="T6" fmla="*/ 174 w 835"/>
                <a:gd name="T7" fmla="*/ 0 h 702"/>
                <a:gd name="T8" fmla="*/ 174 w 835"/>
                <a:gd name="T9" fmla="*/ 331 h 702"/>
                <a:gd name="T10" fmla="*/ 111 w 835"/>
                <a:gd name="T11" fmla="*/ 331 h 702"/>
                <a:gd name="T12" fmla="*/ 0 w 835"/>
                <a:gd name="T13" fmla="*/ 442 h 702"/>
                <a:gd name="T14" fmla="*/ 0 w 835"/>
                <a:gd name="T15" fmla="*/ 591 h 702"/>
                <a:gd name="T16" fmla="*/ 111 w 835"/>
                <a:gd name="T17" fmla="*/ 702 h 702"/>
                <a:gd name="T18" fmla="*/ 155 w 835"/>
                <a:gd name="T19" fmla="*/ 702 h 702"/>
                <a:gd name="T20" fmla="*/ 150 w 835"/>
                <a:gd name="T21" fmla="*/ 671 h 702"/>
                <a:gd name="T22" fmla="*/ 252 w 835"/>
                <a:gd name="T23" fmla="*/ 570 h 702"/>
                <a:gd name="T24" fmla="*/ 580 w 835"/>
                <a:gd name="T25" fmla="*/ 570 h 702"/>
                <a:gd name="T26" fmla="*/ 682 w 835"/>
                <a:gd name="T27" fmla="*/ 671 h 702"/>
                <a:gd name="T28" fmla="*/ 677 w 835"/>
                <a:gd name="T29" fmla="*/ 702 h 702"/>
                <a:gd name="T30" fmla="*/ 724 w 835"/>
                <a:gd name="T31" fmla="*/ 702 h 702"/>
                <a:gd name="T32" fmla="*/ 835 w 835"/>
                <a:gd name="T33" fmla="*/ 591 h 702"/>
                <a:gd name="T34" fmla="*/ 835 w 835"/>
                <a:gd name="T35" fmla="*/ 442 h 702"/>
                <a:gd name="T36" fmla="*/ 724 w 835"/>
                <a:gd name="T37" fmla="*/ 331 h 702"/>
                <a:gd name="T38" fmla="*/ 194 w 835"/>
                <a:gd name="T39" fmla="*/ 20 h 702"/>
                <a:gd name="T40" fmla="*/ 644 w 835"/>
                <a:gd name="T41" fmla="*/ 20 h 702"/>
                <a:gd name="T42" fmla="*/ 644 w 835"/>
                <a:gd name="T43" fmla="*/ 424 h 702"/>
                <a:gd name="T44" fmla="*/ 194 w 835"/>
                <a:gd name="T45" fmla="*/ 424 h 702"/>
                <a:gd name="T46" fmla="*/ 194 w 835"/>
                <a:gd name="T47" fmla="*/ 20 h 702"/>
                <a:gd name="T48" fmla="*/ 474 w 835"/>
                <a:gd name="T49" fmla="*/ 509 h 702"/>
                <a:gd name="T50" fmla="*/ 353 w 835"/>
                <a:gd name="T51" fmla="*/ 509 h 702"/>
                <a:gd name="T52" fmla="*/ 343 w 835"/>
                <a:gd name="T53" fmla="*/ 499 h 702"/>
                <a:gd name="T54" fmla="*/ 353 w 835"/>
                <a:gd name="T55" fmla="*/ 489 h 702"/>
                <a:gd name="T56" fmla="*/ 474 w 835"/>
                <a:gd name="T57" fmla="*/ 489 h 702"/>
                <a:gd name="T58" fmla="*/ 484 w 835"/>
                <a:gd name="T59" fmla="*/ 499 h 702"/>
                <a:gd name="T60" fmla="*/ 474 w 835"/>
                <a:gd name="T61" fmla="*/ 50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5" h="702">
                  <a:moveTo>
                    <a:pt x="724" y="331"/>
                  </a:moveTo>
                  <a:cubicBezTo>
                    <a:pt x="664" y="331"/>
                    <a:pt x="664" y="331"/>
                    <a:pt x="664" y="331"/>
                  </a:cubicBezTo>
                  <a:cubicBezTo>
                    <a:pt x="664" y="0"/>
                    <a:pt x="664" y="0"/>
                    <a:pt x="664" y="0"/>
                  </a:cubicBezTo>
                  <a:cubicBezTo>
                    <a:pt x="174" y="0"/>
                    <a:pt x="174" y="0"/>
                    <a:pt x="174" y="0"/>
                  </a:cubicBezTo>
                  <a:cubicBezTo>
                    <a:pt x="174" y="331"/>
                    <a:pt x="174" y="331"/>
                    <a:pt x="174" y="331"/>
                  </a:cubicBezTo>
                  <a:cubicBezTo>
                    <a:pt x="111" y="331"/>
                    <a:pt x="111" y="331"/>
                    <a:pt x="111" y="331"/>
                  </a:cubicBezTo>
                  <a:cubicBezTo>
                    <a:pt x="49" y="331"/>
                    <a:pt x="0" y="381"/>
                    <a:pt x="0" y="442"/>
                  </a:cubicBezTo>
                  <a:cubicBezTo>
                    <a:pt x="0" y="591"/>
                    <a:pt x="0" y="591"/>
                    <a:pt x="0" y="591"/>
                  </a:cubicBezTo>
                  <a:cubicBezTo>
                    <a:pt x="0" y="652"/>
                    <a:pt x="49" y="702"/>
                    <a:pt x="111" y="702"/>
                  </a:cubicBezTo>
                  <a:cubicBezTo>
                    <a:pt x="155" y="702"/>
                    <a:pt x="155" y="702"/>
                    <a:pt x="155" y="702"/>
                  </a:cubicBezTo>
                  <a:cubicBezTo>
                    <a:pt x="152" y="693"/>
                    <a:pt x="150" y="682"/>
                    <a:pt x="150" y="671"/>
                  </a:cubicBezTo>
                  <a:cubicBezTo>
                    <a:pt x="150" y="615"/>
                    <a:pt x="196" y="570"/>
                    <a:pt x="252" y="570"/>
                  </a:cubicBezTo>
                  <a:cubicBezTo>
                    <a:pt x="580" y="570"/>
                    <a:pt x="580" y="570"/>
                    <a:pt x="580" y="570"/>
                  </a:cubicBezTo>
                  <a:cubicBezTo>
                    <a:pt x="636" y="570"/>
                    <a:pt x="682" y="615"/>
                    <a:pt x="682" y="671"/>
                  </a:cubicBezTo>
                  <a:cubicBezTo>
                    <a:pt x="682" y="682"/>
                    <a:pt x="680" y="693"/>
                    <a:pt x="677" y="702"/>
                  </a:cubicBezTo>
                  <a:cubicBezTo>
                    <a:pt x="724" y="702"/>
                    <a:pt x="724" y="702"/>
                    <a:pt x="724" y="702"/>
                  </a:cubicBezTo>
                  <a:cubicBezTo>
                    <a:pt x="785" y="702"/>
                    <a:pt x="835" y="652"/>
                    <a:pt x="835" y="591"/>
                  </a:cubicBezTo>
                  <a:cubicBezTo>
                    <a:pt x="835" y="442"/>
                    <a:pt x="835" y="442"/>
                    <a:pt x="835" y="442"/>
                  </a:cubicBezTo>
                  <a:cubicBezTo>
                    <a:pt x="835" y="381"/>
                    <a:pt x="785" y="331"/>
                    <a:pt x="724" y="331"/>
                  </a:cubicBezTo>
                  <a:close/>
                  <a:moveTo>
                    <a:pt x="194" y="20"/>
                  </a:moveTo>
                  <a:cubicBezTo>
                    <a:pt x="644" y="20"/>
                    <a:pt x="644" y="20"/>
                    <a:pt x="644" y="20"/>
                  </a:cubicBezTo>
                  <a:cubicBezTo>
                    <a:pt x="644" y="424"/>
                    <a:pt x="644" y="424"/>
                    <a:pt x="644" y="424"/>
                  </a:cubicBezTo>
                  <a:cubicBezTo>
                    <a:pt x="194" y="424"/>
                    <a:pt x="194" y="424"/>
                    <a:pt x="194" y="424"/>
                  </a:cubicBezTo>
                  <a:lnTo>
                    <a:pt x="194" y="20"/>
                  </a:lnTo>
                  <a:close/>
                  <a:moveTo>
                    <a:pt x="474" y="509"/>
                  </a:moveTo>
                  <a:cubicBezTo>
                    <a:pt x="353" y="509"/>
                    <a:pt x="353" y="509"/>
                    <a:pt x="353" y="509"/>
                  </a:cubicBezTo>
                  <a:cubicBezTo>
                    <a:pt x="348" y="509"/>
                    <a:pt x="343" y="504"/>
                    <a:pt x="343" y="499"/>
                  </a:cubicBezTo>
                  <a:cubicBezTo>
                    <a:pt x="343" y="493"/>
                    <a:pt x="348" y="489"/>
                    <a:pt x="353" y="489"/>
                  </a:cubicBezTo>
                  <a:cubicBezTo>
                    <a:pt x="474" y="489"/>
                    <a:pt x="474" y="489"/>
                    <a:pt x="474" y="489"/>
                  </a:cubicBezTo>
                  <a:cubicBezTo>
                    <a:pt x="480" y="489"/>
                    <a:pt x="484" y="493"/>
                    <a:pt x="484" y="499"/>
                  </a:cubicBezTo>
                  <a:cubicBezTo>
                    <a:pt x="484" y="504"/>
                    <a:pt x="480" y="509"/>
                    <a:pt x="474" y="5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Freeform 7"/>
            <p:cNvSpPr/>
            <p:nvPr/>
          </p:nvSpPr>
          <p:spPr bwMode="auto">
            <a:xfrm>
              <a:off x="6338888" y="877888"/>
              <a:ext cx="447675" cy="28575"/>
            </a:xfrm>
            <a:custGeom>
              <a:avLst/>
              <a:gdLst>
                <a:gd name="T0" fmla="*/ 300 w 310"/>
                <a:gd name="T1" fmla="*/ 0 h 20"/>
                <a:gd name="T2" fmla="*/ 10 w 310"/>
                <a:gd name="T3" fmla="*/ 0 h 20"/>
                <a:gd name="T4" fmla="*/ 0 w 310"/>
                <a:gd name="T5" fmla="*/ 10 h 20"/>
                <a:gd name="T6" fmla="*/ 10 w 310"/>
                <a:gd name="T7" fmla="*/ 20 h 20"/>
                <a:gd name="T8" fmla="*/ 300 w 310"/>
                <a:gd name="T9" fmla="*/ 20 h 20"/>
                <a:gd name="T10" fmla="*/ 310 w 310"/>
                <a:gd name="T11" fmla="*/ 10 h 20"/>
                <a:gd name="T12" fmla="*/ 300 w 31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310" h="20">
                  <a:moveTo>
                    <a:pt x="300" y="0"/>
                  </a:moveTo>
                  <a:cubicBezTo>
                    <a:pt x="10" y="0"/>
                    <a:pt x="10" y="0"/>
                    <a:pt x="10" y="0"/>
                  </a:cubicBezTo>
                  <a:cubicBezTo>
                    <a:pt x="4" y="0"/>
                    <a:pt x="0" y="4"/>
                    <a:pt x="0" y="10"/>
                  </a:cubicBezTo>
                  <a:cubicBezTo>
                    <a:pt x="0" y="15"/>
                    <a:pt x="4" y="20"/>
                    <a:pt x="10" y="20"/>
                  </a:cubicBezTo>
                  <a:cubicBezTo>
                    <a:pt x="300" y="20"/>
                    <a:pt x="300" y="20"/>
                    <a:pt x="300" y="20"/>
                  </a:cubicBezTo>
                  <a:cubicBezTo>
                    <a:pt x="306" y="20"/>
                    <a:pt x="310" y="15"/>
                    <a:pt x="310" y="10"/>
                  </a:cubicBezTo>
                  <a:cubicBezTo>
                    <a:pt x="310" y="4"/>
                    <a:pt x="306" y="0"/>
                    <a:pt x="3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5" name="Freeform 8"/>
            <p:cNvSpPr/>
            <p:nvPr/>
          </p:nvSpPr>
          <p:spPr bwMode="auto">
            <a:xfrm>
              <a:off x="6338888" y="968376"/>
              <a:ext cx="447675" cy="30163"/>
            </a:xfrm>
            <a:custGeom>
              <a:avLst/>
              <a:gdLst>
                <a:gd name="T0" fmla="*/ 300 w 310"/>
                <a:gd name="T1" fmla="*/ 0 h 20"/>
                <a:gd name="T2" fmla="*/ 10 w 310"/>
                <a:gd name="T3" fmla="*/ 0 h 20"/>
                <a:gd name="T4" fmla="*/ 0 w 310"/>
                <a:gd name="T5" fmla="*/ 10 h 20"/>
                <a:gd name="T6" fmla="*/ 10 w 310"/>
                <a:gd name="T7" fmla="*/ 20 h 20"/>
                <a:gd name="T8" fmla="*/ 300 w 310"/>
                <a:gd name="T9" fmla="*/ 20 h 20"/>
                <a:gd name="T10" fmla="*/ 310 w 310"/>
                <a:gd name="T11" fmla="*/ 10 h 20"/>
                <a:gd name="T12" fmla="*/ 300 w 31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310" h="20">
                  <a:moveTo>
                    <a:pt x="300" y="0"/>
                  </a:moveTo>
                  <a:cubicBezTo>
                    <a:pt x="10" y="0"/>
                    <a:pt x="10" y="0"/>
                    <a:pt x="10" y="0"/>
                  </a:cubicBezTo>
                  <a:cubicBezTo>
                    <a:pt x="4" y="0"/>
                    <a:pt x="0" y="5"/>
                    <a:pt x="0" y="10"/>
                  </a:cubicBezTo>
                  <a:cubicBezTo>
                    <a:pt x="0" y="16"/>
                    <a:pt x="4" y="20"/>
                    <a:pt x="10" y="20"/>
                  </a:cubicBezTo>
                  <a:cubicBezTo>
                    <a:pt x="300" y="20"/>
                    <a:pt x="300" y="20"/>
                    <a:pt x="300" y="20"/>
                  </a:cubicBezTo>
                  <a:cubicBezTo>
                    <a:pt x="306" y="20"/>
                    <a:pt x="310" y="16"/>
                    <a:pt x="310" y="10"/>
                  </a:cubicBezTo>
                  <a:cubicBezTo>
                    <a:pt x="310" y="5"/>
                    <a:pt x="306" y="0"/>
                    <a:pt x="3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6" name="Freeform 9"/>
            <p:cNvSpPr/>
            <p:nvPr/>
          </p:nvSpPr>
          <p:spPr bwMode="auto">
            <a:xfrm>
              <a:off x="6338888" y="1062038"/>
              <a:ext cx="447675" cy="28575"/>
            </a:xfrm>
            <a:custGeom>
              <a:avLst/>
              <a:gdLst>
                <a:gd name="T0" fmla="*/ 300 w 310"/>
                <a:gd name="T1" fmla="*/ 0 h 20"/>
                <a:gd name="T2" fmla="*/ 10 w 310"/>
                <a:gd name="T3" fmla="*/ 0 h 20"/>
                <a:gd name="T4" fmla="*/ 0 w 310"/>
                <a:gd name="T5" fmla="*/ 10 h 20"/>
                <a:gd name="T6" fmla="*/ 10 w 310"/>
                <a:gd name="T7" fmla="*/ 20 h 20"/>
                <a:gd name="T8" fmla="*/ 300 w 310"/>
                <a:gd name="T9" fmla="*/ 20 h 20"/>
                <a:gd name="T10" fmla="*/ 310 w 310"/>
                <a:gd name="T11" fmla="*/ 10 h 20"/>
                <a:gd name="T12" fmla="*/ 300 w 31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310" h="20">
                  <a:moveTo>
                    <a:pt x="300" y="0"/>
                  </a:moveTo>
                  <a:cubicBezTo>
                    <a:pt x="10" y="0"/>
                    <a:pt x="10" y="0"/>
                    <a:pt x="10" y="0"/>
                  </a:cubicBezTo>
                  <a:cubicBezTo>
                    <a:pt x="4" y="0"/>
                    <a:pt x="0" y="4"/>
                    <a:pt x="0" y="10"/>
                  </a:cubicBezTo>
                  <a:cubicBezTo>
                    <a:pt x="0" y="15"/>
                    <a:pt x="4" y="20"/>
                    <a:pt x="10" y="20"/>
                  </a:cubicBezTo>
                  <a:cubicBezTo>
                    <a:pt x="300" y="20"/>
                    <a:pt x="300" y="20"/>
                    <a:pt x="300" y="20"/>
                  </a:cubicBezTo>
                  <a:cubicBezTo>
                    <a:pt x="306" y="20"/>
                    <a:pt x="310" y="15"/>
                    <a:pt x="310" y="10"/>
                  </a:cubicBezTo>
                  <a:cubicBezTo>
                    <a:pt x="310" y="4"/>
                    <a:pt x="306" y="0"/>
                    <a:pt x="3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37" name="Oval 28"/>
          <p:cNvSpPr/>
          <p:nvPr/>
        </p:nvSpPr>
        <p:spPr>
          <a:xfrm>
            <a:off x="2221830" y="3703220"/>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9"/>
          <p:cNvGrpSpPr/>
          <p:nvPr/>
        </p:nvGrpSpPr>
        <p:grpSpPr>
          <a:xfrm>
            <a:off x="2329493" y="3786719"/>
            <a:ext cx="302816" cy="365881"/>
            <a:chOff x="3563938" y="719138"/>
            <a:chExt cx="960438" cy="1160462"/>
          </a:xfrm>
          <a:solidFill>
            <a:schemeClr val="bg2"/>
          </a:solidFill>
          <a:effectLst/>
        </p:grpSpPr>
        <p:sp>
          <p:nvSpPr>
            <p:cNvPr id="39" name="Freeform 19"/>
            <p:cNvSpPr>
              <a:spLocks noEditPoints="1"/>
            </p:cNvSpPr>
            <p:nvPr/>
          </p:nvSpPr>
          <p:spPr bwMode="auto">
            <a:xfrm>
              <a:off x="3563938" y="719138"/>
              <a:ext cx="763588" cy="987425"/>
            </a:xfrm>
            <a:custGeom>
              <a:avLst/>
              <a:gdLst>
                <a:gd name="T0" fmla="*/ 481 w 481"/>
                <a:gd name="T1" fmla="*/ 524 h 622"/>
                <a:gd name="T2" fmla="*/ 481 w 481"/>
                <a:gd name="T3" fmla="*/ 0 h 622"/>
                <a:gd name="T4" fmla="*/ 0 w 481"/>
                <a:gd name="T5" fmla="*/ 0 h 622"/>
                <a:gd name="T6" fmla="*/ 0 w 481"/>
                <a:gd name="T7" fmla="*/ 622 h 622"/>
                <a:gd name="T8" fmla="*/ 383 w 481"/>
                <a:gd name="T9" fmla="*/ 622 h 622"/>
                <a:gd name="T10" fmla="*/ 481 w 481"/>
                <a:gd name="T11" fmla="*/ 524 h 622"/>
                <a:gd name="T12" fmla="*/ 387 w 481"/>
                <a:gd name="T13" fmla="*/ 527 h 622"/>
                <a:gd name="T14" fmla="*/ 439 w 481"/>
                <a:gd name="T15" fmla="*/ 527 h 622"/>
                <a:gd name="T16" fmla="*/ 387 w 481"/>
                <a:gd name="T17" fmla="*/ 579 h 622"/>
                <a:gd name="T18" fmla="*/ 387 w 481"/>
                <a:gd name="T19" fmla="*/ 527 h 622"/>
                <a:gd name="T20" fmla="*/ 28 w 481"/>
                <a:gd name="T21" fmla="*/ 28 h 622"/>
                <a:gd name="T22" fmla="*/ 453 w 481"/>
                <a:gd name="T23" fmla="*/ 28 h 622"/>
                <a:gd name="T24" fmla="*/ 453 w 481"/>
                <a:gd name="T25" fmla="*/ 499 h 622"/>
                <a:gd name="T26" fmla="*/ 359 w 481"/>
                <a:gd name="T27" fmla="*/ 499 h 622"/>
                <a:gd name="T28" fmla="*/ 359 w 481"/>
                <a:gd name="T29" fmla="*/ 594 h 622"/>
                <a:gd name="T30" fmla="*/ 28 w 481"/>
                <a:gd name="T31" fmla="*/ 594 h 622"/>
                <a:gd name="T32" fmla="*/ 28 w 481"/>
                <a:gd name="T33" fmla="*/ 28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1" h="622">
                  <a:moveTo>
                    <a:pt x="481" y="524"/>
                  </a:moveTo>
                  <a:lnTo>
                    <a:pt x="481" y="0"/>
                  </a:lnTo>
                  <a:lnTo>
                    <a:pt x="0" y="0"/>
                  </a:lnTo>
                  <a:lnTo>
                    <a:pt x="0" y="622"/>
                  </a:lnTo>
                  <a:lnTo>
                    <a:pt x="383" y="622"/>
                  </a:lnTo>
                  <a:lnTo>
                    <a:pt x="481" y="524"/>
                  </a:lnTo>
                  <a:close/>
                  <a:moveTo>
                    <a:pt x="387" y="527"/>
                  </a:moveTo>
                  <a:lnTo>
                    <a:pt x="439" y="527"/>
                  </a:lnTo>
                  <a:lnTo>
                    <a:pt x="387" y="579"/>
                  </a:lnTo>
                  <a:lnTo>
                    <a:pt x="387" y="527"/>
                  </a:lnTo>
                  <a:close/>
                  <a:moveTo>
                    <a:pt x="28" y="28"/>
                  </a:moveTo>
                  <a:lnTo>
                    <a:pt x="453" y="28"/>
                  </a:lnTo>
                  <a:lnTo>
                    <a:pt x="453" y="499"/>
                  </a:lnTo>
                  <a:lnTo>
                    <a:pt x="359" y="499"/>
                  </a:lnTo>
                  <a:lnTo>
                    <a:pt x="359" y="594"/>
                  </a:lnTo>
                  <a:lnTo>
                    <a:pt x="28" y="594"/>
                  </a:lnTo>
                  <a:lnTo>
                    <a:pt x="2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0" name="Freeform 20"/>
            <p:cNvSpPr>
              <a:spLocks noEditPoints="1"/>
            </p:cNvSpPr>
            <p:nvPr/>
          </p:nvSpPr>
          <p:spPr bwMode="auto">
            <a:xfrm>
              <a:off x="3763963" y="898525"/>
              <a:ext cx="760413" cy="981075"/>
            </a:xfrm>
            <a:custGeom>
              <a:avLst/>
              <a:gdLst>
                <a:gd name="T0" fmla="*/ 374 w 479"/>
                <a:gd name="T1" fmla="*/ 0 h 618"/>
                <a:gd name="T2" fmla="*/ 374 w 479"/>
                <a:gd name="T3" fmla="*/ 28 h 618"/>
                <a:gd name="T4" fmla="*/ 451 w 479"/>
                <a:gd name="T5" fmla="*/ 28 h 618"/>
                <a:gd name="T6" fmla="*/ 451 w 479"/>
                <a:gd name="T7" fmla="*/ 496 h 618"/>
                <a:gd name="T8" fmla="*/ 358 w 479"/>
                <a:gd name="T9" fmla="*/ 496 h 618"/>
                <a:gd name="T10" fmla="*/ 358 w 479"/>
                <a:gd name="T11" fmla="*/ 590 h 618"/>
                <a:gd name="T12" fmla="*/ 28 w 479"/>
                <a:gd name="T13" fmla="*/ 590 h 618"/>
                <a:gd name="T14" fmla="*/ 28 w 479"/>
                <a:gd name="T15" fmla="*/ 528 h 618"/>
                <a:gd name="T16" fmla="*/ 0 w 479"/>
                <a:gd name="T17" fmla="*/ 528 h 618"/>
                <a:gd name="T18" fmla="*/ 0 w 479"/>
                <a:gd name="T19" fmla="*/ 618 h 618"/>
                <a:gd name="T20" fmla="*/ 381 w 479"/>
                <a:gd name="T21" fmla="*/ 618 h 618"/>
                <a:gd name="T22" fmla="*/ 479 w 479"/>
                <a:gd name="T23" fmla="*/ 523 h 618"/>
                <a:gd name="T24" fmla="*/ 479 w 479"/>
                <a:gd name="T25" fmla="*/ 0 h 618"/>
                <a:gd name="T26" fmla="*/ 374 w 479"/>
                <a:gd name="T27" fmla="*/ 0 h 618"/>
                <a:gd name="T28" fmla="*/ 437 w 479"/>
                <a:gd name="T29" fmla="*/ 524 h 618"/>
                <a:gd name="T30" fmla="*/ 386 w 479"/>
                <a:gd name="T31" fmla="*/ 575 h 618"/>
                <a:gd name="T32" fmla="*/ 386 w 479"/>
                <a:gd name="T33" fmla="*/ 524 h 618"/>
                <a:gd name="T34" fmla="*/ 437 w 479"/>
                <a:gd name="T35" fmla="*/ 52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9" h="618">
                  <a:moveTo>
                    <a:pt x="374" y="0"/>
                  </a:moveTo>
                  <a:lnTo>
                    <a:pt x="374" y="28"/>
                  </a:lnTo>
                  <a:lnTo>
                    <a:pt x="451" y="28"/>
                  </a:lnTo>
                  <a:lnTo>
                    <a:pt x="451" y="496"/>
                  </a:lnTo>
                  <a:lnTo>
                    <a:pt x="358" y="496"/>
                  </a:lnTo>
                  <a:lnTo>
                    <a:pt x="358" y="590"/>
                  </a:lnTo>
                  <a:lnTo>
                    <a:pt x="28" y="590"/>
                  </a:lnTo>
                  <a:lnTo>
                    <a:pt x="28" y="528"/>
                  </a:lnTo>
                  <a:lnTo>
                    <a:pt x="0" y="528"/>
                  </a:lnTo>
                  <a:lnTo>
                    <a:pt x="0" y="618"/>
                  </a:lnTo>
                  <a:lnTo>
                    <a:pt x="381" y="618"/>
                  </a:lnTo>
                  <a:lnTo>
                    <a:pt x="479" y="523"/>
                  </a:lnTo>
                  <a:lnTo>
                    <a:pt x="479" y="0"/>
                  </a:lnTo>
                  <a:lnTo>
                    <a:pt x="374" y="0"/>
                  </a:lnTo>
                  <a:close/>
                  <a:moveTo>
                    <a:pt x="437" y="524"/>
                  </a:moveTo>
                  <a:lnTo>
                    <a:pt x="386" y="575"/>
                  </a:lnTo>
                  <a:lnTo>
                    <a:pt x="386" y="524"/>
                  </a:lnTo>
                  <a:lnTo>
                    <a:pt x="437" y="5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1" name="Freeform 21"/>
            <p:cNvSpPr/>
            <p:nvPr/>
          </p:nvSpPr>
          <p:spPr bwMode="auto">
            <a:xfrm>
              <a:off x="3752850" y="998538"/>
              <a:ext cx="385763" cy="44450"/>
            </a:xfrm>
            <a:custGeom>
              <a:avLst/>
              <a:gdLst>
                <a:gd name="T0" fmla="*/ 10 w 173"/>
                <a:gd name="T1" fmla="*/ 20 h 20"/>
                <a:gd name="T2" fmla="*/ 163 w 173"/>
                <a:gd name="T3" fmla="*/ 20 h 20"/>
                <a:gd name="T4" fmla="*/ 173 w 173"/>
                <a:gd name="T5" fmla="*/ 10 h 20"/>
                <a:gd name="T6" fmla="*/ 163 w 173"/>
                <a:gd name="T7" fmla="*/ 0 h 20"/>
                <a:gd name="T8" fmla="*/ 10 w 173"/>
                <a:gd name="T9" fmla="*/ 0 h 20"/>
                <a:gd name="T10" fmla="*/ 0 w 173"/>
                <a:gd name="T11" fmla="*/ 10 h 20"/>
                <a:gd name="T12" fmla="*/ 10 w 173"/>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73" h="20">
                  <a:moveTo>
                    <a:pt x="10" y="20"/>
                  </a:moveTo>
                  <a:cubicBezTo>
                    <a:pt x="163" y="20"/>
                    <a:pt x="163" y="20"/>
                    <a:pt x="163" y="20"/>
                  </a:cubicBezTo>
                  <a:cubicBezTo>
                    <a:pt x="168" y="20"/>
                    <a:pt x="173" y="16"/>
                    <a:pt x="173" y="10"/>
                  </a:cubicBezTo>
                  <a:cubicBezTo>
                    <a:pt x="173" y="5"/>
                    <a:pt x="168" y="0"/>
                    <a:pt x="163" y="0"/>
                  </a:cubicBezTo>
                  <a:cubicBezTo>
                    <a:pt x="10" y="0"/>
                    <a:pt x="10" y="0"/>
                    <a:pt x="10" y="0"/>
                  </a:cubicBezTo>
                  <a:cubicBezTo>
                    <a:pt x="5" y="0"/>
                    <a:pt x="0" y="5"/>
                    <a:pt x="0" y="10"/>
                  </a:cubicBezTo>
                  <a:cubicBezTo>
                    <a:pt x="0" y="16"/>
                    <a:pt x="5"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2" name="Freeform 22"/>
            <p:cNvSpPr/>
            <p:nvPr/>
          </p:nvSpPr>
          <p:spPr bwMode="auto">
            <a:xfrm>
              <a:off x="3752850" y="1162050"/>
              <a:ext cx="385763" cy="44450"/>
            </a:xfrm>
            <a:custGeom>
              <a:avLst/>
              <a:gdLst>
                <a:gd name="T0" fmla="*/ 10 w 173"/>
                <a:gd name="T1" fmla="*/ 20 h 20"/>
                <a:gd name="T2" fmla="*/ 163 w 173"/>
                <a:gd name="T3" fmla="*/ 20 h 20"/>
                <a:gd name="T4" fmla="*/ 173 w 173"/>
                <a:gd name="T5" fmla="*/ 10 h 20"/>
                <a:gd name="T6" fmla="*/ 163 w 173"/>
                <a:gd name="T7" fmla="*/ 0 h 20"/>
                <a:gd name="T8" fmla="*/ 10 w 173"/>
                <a:gd name="T9" fmla="*/ 0 h 20"/>
                <a:gd name="T10" fmla="*/ 0 w 173"/>
                <a:gd name="T11" fmla="*/ 10 h 20"/>
                <a:gd name="T12" fmla="*/ 10 w 173"/>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73" h="20">
                  <a:moveTo>
                    <a:pt x="10" y="20"/>
                  </a:moveTo>
                  <a:cubicBezTo>
                    <a:pt x="163" y="20"/>
                    <a:pt x="163" y="20"/>
                    <a:pt x="163" y="20"/>
                  </a:cubicBezTo>
                  <a:cubicBezTo>
                    <a:pt x="168" y="20"/>
                    <a:pt x="173" y="16"/>
                    <a:pt x="173" y="10"/>
                  </a:cubicBezTo>
                  <a:cubicBezTo>
                    <a:pt x="173" y="5"/>
                    <a:pt x="168" y="0"/>
                    <a:pt x="163" y="0"/>
                  </a:cubicBezTo>
                  <a:cubicBezTo>
                    <a:pt x="10" y="0"/>
                    <a:pt x="10" y="0"/>
                    <a:pt x="10" y="0"/>
                  </a:cubicBezTo>
                  <a:cubicBezTo>
                    <a:pt x="5" y="0"/>
                    <a:pt x="0" y="5"/>
                    <a:pt x="0" y="10"/>
                  </a:cubicBezTo>
                  <a:cubicBezTo>
                    <a:pt x="0" y="16"/>
                    <a:pt x="5"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Freeform 23"/>
            <p:cNvSpPr/>
            <p:nvPr/>
          </p:nvSpPr>
          <p:spPr bwMode="auto">
            <a:xfrm>
              <a:off x="3752850" y="1328738"/>
              <a:ext cx="385763" cy="44450"/>
            </a:xfrm>
            <a:custGeom>
              <a:avLst/>
              <a:gdLst>
                <a:gd name="T0" fmla="*/ 163 w 173"/>
                <a:gd name="T1" fmla="*/ 0 h 20"/>
                <a:gd name="T2" fmla="*/ 10 w 173"/>
                <a:gd name="T3" fmla="*/ 0 h 20"/>
                <a:gd name="T4" fmla="*/ 0 w 173"/>
                <a:gd name="T5" fmla="*/ 10 h 20"/>
                <a:gd name="T6" fmla="*/ 10 w 173"/>
                <a:gd name="T7" fmla="*/ 20 h 20"/>
                <a:gd name="T8" fmla="*/ 163 w 173"/>
                <a:gd name="T9" fmla="*/ 20 h 20"/>
                <a:gd name="T10" fmla="*/ 173 w 173"/>
                <a:gd name="T11" fmla="*/ 10 h 20"/>
                <a:gd name="T12" fmla="*/ 163 w 173"/>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73" h="20">
                  <a:moveTo>
                    <a:pt x="163" y="0"/>
                  </a:moveTo>
                  <a:cubicBezTo>
                    <a:pt x="10" y="0"/>
                    <a:pt x="10" y="0"/>
                    <a:pt x="10" y="0"/>
                  </a:cubicBezTo>
                  <a:cubicBezTo>
                    <a:pt x="5" y="0"/>
                    <a:pt x="0" y="4"/>
                    <a:pt x="0" y="10"/>
                  </a:cubicBezTo>
                  <a:cubicBezTo>
                    <a:pt x="0" y="15"/>
                    <a:pt x="5" y="20"/>
                    <a:pt x="10" y="20"/>
                  </a:cubicBezTo>
                  <a:cubicBezTo>
                    <a:pt x="163" y="20"/>
                    <a:pt x="163" y="20"/>
                    <a:pt x="163" y="20"/>
                  </a:cubicBezTo>
                  <a:cubicBezTo>
                    <a:pt x="168" y="20"/>
                    <a:pt x="173" y="15"/>
                    <a:pt x="173" y="10"/>
                  </a:cubicBezTo>
                  <a:cubicBezTo>
                    <a:pt x="173" y="4"/>
                    <a:pt x="168" y="0"/>
                    <a:pt x="1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44" name="Oval 35"/>
          <p:cNvSpPr/>
          <p:nvPr/>
        </p:nvSpPr>
        <p:spPr>
          <a:xfrm>
            <a:off x="1060376" y="3097436"/>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37"/>
          <p:cNvSpPr/>
          <p:nvPr/>
        </p:nvSpPr>
        <p:spPr bwMode="auto">
          <a:xfrm>
            <a:off x="1156833" y="3181455"/>
            <a:ext cx="329728" cy="327508"/>
          </a:xfrm>
          <a:custGeom>
            <a:avLst/>
            <a:gdLst>
              <a:gd name="T0" fmla="*/ 191 w 204"/>
              <a:gd name="T1" fmla="*/ 132 h 203"/>
              <a:gd name="T2" fmla="*/ 122 w 204"/>
              <a:gd name="T3" fmla="*/ 96 h 203"/>
              <a:gd name="T4" fmla="*/ 115 w 204"/>
              <a:gd name="T5" fmla="*/ 87 h 203"/>
              <a:gd name="T6" fmla="*/ 131 w 204"/>
              <a:gd name="T7" fmla="*/ 57 h 203"/>
              <a:gd name="T8" fmla="*/ 132 w 204"/>
              <a:gd name="T9" fmla="*/ 56 h 203"/>
              <a:gd name="T10" fmla="*/ 134 w 204"/>
              <a:gd name="T11" fmla="*/ 41 h 203"/>
              <a:gd name="T12" fmla="*/ 134 w 204"/>
              <a:gd name="T13" fmla="*/ 32 h 203"/>
              <a:gd name="T14" fmla="*/ 109 w 204"/>
              <a:gd name="T15" fmla="*/ 4 h 203"/>
              <a:gd name="T16" fmla="*/ 80 w 204"/>
              <a:gd name="T17" fmla="*/ 7 h 203"/>
              <a:gd name="T18" fmla="*/ 65 w 204"/>
              <a:gd name="T19" fmla="*/ 23 h 203"/>
              <a:gd name="T20" fmla="*/ 61 w 204"/>
              <a:gd name="T21" fmla="*/ 39 h 203"/>
              <a:gd name="T22" fmla="*/ 63 w 204"/>
              <a:gd name="T23" fmla="*/ 54 h 203"/>
              <a:gd name="T24" fmla="*/ 65 w 204"/>
              <a:gd name="T25" fmla="*/ 55 h 203"/>
              <a:gd name="T26" fmla="*/ 81 w 204"/>
              <a:gd name="T27" fmla="*/ 88 h 203"/>
              <a:gd name="T28" fmla="*/ 76 w 204"/>
              <a:gd name="T29" fmla="*/ 95 h 203"/>
              <a:gd name="T30" fmla="*/ 47 w 204"/>
              <a:gd name="T31" fmla="*/ 108 h 203"/>
              <a:gd name="T32" fmla="*/ 19 w 204"/>
              <a:gd name="T33" fmla="*/ 124 h 203"/>
              <a:gd name="T34" fmla="*/ 8 w 204"/>
              <a:gd name="T35" fmla="*/ 170 h 203"/>
              <a:gd name="T36" fmla="*/ 200 w 204"/>
              <a:gd name="T37" fmla="*/ 169 h 203"/>
              <a:gd name="T38" fmla="*/ 191 w 204"/>
              <a:gd name="T39" fmla="*/ 1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4" h="203">
                <a:moveTo>
                  <a:pt x="191" y="132"/>
                </a:moveTo>
                <a:cubicBezTo>
                  <a:pt x="181" y="115"/>
                  <a:pt x="126" y="97"/>
                  <a:pt x="122" y="96"/>
                </a:cubicBezTo>
                <a:cubicBezTo>
                  <a:pt x="121" y="96"/>
                  <a:pt x="110" y="93"/>
                  <a:pt x="115" y="87"/>
                </a:cubicBezTo>
                <a:cubicBezTo>
                  <a:pt x="124" y="79"/>
                  <a:pt x="130" y="67"/>
                  <a:pt x="131" y="57"/>
                </a:cubicBezTo>
                <a:cubicBezTo>
                  <a:pt x="131" y="56"/>
                  <a:pt x="132" y="56"/>
                  <a:pt x="132" y="56"/>
                </a:cubicBezTo>
                <a:cubicBezTo>
                  <a:pt x="132" y="56"/>
                  <a:pt x="134" y="50"/>
                  <a:pt x="134" y="41"/>
                </a:cubicBezTo>
                <a:cubicBezTo>
                  <a:pt x="134" y="38"/>
                  <a:pt x="134" y="35"/>
                  <a:pt x="134" y="32"/>
                </a:cubicBezTo>
                <a:cubicBezTo>
                  <a:pt x="134" y="32"/>
                  <a:pt x="130" y="8"/>
                  <a:pt x="109" y="4"/>
                </a:cubicBezTo>
                <a:cubicBezTo>
                  <a:pt x="109" y="4"/>
                  <a:pt x="91" y="0"/>
                  <a:pt x="80" y="7"/>
                </a:cubicBezTo>
                <a:cubicBezTo>
                  <a:pt x="67" y="12"/>
                  <a:pt x="65" y="23"/>
                  <a:pt x="65" y="23"/>
                </a:cubicBezTo>
                <a:cubicBezTo>
                  <a:pt x="61" y="28"/>
                  <a:pt x="61" y="34"/>
                  <a:pt x="61" y="39"/>
                </a:cubicBezTo>
                <a:cubicBezTo>
                  <a:pt x="61" y="47"/>
                  <a:pt x="63" y="54"/>
                  <a:pt x="63" y="54"/>
                </a:cubicBezTo>
                <a:cubicBezTo>
                  <a:pt x="64" y="54"/>
                  <a:pt x="64" y="54"/>
                  <a:pt x="65" y="55"/>
                </a:cubicBezTo>
                <a:cubicBezTo>
                  <a:pt x="65" y="67"/>
                  <a:pt x="72" y="80"/>
                  <a:pt x="81" y="88"/>
                </a:cubicBezTo>
                <a:cubicBezTo>
                  <a:pt x="83" y="89"/>
                  <a:pt x="81" y="93"/>
                  <a:pt x="76" y="95"/>
                </a:cubicBezTo>
                <a:cubicBezTo>
                  <a:pt x="71" y="97"/>
                  <a:pt x="59" y="102"/>
                  <a:pt x="47" y="108"/>
                </a:cubicBezTo>
                <a:cubicBezTo>
                  <a:pt x="35" y="114"/>
                  <a:pt x="23" y="120"/>
                  <a:pt x="19" y="124"/>
                </a:cubicBezTo>
                <a:cubicBezTo>
                  <a:pt x="9" y="133"/>
                  <a:pt x="0" y="159"/>
                  <a:pt x="8" y="170"/>
                </a:cubicBezTo>
                <a:cubicBezTo>
                  <a:pt x="58" y="194"/>
                  <a:pt x="137" y="203"/>
                  <a:pt x="200" y="169"/>
                </a:cubicBezTo>
                <a:cubicBezTo>
                  <a:pt x="204" y="160"/>
                  <a:pt x="196" y="140"/>
                  <a:pt x="191" y="132"/>
                </a:cubicBezTo>
                <a:close/>
              </a:path>
            </a:pathLst>
          </a:custGeom>
          <a:solidFill>
            <a:schemeClr val="bg2"/>
          </a:solidFill>
          <a:ln>
            <a:noFill/>
          </a:ln>
          <a:effectLst/>
        </p:spPr>
        <p:txBody>
          <a:bodyPr vert="horz" wrap="square" lIns="91440" tIns="45720" rIns="91440" bIns="45720" numCol="1" anchor="t" anchorCtr="0" compatLnSpc="1"/>
          <a:lstStyle/>
          <a:p>
            <a:endParaRPr lang="id-ID"/>
          </a:p>
        </p:txBody>
      </p:sp>
      <p:sp>
        <p:nvSpPr>
          <p:cNvPr id="46" name="Oval 37"/>
          <p:cNvSpPr/>
          <p:nvPr/>
        </p:nvSpPr>
        <p:spPr>
          <a:xfrm>
            <a:off x="10574562" y="3097436"/>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38"/>
          <p:cNvGrpSpPr/>
          <p:nvPr/>
        </p:nvGrpSpPr>
        <p:grpSpPr>
          <a:xfrm>
            <a:off x="10674497" y="3148502"/>
            <a:ext cx="340130" cy="395997"/>
            <a:chOff x="8525578" y="3114576"/>
            <a:chExt cx="340130" cy="395997"/>
          </a:xfrm>
          <a:solidFill>
            <a:schemeClr val="bg2"/>
          </a:solidFill>
          <a:effectLst/>
        </p:grpSpPr>
        <p:sp>
          <p:nvSpPr>
            <p:cNvPr id="48" name="Freeform 39"/>
            <p:cNvSpPr/>
            <p:nvPr/>
          </p:nvSpPr>
          <p:spPr bwMode="auto">
            <a:xfrm>
              <a:off x="8569121" y="3114576"/>
              <a:ext cx="296587" cy="279334"/>
            </a:xfrm>
            <a:custGeom>
              <a:avLst/>
              <a:gdLst>
                <a:gd name="T0" fmla="*/ 99 w 150"/>
                <a:gd name="T1" fmla="*/ 21 h 142"/>
                <a:gd name="T2" fmla="*/ 0 w 150"/>
                <a:gd name="T3" fmla="*/ 54 h 142"/>
                <a:gd name="T4" fmla="*/ 32 w 150"/>
                <a:gd name="T5" fmla="*/ 127 h 142"/>
                <a:gd name="T6" fmla="*/ 150 w 150"/>
                <a:gd name="T7" fmla="*/ 77 h 142"/>
                <a:gd name="T8" fmla="*/ 99 w 150"/>
                <a:gd name="T9" fmla="*/ 21 h 142"/>
              </a:gdLst>
              <a:ahLst/>
              <a:cxnLst>
                <a:cxn ang="0">
                  <a:pos x="T0" y="T1"/>
                </a:cxn>
                <a:cxn ang="0">
                  <a:pos x="T2" y="T3"/>
                </a:cxn>
                <a:cxn ang="0">
                  <a:pos x="T4" y="T5"/>
                </a:cxn>
                <a:cxn ang="0">
                  <a:pos x="T6" y="T7"/>
                </a:cxn>
                <a:cxn ang="0">
                  <a:pos x="T8" y="T9"/>
                </a:cxn>
              </a:cxnLst>
              <a:rect l="0" t="0" r="r" b="b"/>
              <a:pathLst>
                <a:path w="150" h="142">
                  <a:moveTo>
                    <a:pt x="99" y="21"/>
                  </a:moveTo>
                  <a:cubicBezTo>
                    <a:pt x="83" y="0"/>
                    <a:pt x="47" y="80"/>
                    <a:pt x="0" y="54"/>
                  </a:cubicBezTo>
                  <a:cubicBezTo>
                    <a:pt x="17" y="93"/>
                    <a:pt x="26" y="111"/>
                    <a:pt x="32" y="127"/>
                  </a:cubicBezTo>
                  <a:cubicBezTo>
                    <a:pt x="69" y="142"/>
                    <a:pt x="104" y="63"/>
                    <a:pt x="150" y="77"/>
                  </a:cubicBezTo>
                  <a:cubicBezTo>
                    <a:pt x="140" y="46"/>
                    <a:pt x="117" y="45"/>
                    <a:pt x="9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9" name="Freeform 40"/>
            <p:cNvSpPr/>
            <p:nvPr/>
          </p:nvSpPr>
          <p:spPr bwMode="auto">
            <a:xfrm>
              <a:off x="8545296" y="3227131"/>
              <a:ext cx="136380" cy="283442"/>
            </a:xfrm>
            <a:custGeom>
              <a:avLst/>
              <a:gdLst>
                <a:gd name="T0" fmla="*/ 0 w 166"/>
                <a:gd name="T1" fmla="*/ 7 h 345"/>
                <a:gd name="T2" fmla="*/ 147 w 166"/>
                <a:gd name="T3" fmla="*/ 345 h 345"/>
                <a:gd name="T4" fmla="*/ 166 w 166"/>
                <a:gd name="T5" fmla="*/ 335 h 345"/>
                <a:gd name="T6" fmla="*/ 20 w 166"/>
                <a:gd name="T7" fmla="*/ 0 h 345"/>
                <a:gd name="T8" fmla="*/ 0 w 166"/>
                <a:gd name="T9" fmla="*/ 7 h 345"/>
              </a:gdLst>
              <a:ahLst/>
              <a:cxnLst>
                <a:cxn ang="0">
                  <a:pos x="T0" y="T1"/>
                </a:cxn>
                <a:cxn ang="0">
                  <a:pos x="T2" y="T3"/>
                </a:cxn>
                <a:cxn ang="0">
                  <a:pos x="T4" y="T5"/>
                </a:cxn>
                <a:cxn ang="0">
                  <a:pos x="T6" y="T7"/>
                </a:cxn>
                <a:cxn ang="0">
                  <a:pos x="T8" y="T9"/>
                </a:cxn>
              </a:cxnLst>
              <a:rect l="0" t="0" r="r" b="b"/>
              <a:pathLst>
                <a:path w="166" h="345">
                  <a:moveTo>
                    <a:pt x="0" y="7"/>
                  </a:moveTo>
                  <a:lnTo>
                    <a:pt x="147" y="345"/>
                  </a:lnTo>
                  <a:lnTo>
                    <a:pt x="166" y="335"/>
                  </a:lnTo>
                  <a:lnTo>
                    <a:pt x="2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0" name="Freeform 41"/>
            <p:cNvSpPr/>
            <p:nvPr/>
          </p:nvSpPr>
          <p:spPr bwMode="auto">
            <a:xfrm>
              <a:off x="8525578" y="3189339"/>
              <a:ext cx="36149" cy="37792"/>
            </a:xfrm>
            <a:custGeom>
              <a:avLst/>
              <a:gdLst>
                <a:gd name="T0" fmla="*/ 17 w 18"/>
                <a:gd name="T1" fmla="*/ 6 h 19"/>
                <a:gd name="T2" fmla="*/ 6 w 18"/>
                <a:gd name="T3" fmla="*/ 2 h 19"/>
                <a:gd name="T4" fmla="*/ 2 w 18"/>
                <a:gd name="T5" fmla="*/ 13 h 19"/>
                <a:gd name="T6" fmla="*/ 13 w 18"/>
                <a:gd name="T7" fmla="*/ 17 h 19"/>
                <a:gd name="T8" fmla="*/ 17 w 18"/>
                <a:gd name="T9" fmla="*/ 6 h 19"/>
              </a:gdLst>
              <a:ahLst/>
              <a:cxnLst>
                <a:cxn ang="0">
                  <a:pos x="T0" y="T1"/>
                </a:cxn>
                <a:cxn ang="0">
                  <a:pos x="T2" y="T3"/>
                </a:cxn>
                <a:cxn ang="0">
                  <a:pos x="T4" y="T5"/>
                </a:cxn>
                <a:cxn ang="0">
                  <a:pos x="T6" y="T7"/>
                </a:cxn>
                <a:cxn ang="0">
                  <a:pos x="T8" y="T9"/>
                </a:cxn>
              </a:cxnLst>
              <a:rect l="0" t="0" r="r" b="b"/>
              <a:pathLst>
                <a:path w="18" h="19">
                  <a:moveTo>
                    <a:pt x="17" y="6"/>
                  </a:moveTo>
                  <a:cubicBezTo>
                    <a:pt x="15" y="2"/>
                    <a:pt x="10" y="0"/>
                    <a:pt x="6" y="2"/>
                  </a:cubicBezTo>
                  <a:cubicBezTo>
                    <a:pt x="2" y="4"/>
                    <a:pt x="0" y="9"/>
                    <a:pt x="2" y="13"/>
                  </a:cubicBezTo>
                  <a:cubicBezTo>
                    <a:pt x="4" y="17"/>
                    <a:pt x="9" y="19"/>
                    <a:pt x="13" y="17"/>
                  </a:cubicBezTo>
                  <a:cubicBezTo>
                    <a:pt x="17" y="15"/>
                    <a:pt x="18" y="10"/>
                    <a:pt x="1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51" name="Oval 42"/>
          <p:cNvSpPr/>
          <p:nvPr/>
        </p:nvSpPr>
        <p:spPr>
          <a:xfrm>
            <a:off x="3673422" y="2419037"/>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43"/>
          <p:cNvGrpSpPr/>
          <p:nvPr/>
        </p:nvGrpSpPr>
        <p:grpSpPr>
          <a:xfrm>
            <a:off x="3782932" y="2570146"/>
            <a:ext cx="334197" cy="274440"/>
            <a:chOff x="3188335" y="2400396"/>
            <a:chExt cx="479426" cy="393701"/>
          </a:xfrm>
          <a:solidFill>
            <a:schemeClr val="bg2"/>
          </a:solidFill>
          <a:effectLst/>
        </p:grpSpPr>
        <p:sp>
          <p:nvSpPr>
            <p:cNvPr id="53" name="Freeform 47"/>
            <p:cNvSpPr/>
            <p:nvPr/>
          </p:nvSpPr>
          <p:spPr bwMode="auto">
            <a:xfrm>
              <a:off x="3221673" y="2424209"/>
              <a:ext cx="374650" cy="369888"/>
            </a:xfrm>
            <a:custGeom>
              <a:avLst/>
              <a:gdLst>
                <a:gd name="T0" fmla="*/ 0 w 152"/>
                <a:gd name="T1" fmla="*/ 55 h 149"/>
                <a:gd name="T2" fmla="*/ 46 w 152"/>
                <a:gd name="T3" fmla="*/ 59 h 149"/>
                <a:gd name="T4" fmla="*/ 46 w 152"/>
                <a:gd name="T5" fmla="*/ 60 h 149"/>
                <a:gd name="T6" fmla="*/ 55 w 152"/>
                <a:gd name="T7" fmla="*/ 74 h 149"/>
                <a:gd name="T8" fmla="*/ 20 w 152"/>
                <a:gd name="T9" fmla="*/ 138 h 149"/>
                <a:gd name="T10" fmla="*/ 19 w 152"/>
                <a:gd name="T11" fmla="*/ 138 h 149"/>
                <a:gd name="T12" fmla="*/ 14 w 152"/>
                <a:gd name="T13" fmla="*/ 143 h 149"/>
                <a:gd name="T14" fmla="*/ 19 w 152"/>
                <a:gd name="T15" fmla="*/ 149 h 149"/>
                <a:gd name="T16" fmla="*/ 29 w 152"/>
                <a:gd name="T17" fmla="*/ 149 h 149"/>
                <a:gd name="T18" fmla="*/ 35 w 152"/>
                <a:gd name="T19" fmla="*/ 143 h 149"/>
                <a:gd name="T20" fmla="*/ 30 w 152"/>
                <a:gd name="T21" fmla="*/ 138 h 149"/>
                <a:gd name="T22" fmla="*/ 67 w 152"/>
                <a:gd name="T23" fmla="*/ 75 h 149"/>
                <a:gd name="T24" fmla="*/ 68 w 152"/>
                <a:gd name="T25" fmla="*/ 75 h 149"/>
                <a:gd name="T26" fmla="*/ 97 w 152"/>
                <a:gd name="T27" fmla="*/ 139 h 149"/>
                <a:gd name="T28" fmla="*/ 93 w 152"/>
                <a:gd name="T29" fmla="*/ 144 h 149"/>
                <a:gd name="T30" fmla="*/ 99 w 152"/>
                <a:gd name="T31" fmla="*/ 149 h 149"/>
                <a:gd name="T32" fmla="*/ 109 w 152"/>
                <a:gd name="T33" fmla="*/ 149 h 149"/>
                <a:gd name="T34" fmla="*/ 115 w 152"/>
                <a:gd name="T35" fmla="*/ 144 h 149"/>
                <a:gd name="T36" fmla="*/ 110 w 152"/>
                <a:gd name="T37" fmla="*/ 138 h 149"/>
                <a:gd name="T38" fmla="*/ 79 w 152"/>
                <a:gd name="T39" fmla="*/ 73 h 149"/>
                <a:gd name="T40" fmla="*/ 86 w 152"/>
                <a:gd name="T41" fmla="*/ 63 h 149"/>
                <a:gd name="T42" fmla="*/ 152 w 152"/>
                <a:gd name="T43" fmla="*/ 69 h 149"/>
                <a:gd name="T44" fmla="*/ 152 w 152"/>
                <a:gd name="T45" fmla="*/ 0 h 149"/>
                <a:gd name="T46" fmla="*/ 0 w 152"/>
                <a:gd name="T47" fmla="*/ 26 h 149"/>
                <a:gd name="T48" fmla="*/ 0 w 152"/>
                <a:gd name="T49" fmla="*/ 5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49">
                  <a:moveTo>
                    <a:pt x="0" y="55"/>
                  </a:moveTo>
                  <a:cubicBezTo>
                    <a:pt x="46" y="59"/>
                    <a:pt x="46" y="59"/>
                    <a:pt x="46" y="59"/>
                  </a:cubicBezTo>
                  <a:cubicBezTo>
                    <a:pt x="46" y="60"/>
                    <a:pt x="46" y="60"/>
                    <a:pt x="46" y="60"/>
                  </a:cubicBezTo>
                  <a:cubicBezTo>
                    <a:pt x="46" y="66"/>
                    <a:pt x="50" y="72"/>
                    <a:pt x="55" y="74"/>
                  </a:cubicBezTo>
                  <a:cubicBezTo>
                    <a:pt x="41" y="100"/>
                    <a:pt x="24" y="129"/>
                    <a:pt x="20" y="138"/>
                  </a:cubicBezTo>
                  <a:cubicBezTo>
                    <a:pt x="19" y="138"/>
                    <a:pt x="19" y="138"/>
                    <a:pt x="19" y="138"/>
                  </a:cubicBezTo>
                  <a:cubicBezTo>
                    <a:pt x="16" y="138"/>
                    <a:pt x="14" y="140"/>
                    <a:pt x="14" y="143"/>
                  </a:cubicBezTo>
                  <a:cubicBezTo>
                    <a:pt x="14" y="146"/>
                    <a:pt x="16" y="149"/>
                    <a:pt x="19" y="149"/>
                  </a:cubicBezTo>
                  <a:cubicBezTo>
                    <a:pt x="29" y="149"/>
                    <a:pt x="29" y="149"/>
                    <a:pt x="29" y="149"/>
                  </a:cubicBezTo>
                  <a:cubicBezTo>
                    <a:pt x="32" y="149"/>
                    <a:pt x="35" y="146"/>
                    <a:pt x="35" y="143"/>
                  </a:cubicBezTo>
                  <a:cubicBezTo>
                    <a:pt x="35" y="141"/>
                    <a:pt x="33" y="139"/>
                    <a:pt x="30" y="138"/>
                  </a:cubicBezTo>
                  <a:cubicBezTo>
                    <a:pt x="67" y="75"/>
                    <a:pt x="67" y="75"/>
                    <a:pt x="67" y="75"/>
                  </a:cubicBezTo>
                  <a:cubicBezTo>
                    <a:pt x="68" y="75"/>
                    <a:pt x="68" y="75"/>
                    <a:pt x="68" y="75"/>
                  </a:cubicBezTo>
                  <a:cubicBezTo>
                    <a:pt x="97" y="139"/>
                    <a:pt x="97" y="139"/>
                    <a:pt x="97" y="139"/>
                  </a:cubicBezTo>
                  <a:cubicBezTo>
                    <a:pt x="95" y="140"/>
                    <a:pt x="93" y="141"/>
                    <a:pt x="93" y="144"/>
                  </a:cubicBezTo>
                  <a:cubicBezTo>
                    <a:pt x="93" y="146"/>
                    <a:pt x="96" y="149"/>
                    <a:pt x="99" y="149"/>
                  </a:cubicBezTo>
                  <a:cubicBezTo>
                    <a:pt x="109" y="149"/>
                    <a:pt x="109" y="149"/>
                    <a:pt x="109" y="149"/>
                  </a:cubicBezTo>
                  <a:cubicBezTo>
                    <a:pt x="112" y="149"/>
                    <a:pt x="115" y="146"/>
                    <a:pt x="115" y="144"/>
                  </a:cubicBezTo>
                  <a:cubicBezTo>
                    <a:pt x="115" y="141"/>
                    <a:pt x="113" y="139"/>
                    <a:pt x="110" y="138"/>
                  </a:cubicBezTo>
                  <a:cubicBezTo>
                    <a:pt x="79" y="73"/>
                    <a:pt x="79" y="73"/>
                    <a:pt x="79" y="73"/>
                  </a:cubicBezTo>
                  <a:cubicBezTo>
                    <a:pt x="82" y="71"/>
                    <a:pt x="85" y="67"/>
                    <a:pt x="86" y="63"/>
                  </a:cubicBezTo>
                  <a:cubicBezTo>
                    <a:pt x="152" y="69"/>
                    <a:pt x="152" y="69"/>
                    <a:pt x="152" y="69"/>
                  </a:cubicBezTo>
                  <a:cubicBezTo>
                    <a:pt x="152" y="0"/>
                    <a:pt x="152" y="0"/>
                    <a:pt x="152" y="0"/>
                  </a:cubicBezTo>
                  <a:cubicBezTo>
                    <a:pt x="0" y="26"/>
                    <a:pt x="0" y="26"/>
                    <a:pt x="0" y="26"/>
                  </a:cubicBezTo>
                  <a:lnTo>
                    <a:pt x="0"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4" name="Freeform 48"/>
            <p:cNvSpPr/>
            <p:nvPr/>
          </p:nvSpPr>
          <p:spPr bwMode="auto">
            <a:xfrm>
              <a:off x="3609023" y="2400396"/>
              <a:ext cx="58738" cy="219075"/>
            </a:xfrm>
            <a:custGeom>
              <a:avLst/>
              <a:gdLst>
                <a:gd name="T0" fmla="*/ 12 w 24"/>
                <a:gd name="T1" fmla="*/ 0 h 89"/>
                <a:gd name="T2" fmla="*/ 0 w 24"/>
                <a:gd name="T3" fmla="*/ 12 h 89"/>
                <a:gd name="T4" fmla="*/ 0 w 24"/>
                <a:gd name="T5" fmla="*/ 77 h 89"/>
                <a:gd name="T6" fmla="*/ 12 w 24"/>
                <a:gd name="T7" fmla="*/ 89 h 89"/>
                <a:gd name="T8" fmla="*/ 24 w 24"/>
                <a:gd name="T9" fmla="*/ 77 h 89"/>
                <a:gd name="T10" fmla="*/ 24 w 24"/>
                <a:gd name="T11" fmla="*/ 12 h 89"/>
                <a:gd name="T12" fmla="*/ 12 w 2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24" h="89">
                  <a:moveTo>
                    <a:pt x="12" y="0"/>
                  </a:moveTo>
                  <a:cubicBezTo>
                    <a:pt x="6" y="0"/>
                    <a:pt x="0" y="6"/>
                    <a:pt x="0" y="12"/>
                  </a:cubicBezTo>
                  <a:cubicBezTo>
                    <a:pt x="0" y="77"/>
                    <a:pt x="0" y="77"/>
                    <a:pt x="0" y="77"/>
                  </a:cubicBezTo>
                  <a:cubicBezTo>
                    <a:pt x="0" y="84"/>
                    <a:pt x="6" y="89"/>
                    <a:pt x="12" y="89"/>
                  </a:cubicBezTo>
                  <a:cubicBezTo>
                    <a:pt x="19" y="89"/>
                    <a:pt x="24" y="84"/>
                    <a:pt x="24" y="77"/>
                  </a:cubicBezTo>
                  <a:cubicBezTo>
                    <a:pt x="24" y="12"/>
                    <a:pt x="24" y="12"/>
                    <a:pt x="24" y="12"/>
                  </a:cubicBezTo>
                  <a:cubicBezTo>
                    <a:pt x="24" y="6"/>
                    <a:pt x="19"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5" name="Freeform 49"/>
            <p:cNvSpPr/>
            <p:nvPr/>
          </p:nvSpPr>
          <p:spPr bwMode="auto">
            <a:xfrm>
              <a:off x="3188335" y="2486121"/>
              <a:ext cx="20638" cy="79375"/>
            </a:xfrm>
            <a:custGeom>
              <a:avLst/>
              <a:gdLst>
                <a:gd name="T0" fmla="*/ 4 w 8"/>
                <a:gd name="T1" fmla="*/ 0 h 32"/>
                <a:gd name="T2" fmla="*/ 0 w 8"/>
                <a:gd name="T3" fmla="*/ 4 h 32"/>
                <a:gd name="T4" fmla="*/ 0 w 8"/>
                <a:gd name="T5" fmla="*/ 28 h 32"/>
                <a:gd name="T6" fmla="*/ 4 w 8"/>
                <a:gd name="T7" fmla="*/ 32 h 32"/>
                <a:gd name="T8" fmla="*/ 8 w 8"/>
                <a:gd name="T9" fmla="*/ 28 h 32"/>
                <a:gd name="T10" fmla="*/ 8 w 8"/>
                <a:gd name="T11" fmla="*/ 4 h 32"/>
                <a:gd name="T12" fmla="*/ 4 w 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8" h="32">
                  <a:moveTo>
                    <a:pt x="4" y="0"/>
                  </a:moveTo>
                  <a:cubicBezTo>
                    <a:pt x="2" y="0"/>
                    <a:pt x="0" y="2"/>
                    <a:pt x="0" y="4"/>
                  </a:cubicBezTo>
                  <a:cubicBezTo>
                    <a:pt x="0" y="28"/>
                    <a:pt x="0" y="28"/>
                    <a:pt x="0" y="28"/>
                  </a:cubicBezTo>
                  <a:cubicBezTo>
                    <a:pt x="0" y="30"/>
                    <a:pt x="2" y="32"/>
                    <a:pt x="4" y="32"/>
                  </a:cubicBezTo>
                  <a:cubicBezTo>
                    <a:pt x="7" y="32"/>
                    <a:pt x="8" y="30"/>
                    <a:pt x="8" y="28"/>
                  </a:cubicBezTo>
                  <a:cubicBezTo>
                    <a:pt x="8" y="4"/>
                    <a:pt x="8" y="4"/>
                    <a:pt x="8" y="4"/>
                  </a:cubicBezTo>
                  <a:cubicBezTo>
                    <a:pt x="8" y="2"/>
                    <a:pt x="7"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56" name="Oval 47"/>
          <p:cNvSpPr/>
          <p:nvPr/>
        </p:nvSpPr>
        <p:spPr>
          <a:xfrm>
            <a:off x="6559553" y="2419037"/>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48"/>
          <p:cNvGrpSpPr/>
          <p:nvPr/>
        </p:nvGrpSpPr>
        <p:grpSpPr>
          <a:xfrm>
            <a:off x="6628908" y="2541226"/>
            <a:ext cx="423724" cy="282188"/>
            <a:chOff x="10594976" y="2798763"/>
            <a:chExt cx="760412" cy="506412"/>
          </a:xfrm>
          <a:solidFill>
            <a:schemeClr val="bg2"/>
          </a:solidFill>
          <a:effectLst/>
        </p:grpSpPr>
        <p:sp>
          <p:nvSpPr>
            <p:cNvPr id="58" name="Freeform 5"/>
            <p:cNvSpPr>
              <a:spLocks noEditPoints="1"/>
            </p:cNvSpPr>
            <p:nvPr/>
          </p:nvSpPr>
          <p:spPr bwMode="auto">
            <a:xfrm>
              <a:off x="10594976" y="2798763"/>
              <a:ext cx="501650" cy="506412"/>
            </a:xfrm>
            <a:custGeom>
              <a:avLst/>
              <a:gdLst>
                <a:gd name="T0" fmla="*/ 116 w 132"/>
                <a:gd name="T1" fmla="*/ 39 h 132"/>
                <a:gd name="T2" fmla="*/ 113 w 132"/>
                <a:gd name="T3" fmla="*/ 20 h 132"/>
                <a:gd name="T4" fmla="*/ 100 w 132"/>
                <a:gd name="T5" fmla="*/ 21 h 132"/>
                <a:gd name="T6" fmla="*/ 98 w 132"/>
                <a:gd name="T7" fmla="*/ 9 h 132"/>
                <a:gd name="T8" fmla="*/ 78 w 132"/>
                <a:gd name="T9" fmla="*/ 11 h 132"/>
                <a:gd name="T10" fmla="*/ 68 w 132"/>
                <a:gd name="T11" fmla="*/ 9 h 132"/>
                <a:gd name="T12" fmla="*/ 49 w 132"/>
                <a:gd name="T13" fmla="*/ 2 h 132"/>
                <a:gd name="T14" fmla="*/ 44 w 132"/>
                <a:gd name="T15" fmla="*/ 14 h 132"/>
                <a:gd name="T16" fmla="*/ 32 w 132"/>
                <a:gd name="T17" fmla="*/ 9 h 132"/>
                <a:gd name="T18" fmla="*/ 24 w 132"/>
                <a:gd name="T19" fmla="*/ 28 h 132"/>
                <a:gd name="T20" fmla="*/ 17 w 132"/>
                <a:gd name="T21" fmla="*/ 36 h 132"/>
                <a:gd name="T22" fmla="*/ 2 w 132"/>
                <a:gd name="T23" fmla="*/ 49 h 132"/>
                <a:gd name="T24" fmla="*/ 9 w 132"/>
                <a:gd name="T25" fmla="*/ 59 h 132"/>
                <a:gd name="T26" fmla="*/ 0 w 132"/>
                <a:gd name="T27" fmla="*/ 67 h 132"/>
                <a:gd name="T28" fmla="*/ 11 w 132"/>
                <a:gd name="T29" fmla="*/ 83 h 132"/>
                <a:gd name="T30" fmla="*/ 15 w 132"/>
                <a:gd name="T31" fmla="*/ 93 h 132"/>
                <a:gd name="T32" fmla="*/ 19 w 132"/>
                <a:gd name="T33" fmla="*/ 113 h 132"/>
                <a:gd name="T34" fmla="*/ 31 w 132"/>
                <a:gd name="T35" fmla="*/ 112 h 132"/>
                <a:gd name="T36" fmla="*/ 33 w 132"/>
                <a:gd name="T37" fmla="*/ 124 h 132"/>
                <a:gd name="T38" fmla="*/ 53 w 132"/>
                <a:gd name="T39" fmla="*/ 122 h 132"/>
                <a:gd name="T40" fmla="*/ 64 w 132"/>
                <a:gd name="T41" fmla="*/ 123 h 132"/>
                <a:gd name="T42" fmla="*/ 83 w 132"/>
                <a:gd name="T43" fmla="*/ 130 h 132"/>
                <a:gd name="T44" fmla="*/ 88 w 132"/>
                <a:gd name="T45" fmla="*/ 119 h 132"/>
                <a:gd name="T46" fmla="*/ 100 w 132"/>
                <a:gd name="T47" fmla="*/ 123 h 132"/>
                <a:gd name="T48" fmla="*/ 108 w 132"/>
                <a:gd name="T49" fmla="*/ 105 h 132"/>
                <a:gd name="T50" fmla="*/ 114 w 132"/>
                <a:gd name="T51" fmla="*/ 96 h 132"/>
                <a:gd name="T52" fmla="*/ 130 w 132"/>
                <a:gd name="T53" fmla="*/ 83 h 132"/>
                <a:gd name="T54" fmla="*/ 122 w 132"/>
                <a:gd name="T55" fmla="*/ 73 h 132"/>
                <a:gd name="T56" fmla="*/ 132 w 132"/>
                <a:gd name="T57" fmla="*/ 66 h 132"/>
                <a:gd name="T58" fmla="*/ 120 w 132"/>
                <a:gd name="T59" fmla="*/ 49 h 132"/>
                <a:gd name="T60" fmla="*/ 91 w 132"/>
                <a:gd name="T61" fmla="*/ 86 h 132"/>
                <a:gd name="T62" fmla="*/ 62 w 132"/>
                <a:gd name="T63" fmla="*/ 98 h 132"/>
                <a:gd name="T64" fmla="*/ 36 w 132"/>
                <a:gd name="T65" fmla="*/ 79 h 132"/>
                <a:gd name="T66" fmla="*/ 40 w 132"/>
                <a:gd name="T67" fmla="*/ 47 h 132"/>
                <a:gd name="T68" fmla="*/ 70 w 132"/>
                <a:gd name="T69" fmla="*/ 34 h 132"/>
                <a:gd name="T70" fmla="*/ 95 w 132"/>
                <a:gd name="T71" fmla="*/ 54 h 132"/>
                <a:gd name="T72" fmla="*/ 91 w 132"/>
                <a:gd name="T73" fmla="*/ 8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118" y="44"/>
                  </a:moveTo>
                  <a:cubicBezTo>
                    <a:pt x="116" y="39"/>
                    <a:pt x="116" y="39"/>
                    <a:pt x="116" y="39"/>
                  </a:cubicBezTo>
                  <a:cubicBezTo>
                    <a:pt x="118" y="37"/>
                    <a:pt x="121" y="35"/>
                    <a:pt x="123" y="33"/>
                  </a:cubicBezTo>
                  <a:cubicBezTo>
                    <a:pt x="120" y="28"/>
                    <a:pt x="116" y="23"/>
                    <a:pt x="113" y="20"/>
                  </a:cubicBezTo>
                  <a:cubicBezTo>
                    <a:pt x="110" y="21"/>
                    <a:pt x="107" y="23"/>
                    <a:pt x="104" y="24"/>
                  </a:cubicBezTo>
                  <a:cubicBezTo>
                    <a:pt x="103" y="23"/>
                    <a:pt x="102" y="22"/>
                    <a:pt x="100" y="21"/>
                  </a:cubicBezTo>
                  <a:cubicBezTo>
                    <a:pt x="99" y="20"/>
                    <a:pt x="97" y="19"/>
                    <a:pt x="96" y="18"/>
                  </a:cubicBezTo>
                  <a:cubicBezTo>
                    <a:pt x="97" y="15"/>
                    <a:pt x="98" y="12"/>
                    <a:pt x="98" y="9"/>
                  </a:cubicBezTo>
                  <a:cubicBezTo>
                    <a:pt x="93" y="6"/>
                    <a:pt x="88" y="4"/>
                    <a:pt x="83" y="2"/>
                  </a:cubicBezTo>
                  <a:cubicBezTo>
                    <a:pt x="81" y="5"/>
                    <a:pt x="80" y="8"/>
                    <a:pt x="78" y="11"/>
                  </a:cubicBezTo>
                  <a:cubicBezTo>
                    <a:pt x="76" y="10"/>
                    <a:pt x="75" y="10"/>
                    <a:pt x="73" y="10"/>
                  </a:cubicBezTo>
                  <a:cubicBezTo>
                    <a:pt x="71" y="9"/>
                    <a:pt x="69" y="9"/>
                    <a:pt x="68" y="9"/>
                  </a:cubicBezTo>
                  <a:cubicBezTo>
                    <a:pt x="67" y="6"/>
                    <a:pt x="66" y="3"/>
                    <a:pt x="65" y="0"/>
                  </a:cubicBezTo>
                  <a:cubicBezTo>
                    <a:pt x="60" y="0"/>
                    <a:pt x="54" y="1"/>
                    <a:pt x="49" y="2"/>
                  </a:cubicBezTo>
                  <a:cubicBezTo>
                    <a:pt x="49" y="6"/>
                    <a:pt x="48" y="9"/>
                    <a:pt x="49" y="12"/>
                  </a:cubicBezTo>
                  <a:cubicBezTo>
                    <a:pt x="44" y="14"/>
                    <a:pt x="44" y="14"/>
                    <a:pt x="44" y="14"/>
                  </a:cubicBezTo>
                  <a:cubicBezTo>
                    <a:pt x="39" y="16"/>
                    <a:pt x="39" y="16"/>
                    <a:pt x="39" y="16"/>
                  </a:cubicBezTo>
                  <a:cubicBezTo>
                    <a:pt x="37" y="14"/>
                    <a:pt x="34" y="12"/>
                    <a:pt x="32" y="9"/>
                  </a:cubicBezTo>
                  <a:cubicBezTo>
                    <a:pt x="27" y="12"/>
                    <a:pt x="23" y="16"/>
                    <a:pt x="19" y="19"/>
                  </a:cubicBezTo>
                  <a:cubicBezTo>
                    <a:pt x="20" y="22"/>
                    <a:pt x="22" y="25"/>
                    <a:pt x="24" y="28"/>
                  </a:cubicBezTo>
                  <a:cubicBezTo>
                    <a:pt x="23" y="29"/>
                    <a:pt x="21" y="30"/>
                    <a:pt x="20" y="32"/>
                  </a:cubicBezTo>
                  <a:cubicBezTo>
                    <a:pt x="19" y="33"/>
                    <a:pt x="18" y="35"/>
                    <a:pt x="17" y="36"/>
                  </a:cubicBezTo>
                  <a:cubicBezTo>
                    <a:pt x="14" y="35"/>
                    <a:pt x="11" y="35"/>
                    <a:pt x="8" y="34"/>
                  </a:cubicBezTo>
                  <a:cubicBezTo>
                    <a:pt x="5" y="39"/>
                    <a:pt x="3" y="44"/>
                    <a:pt x="2" y="49"/>
                  </a:cubicBezTo>
                  <a:cubicBezTo>
                    <a:pt x="5" y="51"/>
                    <a:pt x="7" y="52"/>
                    <a:pt x="10" y="54"/>
                  </a:cubicBezTo>
                  <a:cubicBezTo>
                    <a:pt x="10" y="56"/>
                    <a:pt x="10" y="57"/>
                    <a:pt x="9" y="59"/>
                  </a:cubicBezTo>
                  <a:cubicBezTo>
                    <a:pt x="9" y="61"/>
                    <a:pt x="9" y="63"/>
                    <a:pt x="9" y="64"/>
                  </a:cubicBezTo>
                  <a:cubicBezTo>
                    <a:pt x="6" y="65"/>
                    <a:pt x="3" y="66"/>
                    <a:pt x="0" y="67"/>
                  </a:cubicBezTo>
                  <a:cubicBezTo>
                    <a:pt x="0" y="73"/>
                    <a:pt x="0" y="78"/>
                    <a:pt x="2" y="83"/>
                  </a:cubicBezTo>
                  <a:cubicBezTo>
                    <a:pt x="5" y="84"/>
                    <a:pt x="8" y="84"/>
                    <a:pt x="11" y="83"/>
                  </a:cubicBezTo>
                  <a:cubicBezTo>
                    <a:pt x="13" y="88"/>
                    <a:pt x="13" y="88"/>
                    <a:pt x="13" y="88"/>
                  </a:cubicBezTo>
                  <a:cubicBezTo>
                    <a:pt x="15" y="93"/>
                    <a:pt x="15" y="93"/>
                    <a:pt x="15" y="93"/>
                  </a:cubicBezTo>
                  <a:cubicBezTo>
                    <a:pt x="13" y="95"/>
                    <a:pt x="11" y="98"/>
                    <a:pt x="9" y="100"/>
                  </a:cubicBezTo>
                  <a:cubicBezTo>
                    <a:pt x="12" y="105"/>
                    <a:pt x="15" y="109"/>
                    <a:pt x="19" y="113"/>
                  </a:cubicBezTo>
                  <a:cubicBezTo>
                    <a:pt x="22" y="112"/>
                    <a:pt x="25" y="110"/>
                    <a:pt x="27" y="108"/>
                  </a:cubicBezTo>
                  <a:cubicBezTo>
                    <a:pt x="29" y="109"/>
                    <a:pt x="30" y="111"/>
                    <a:pt x="31" y="112"/>
                  </a:cubicBezTo>
                  <a:cubicBezTo>
                    <a:pt x="33" y="113"/>
                    <a:pt x="34" y="114"/>
                    <a:pt x="36" y="115"/>
                  </a:cubicBezTo>
                  <a:cubicBezTo>
                    <a:pt x="35" y="118"/>
                    <a:pt x="34" y="121"/>
                    <a:pt x="33" y="124"/>
                  </a:cubicBezTo>
                  <a:cubicBezTo>
                    <a:pt x="38" y="127"/>
                    <a:pt x="43" y="129"/>
                    <a:pt x="49" y="130"/>
                  </a:cubicBezTo>
                  <a:cubicBezTo>
                    <a:pt x="50" y="127"/>
                    <a:pt x="52" y="125"/>
                    <a:pt x="53" y="122"/>
                  </a:cubicBezTo>
                  <a:cubicBezTo>
                    <a:pt x="55" y="122"/>
                    <a:pt x="57" y="123"/>
                    <a:pt x="59" y="123"/>
                  </a:cubicBezTo>
                  <a:cubicBezTo>
                    <a:pt x="60" y="123"/>
                    <a:pt x="62" y="123"/>
                    <a:pt x="64" y="123"/>
                  </a:cubicBezTo>
                  <a:cubicBezTo>
                    <a:pt x="65" y="126"/>
                    <a:pt x="66" y="130"/>
                    <a:pt x="67" y="132"/>
                  </a:cubicBezTo>
                  <a:cubicBezTo>
                    <a:pt x="72" y="132"/>
                    <a:pt x="78" y="132"/>
                    <a:pt x="83" y="130"/>
                  </a:cubicBezTo>
                  <a:cubicBezTo>
                    <a:pt x="83" y="127"/>
                    <a:pt x="83" y="124"/>
                    <a:pt x="83" y="121"/>
                  </a:cubicBezTo>
                  <a:cubicBezTo>
                    <a:pt x="88" y="119"/>
                    <a:pt x="88" y="119"/>
                    <a:pt x="88" y="119"/>
                  </a:cubicBezTo>
                  <a:cubicBezTo>
                    <a:pt x="93" y="117"/>
                    <a:pt x="93" y="117"/>
                    <a:pt x="93" y="117"/>
                  </a:cubicBezTo>
                  <a:cubicBezTo>
                    <a:pt x="95" y="119"/>
                    <a:pt x="97" y="121"/>
                    <a:pt x="100" y="123"/>
                  </a:cubicBezTo>
                  <a:cubicBezTo>
                    <a:pt x="104" y="121"/>
                    <a:pt x="109" y="117"/>
                    <a:pt x="113" y="113"/>
                  </a:cubicBezTo>
                  <a:cubicBezTo>
                    <a:pt x="111" y="110"/>
                    <a:pt x="109" y="108"/>
                    <a:pt x="108" y="105"/>
                  </a:cubicBezTo>
                  <a:cubicBezTo>
                    <a:pt x="109" y="103"/>
                    <a:pt x="110" y="102"/>
                    <a:pt x="111" y="101"/>
                  </a:cubicBezTo>
                  <a:cubicBezTo>
                    <a:pt x="112" y="99"/>
                    <a:pt x="113" y="98"/>
                    <a:pt x="114" y="96"/>
                  </a:cubicBezTo>
                  <a:cubicBezTo>
                    <a:pt x="117" y="97"/>
                    <a:pt x="120" y="98"/>
                    <a:pt x="123" y="99"/>
                  </a:cubicBezTo>
                  <a:cubicBezTo>
                    <a:pt x="126" y="94"/>
                    <a:pt x="128" y="89"/>
                    <a:pt x="130" y="83"/>
                  </a:cubicBezTo>
                  <a:cubicBezTo>
                    <a:pt x="127" y="82"/>
                    <a:pt x="124" y="80"/>
                    <a:pt x="121" y="79"/>
                  </a:cubicBezTo>
                  <a:cubicBezTo>
                    <a:pt x="122" y="77"/>
                    <a:pt x="122" y="75"/>
                    <a:pt x="122" y="73"/>
                  </a:cubicBezTo>
                  <a:cubicBezTo>
                    <a:pt x="123" y="72"/>
                    <a:pt x="123" y="70"/>
                    <a:pt x="123" y="68"/>
                  </a:cubicBezTo>
                  <a:cubicBezTo>
                    <a:pt x="126" y="67"/>
                    <a:pt x="129" y="67"/>
                    <a:pt x="132" y="66"/>
                  </a:cubicBezTo>
                  <a:cubicBezTo>
                    <a:pt x="132" y="60"/>
                    <a:pt x="131" y="54"/>
                    <a:pt x="130" y="49"/>
                  </a:cubicBezTo>
                  <a:cubicBezTo>
                    <a:pt x="126" y="49"/>
                    <a:pt x="123" y="49"/>
                    <a:pt x="120" y="49"/>
                  </a:cubicBezTo>
                  <a:lnTo>
                    <a:pt x="118" y="44"/>
                  </a:lnTo>
                  <a:close/>
                  <a:moveTo>
                    <a:pt x="91" y="86"/>
                  </a:moveTo>
                  <a:cubicBezTo>
                    <a:pt x="88" y="90"/>
                    <a:pt x="83" y="94"/>
                    <a:pt x="78" y="96"/>
                  </a:cubicBezTo>
                  <a:cubicBezTo>
                    <a:pt x="73" y="98"/>
                    <a:pt x="67" y="99"/>
                    <a:pt x="62" y="98"/>
                  </a:cubicBezTo>
                  <a:cubicBezTo>
                    <a:pt x="56" y="97"/>
                    <a:pt x="51" y="95"/>
                    <a:pt x="46" y="92"/>
                  </a:cubicBezTo>
                  <a:cubicBezTo>
                    <a:pt x="42" y="89"/>
                    <a:pt x="38" y="84"/>
                    <a:pt x="36" y="79"/>
                  </a:cubicBezTo>
                  <a:cubicBezTo>
                    <a:pt x="34" y="74"/>
                    <a:pt x="33" y="68"/>
                    <a:pt x="34" y="62"/>
                  </a:cubicBezTo>
                  <a:cubicBezTo>
                    <a:pt x="35" y="57"/>
                    <a:pt x="37" y="51"/>
                    <a:pt x="40" y="47"/>
                  </a:cubicBezTo>
                  <a:cubicBezTo>
                    <a:pt x="44" y="42"/>
                    <a:pt x="48" y="39"/>
                    <a:pt x="53" y="37"/>
                  </a:cubicBezTo>
                  <a:cubicBezTo>
                    <a:pt x="59" y="35"/>
                    <a:pt x="64" y="34"/>
                    <a:pt x="70" y="34"/>
                  </a:cubicBezTo>
                  <a:cubicBezTo>
                    <a:pt x="75" y="35"/>
                    <a:pt x="81" y="37"/>
                    <a:pt x="85" y="41"/>
                  </a:cubicBezTo>
                  <a:cubicBezTo>
                    <a:pt x="90" y="44"/>
                    <a:pt x="93" y="49"/>
                    <a:pt x="95" y="54"/>
                  </a:cubicBezTo>
                  <a:cubicBezTo>
                    <a:pt x="97" y="59"/>
                    <a:pt x="98" y="65"/>
                    <a:pt x="98" y="70"/>
                  </a:cubicBezTo>
                  <a:cubicBezTo>
                    <a:pt x="97" y="76"/>
                    <a:pt x="95" y="81"/>
                    <a:pt x="91"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9" name="Freeform 6"/>
            <p:cNvSpPr>
              <a:spLocks noEditPoints="1"/>
            </p:cNvSpPr>
            <p:nvPr/>
          </p:nvSpPr>
          <p:spPr bwMode="auto">
            <a:xfrm>
              <a:off x="10594976" y="2798763"/>
              <a:ext cx="501650" cy="506412"/>
            </a:xfrm>
            <a:custGeom>
              <a:avLst/>
              <a:gdLst>
                <a:gd name="T0" fmla="*/ 116 w 132"/>
                <a:gd name="T1" fmla="*/ 39 h 132"/>
                <a:gd name="T2" fmla="*/ 113 w 132"/>
                <a:gd name="T3" fmla="*/ 20 h 132"/>
                <a:gd name="T4" fmla="*/ 100 w 132"/>
                <a:gd name="T5" fmla="*/ 21 h 132"/>
                <a:gd name="T6" fmla="*/ 98 w 132"/>
                <a:gd name="T7" fmla="*/ 9 h 132"/>
                <a:gd name="T8" fmla="*/ 78 w 132"/>
                <a:gd name="T9" fmla="*/ 11 h 132"/>
                <a:gd name="T10" fmla="*/ 68 w 132"/>
                <a:gd name="T11" fmla="*/ 9 h 132"/>
                <a:gd name="T12" fmla="*/ 49 w 132"/>
                <a:gd name="T13" fmla="*/ 2 h 132"/>
                <a:gd name="T14" fmla="*/ 44 w 132"/>
                <a:gd name="T15" fmla="*/ 14 h 132"/>
                <a:gd name="T16" fmla="*/ 32 w 132"/>
                <a:gd name="T17" fmla="*/ 9 h 132"/>
                <a:gd name="T18" fmla="*/ 24 w 132"/>
                <a:gd name="T19" fmla="*/ 28 h 132"/>
                <a:gd name="T20" fmla="*/ 17 w 132"/>
                <a:gd name="T21" fmla="*/ 36 h 132"/>
                <a:gd name="T22" fmla="*/ 2 w 132"/>
                <a:gd name="T23" fmla="*/ 49 h 132"/>
                <a:gd name="T24" fmla="*/ 9 w 132"/>
                <a:gd name="T25" fmla="*/ 59 h 132"/>
                <a:gd name="T26" fmla="*/ 0 w 132"/>
                <a:gd name="T27" fmla="*/ 67 h 132"/>
                <a:gd name="T28" fmla="*/ 11 w 132"/>
                <a:gd name="T29" fmla="*/ 83 h 132"/>
                <a:gd name="T30" fmla="*/ 15 w 132"/>
                <a:gd name="T31" fmla="*/ 93 h 132"/>
                <a:gd name="T32" fmla="*/ 19 w 132"/>
                <a:gd name="T33" fmla="*/ 113 h 132"/>
                <a:gd name="T34" fmla="*/ 31 w 132"/>
                <a:gd name="T35" fmla="*/ 112 h 132"/>
                <a:gd name="T36" fmla="*/ 33 w 132"/>
                <a:gd name="T37" fmla="*/ 124 h 132"/>
                <a:gd name="T38" fmla="*/ 53 w 132"/>
                <a:gd name="T39" fmla="*/ 122 h 132"/>
                <a:gd name="T40" fmla="*/ 64 w 132"/>
                <a:gd name="T41" fmla="*/ 123 h 132"/>
                <a:gd name="T42" fmla="*/ 83 w 132"/>
                <a:gd name="T43" fmla="*/ 130 h 132"/>
                <a:gd name="T44" fmla="*/ 88 w 132"/>
                <a:gd name="T45" fmla="*/ 119 h 132"/>
                <a:gd name="T46" fmla="*/ 100 w 132"/>
                <a:gd name="T47" fmla="*/ 123 h 132"/>
                <a:gd name="T48" fmla="*/ 108 w 132"/>
                <a:gd name="T49" fmla="*/ 105 h 132"/>
                <a:gd name="T50" fmla="*/ 114 w 132"/>
                <a:gd name="T51" fmla="*/ 96 h 132"/>
                <a:gd name="T52" fmla="*/ 130 w 132"/>
                <a:gd name="T53" fmla="*/ 83 h 132"/>
                <a:gd name="T54" fmla="*/ 122 w 132"/>
                <a:gd name="T55" fmla="*/ 73 h 132"/>
                <a:gd name="T56" fmla="*/ 132 w 132"/>
                <a:gd name="T57" fmla="*/ 66 h 132"/>
                <a:gd name="T58" fmla="*/ 120 w 132"/>
                <a:gd name="T59" fmla="*/ 49 h 132"/>
                <a:gd name="T60" fmla="*/ 91 w 132"/>
                <a:gd name="T61" fmla="*/ 86 h 132"/>
                <a:gd name="T62" fmla="*/ 62 w 132"/>
                <a:gd name="T63" fmla="*/ 98 h 132"/>
                <a:gd name="T64" fmla="*/ 36 w 132"/>
                <a:gd name="T65" fmla="*/ 79 h 132"/>
                <a:gd name="T66" fmla="*/ 40 w 132"/>
                <a:gd name="T67" fmla="*/ 47 h 132"/>
                <a:gd name="T68" fmla="*/ 70 w 132"/>
                <a:gd name="T69" fmla="*/ 34 h 132"/>
                <a:gd name="T70" fmla="*/ 95 w 132"/>
                <a:gd name="T71" fmla="*/ 54 h 132"/>
                <a:gd name="T72" fmla="*/ 91 w 132"/>
                <a:gd name="T73" fmla="*/ 8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118" y="44"/>
                  </a:moveTo>
                  <a:cubicBezTo>
                    <a:pt x="116" y="39"/>
                    <a:pt x="116" y="39"/>
                    <a:pt x="116" y="39"/>
                  </a:cubicBezTo>
                  <a:cubicBezTo>
                    <a:pt x="118" y="37"/>
                    <a:pt x="121" y="35"/>
                    <a:pt x="123" y="33"/>
                  </a:cubicBezTo>
                  <a:cubicBezTo>
                    <a:pt x="120" y="28"/>
                    <a:pt x="116" y="23"/>
                    <a:pt x="113" y="20"/>
                  </a:cubicBezTo>
                  <a:cubicBezTo>
                    <a:pt x="110" y="21"/>
                    <a:pt x="107" y="23"/>
                    <a:pt x="104" y="24"/>
                  </a:cubicBezTo>
                  <a:cubicBezTo>
                    <a:pt x="103" y="23"/>
                    <a:pt x="102" y="22"/>
                    <a:pt x="100" y="21"/>
                  </a:cubicBezTo>
                  <a:cubicBezTo>
                    <a:pt x="99" y="20"/>
                    <a:pt x="97" y="19"/>
                    <a:pt x="96" y="18"/>
                  </a:cubicBezTo>
                  <a:cubicBezTo>
                    <a:pt x="97" y="15"/>
                    <a:pt x="98" y="12"/>
                    <a:pt x="98" y="9"/>
                  </a:cubicBezTo>
                  <a:cubicBezTo>
                    <a:pt x="93" y="6"/>
                    <a:pt x="88" y="4"/>
                    <a:pt x="83" y="2"/>
                  </a:cubicBezTo>
                  <a:cubicBezTo>
                    <a:pt x="81" y="5"/>
                    <a:pt x="80" y="8"/>
                    <a:pt x="78" y="11"/>
                  </a:cubicBezTo>
                  <a:cubicBezTo>
                    <a:pt x="76" y="10"/>
                    <a:pt x="75" y="10"/>
                    <a:pt x="73" y="10"/>
                  </a:cubicBezTo>
                  <a:cubicBezTo>
                    <a:pt x="71" y="9"/>
                    <a:pt x="69" y="9"/>
                    <a:pt x="68" y="9"/>
                  </a:cubicBezTo>
                  <a:cubicBezTo>
                    <a:pt x="67" y="6"/>
                    <a:pt x="66" y="3"/>
                    <a:pt x="65" y="0"/>
                  </a:cubicBezTo>
                  <a:cubicBezTo>
                    <a:pt x="60" y="0"/>
                    <a:pt x="54" y="1"/>
                    <a:pt x="49" y="2"/>
                  </a:cubicBezTo>
                  <a:cubicBezTo>
                    <a:pt x="49" y="6"/>
                    <a:pt x="48" y="9"/>
                    <a:pt x="49" y="12"/>
                  </a:cubicBezTo>
                  <a:cubicBezTo>
                    <a:pt x="44" y="14"/>
                    <a:pt x="44" y="14"/>
                    <a:pt x="44" y="14"/>
                  </a:cubicBezTo>
                  <a:cubicBezTo>
                    <a:pt x="39" y="16"/>
                    <a:pt x="39" y="16"/>
                    <a:pt x="39" y="16"/>
                  </a:cubicBezTo>
                  <a:cubicBezTo>
                    <a:pt x="37" y="14"/>
                    <a:pt x="34" y="12"/>
                    <a:pt x="32" y="9"/>
                  </a:cubicBezTo>
                  <a:cubicBezTo>
                    <a:pt x="27" y="12"/>
                    <a:pt x="23" y="16"/>
                    <a:pt x="19" y="19"/>
                  </a:cubicBezTo>
                  <a:cubicBezTo>
                    <a:pt x="20" y="22"/>
                    <a:pt x="22" y="25"/>
                    <a:pt x="24" y="28"/>
                  </a:cubicBezTo>
                  <a:cubicBezTo>
                    <a:pt x="23" y="29"/>
                    <a:pt x="21" y="30"/>
                    <a:pt x="20" y="32"/>
                  </a:cubicBezTo>
                  <a:cubicBezTo>
                    <a:pt x="19" y="33"/>
                    <a:pt x="18" y="35"/>
                    <a:pt x="17" y="36"/>
                  </a:cubicBezTo>
                  <a:cubicBezTo>
                    <a:pt x="14" y="35"/>
                    <a:pt x="11" y="35"/>
                    <a:pt x="8" y="34"/>
                  </a:cubicBezTo>
                  <a:cubicBezTo>
                    <a:pt x="5" y="39"/>
                    <a:pt x="3" y="44"/>
                    <a:pt x="2" y="49"/>
                  </a:cubicBezTo>
                  <a:cubicBezTo>
                    <a:pt x="5" y="51"/>
                    <a:pt x="7" y="52"/>
                    <a:pt x="10" y="54"/>
                  </a:cubicBezTo>
                  <a:cubicBezTo>
                    <a:pt x="10" y="56"/>
                    <a:pt x="10" y="57"/>
                    <a:pt x="9" y="59"/>
                  </a:cubicBezTo>
                  <a:cubicBezTo>
                    <a:pt x="9" y="61"/>
                    <a:pt x="9" y="63"/>
                    <a:pt x="9" y="64"/>
                  </a:cubicBezTo>
                  <a:cubicBezTo>
                    <a:pt x="6" y="65"/>
                    <a:pt x="3" y="66"/>
                    <a:pt x="0" y="67"/>
                  </a:cubicBezTo>
                  <a:cubicBezTo>
                    <a:pt x="0" y="73"/>
                    <a:pt x="0" y="78"/>
                    <a:pt x="2" y="83"/>
                  </a:cubicBezTo>
                  <a:cubicBezTo>
                    <a:pt x="5" y="84"/>
                    <a:pt x="8" y="84"/>
                    <a:pt x="11" y="83"/>
                  </a:cubicBezTo>
                  <a:cubicBezTo>
                    <a:pt x="13" y="88"/>
                    <a:pt x="13" y="88"/>
                    <a:pt x="13" y="88"/>
                  </a:cubicBezTo>
                  <a:cubicBezTo>
                    <a:pt x="15" y="93"/>
                    <a:pt x="15" y="93"/>
                    <a:pt x="15" y="93"/>
                  </a:cubicBezTo>
                  <a:cubicBezTo>
                    <a:pt x="13" y="95"/>
                    <a:pt x="11" y="98"/>
                    <a:pt x="9" y="100"/>
                  </a:cubicBezTo>
                  <a:cubicBezTo>
                    <a:pt x="12" y="105"/>
                    <a:pt x="15" y="109"/>
                    <a:pt x="19" y="113"/>
                  </a:cubicBezTo>
                  <a:cubicBezTo>
                    <a:pt x="22" y="112"/>
                    <a:pt x="25" y="110"/>
                    <a:pt x="27" y="108"/>
                  </a:cubicBezTo>
                  <a:cubicBezTo>
                    <a:pt x="29" y="109"/>
                    <a:pt x="30" y="111"/>
                    <a:pt x="31" y="112"/>
                  </a:cubicBezTo>
                  <a:cubicBezTo>
                    <a:pt x="33" y="113"/>
                    <a:pt x="34" y="114"/>
                    <a:pt x="36" y="115"/>
                  </a:cubicBezTo>
                  <a:cubicBezTo>
                    <a:pt x="35" y="118"/>
                    <a:pt x="34" y="121"/>
                    <a:pt x="33" y="124"/>
                  </a:cubicBezTo>
                  <a:cubicBezTo>
                    <a:pt x="38" y="127"/>
                    <a:pt x="43" y="129"/>
                    <a:pt x="49" y="130"/>
                  </a:cubicBezTo>
                  <a:cubicBezTo>
                    <a:pt x="50" y="127"/>
                    <a:pt x="52" y="125"/>
                    <a:pt x="53" y="122"/>
                  </a:cubicBezTo>
                  <a:cubicBezTo>
                    <a:pt x="55" y="122"/>
                    <a:pt x="57" y="123"/>
                    <a:pt x="59" y="123"/>
                  </a:cubicBezTo>
                  <a:cubicBezTo>
                    <a:pt x="60" y="123"/>
                    <a:pt x="62" y="123"/>
                    <a:pt x="64" y="123"/>
                  </a:cubicBezTo>
                  <a:cubicBezTo>
                    <a:pt x="65" y="126"/>
                    <a:pt x="66" y="130"/>
                    <a:pt x="67" y="132"/>
                  </a:cubicBezTo>
                  <a:cubicBezTo>
                    <a:pt x="72" y="132"/>
                    <a:pt x="78" y="132"/>
                    <a:pt x="83" y="130"/>
                  </a:cubicBezTo>
                  <a:cubicBezTo>
                    <a:pt x="83" y="127"/>
                    <a:pt x="83" y="124"/>
                    <a:pt x="83" y="121"/>
                  </a:cubicBezTo>
                  <a:cubicBezTo>
                    <a:pt x="88" y="119"/>
                    <a:pt x="88" y="119"/>
                    <a:pt x="88" y="119"/>
                  </a:cubicBezTo>
                  <a:cubicBezTo>
                    <a:pt x="93" y="117"/>
                    <a:pt x="93" y="117"/>
                    <a:pt x="93" y="117"/>
                  </a:cubicBezTo>
                  <a:cubicBezTo>
                    <a:pt x="95" y="119"/>
                    <a:pt x="97" y="121"/>
                    <a:pt x="100" y="123"/>
                  </a:cubicBezTo>
                  <a:cubicBezTo>
                    <a:pt x="104" y="121"/>
                    <a:pt x="109" y="117"/>
                    <a:pt x="113" y="113"/>
                  </a:cubicBezTo>
                  <a:cubicBezTo>
                    <a:pt x="111" y="110"/>
                    <a:pt x="109" y="108"/>
                    <a:pt x="108" y="105"/>
                  </a:cubicBezTo>
                  <a:cubicBezTo>
                    <a:pt x="109" y="103"/>
                    <a:pt x="110" y="102"/>
                    <a:pt x="111" y="101"/>
                  </a:cubicBezTo>
                  <a:cubicBezTo>
                    <a:pt x="112" y="99"/>
                    <a:pt x="113" y="98"/>
                    <a:pt x="114" y="96"/>
                  </a:cubicBezTo>
                  <a:cubicBezTo>
                    <a:pt x="117" y="97"/>
                    <a:pt x="120" y="98"/>
                    <a:pt x="123" y="99"/>
                  </a:cubicBezTo>
                  <a:cubicBezTo>
                    <a:pt x="126" y="94"/>
                    <a:pt x="128" y="89"/>
                    <a:pt x="130" y="83"/>
                  </a:cubicBezTo>
                  <a:cubicBezTo>
                    <a:pt x="127" y="82"/>
                    <a:pt x="124" y="80"/>
                    <a:pt x="121" y="79"/>
                  </a:cubicBezTo>
                  <a:cubicBezTo>
                    <a:pt x="122" y="77"/>
                    <a:pt x="122" y="75"/>
                    <a:pt x="122" y="73"/>
                  </a:cubicBezTo>
                  <a:cubicBezTo>
                    <a:pt x="123" y="72"/>
                    <a:pt x="123" y="70"/>
                    <a:pt x="123" y="68"/>
                  </a:cubicBezTo>
                  <a:cubicBezTo>
                    <a:pt x="126" y="67"/>
                    <a:pt x="129" y="67"/>
                    <a:pt x="132" y="66"/>
                  </a:cubicBezTo>
                  <a:cubicBezTo>
                    <a:pt x="132" y="60"/>
                    <a:pt x="131" y="54"/>
                    <a:pt x="130" y="49"/>
                  </a:cubicBezTo>
                  <a:cubicBezTo>
                    <a:pt x="126" y="49"/>
                    <a:pt x="123" y="49"/>
                    <a:pt x="120" y="49"/>
                  </a:cubicBezTo>
                  <a:lnTo>
                    <a:pt x="118" y="44"/>
                  </a:lnTo>
                  <a:close/>
                  <a:moveTo>
                    <a:pt x="91" y="86"/>
                  </a:moveTo>
                  <a:cubicBezTo>
                    <a:pt x="88" y="90"/>
                    <a:pt x="83" y="94"/>
                    <a:pt x="78" y="96"/>
                  </a:cubicBezTo>
                  <a:cubicBezTo>
                    <a:pt x="73" y="98"/>
                    <a:pt x="67" y="99"/>
                    <a:pt x="62" y="98"/>
                  </a:cubicBezTo>
                  <a:cubicBezTo>
                    <a:pt x="56" y="97"/>
                    <a:pt x="51" y="95"/>
                    <a:pt x="46" y="92"/>
                  </a:cubicBezTo>
                  <a:cubicBezTo>
                    <a:pt x="42" y="89"/>
                    <a:pt x="38" y="84"/>
                    <a:pt x="36" y="79"/>
                  </a:cubicBezTo>
                  <a:cubicBezTo>
                    <a:pt x="34" y="74"/>
                    <a:pt x="33" y="68"/>
                    <a:pt x="34" y="62"/>
                  </a:cubicBezTo>
                  <a:cubicBezTo>
                    <a:pt x="35" y="57"/>
                    <a:pt x="37" y="51"/>
                    <a:pt x="40" y="47"/>
                  </a:cubicBezTo>
                  <a:cubicBezTo>
                    <a:pt x="44" y="42"/>
                    <a:pt x="48" y="39"/>
                    <a:pt x="53" y="37"/>
                  </a:cubicBezTo>
                  <a:cubicBezTo>
                    <a:pt x="59" y="35"/>
                    <a:pt x="64" y="34"/>
                    <a:pt x="70" y="34"/>
                  </a:cubicBezTo>
                  <a:cubicBezTo>
                    <a:pt x="75" y="35"/>
                    <a:pt x="81" y="37"/>
                    <a:pt x="85" y="41"/>
                  </a:cubicBezTo>
                  <a:cubicBezTo>
                    <a:pt x="90" y="44"/>
                    <a:pt x="93" y="49"/>
                    <a:pt x="95" y="54"/>
                  </a:cubicBezTo>
                  <a:cubicBezTo>
                    <a:pt x="97" y="59"/>
                    <a:pt x="98" y="65"/>
                    <a:pt x="98" y="70"/>
                  </a:cubicBezTo>
                  <a:cubicBezTo>
                    <a:pt x="97" y="76"/>
                    <a:pt x="95" y="81"/>
                    <a:pt x="91"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0" name="Freeform 7"/>
            <p:cNvSpPr>
              <a:spLocks noEditPoints="1"/>
            </p:cNvSpPr>
            <p:nvPr/>
          </p:nvSpPr>
          <p:spPr bwMode="auto">
            <a:xfrm>
              <a:off x="11107738" y="2982913"/>
              <a:ext cx="247650" cy="249237"/>
            </a:xfrm>
            <a:custGeom>
              <a:avLst/>
              <a:gdLst>
                <a:gd name="T0" fmla="*/ 60 w 65"/>
                <a:gd name="T1" fmla="*/ 30 h 65"/>
                <a:gd name="T2" fmla="*/ 63 w 65"/>
                <a:gd name="T3" fmla="*/ 20 h 65"/>
                <a:gd name="T4" fmla="*/ 57 w 65"/>
                <a:gd name="T5" fmla="*/ 18 h 65"/>
                <a:gd name="T6" fmla="*/ 58 w 65"/>
                <a:gd name="T7" fmla="*/ 12 h 65"/>
                <a:gd name="T8" fmla="*/ 49 w 65"/>
                <a:gd name="T9" fmla="*/ 9 h 65"/>
                <a:gd name="T10" fmla="*/ 44 w 65"/>
                <a:gd name="T11" fmla="*/ 6 h 65"/>
                <a:gd name="T12" fmla="*/ 37 w 65"/>
                <a:gd name="T13" fmla="*/ 0 h 65"/>
                <a:gd name="T14" fmla="*/ 32 w 65"/>
                <a:gd name="T15" fmla="*/ 4 h 65"/>
                <a:gd name="T16" fmla="*/ 28 w 65"/>
                <a:gd name="T17" fmla="*/ 0 h 65"/>
                <a:gd name="T18" fmla="*/ 20 w 65"/>
                <a:gd name="T19" fmla="*/ 6 h 65"/>
                <a:gd name="T20" fmla="*/ 16 w 65"/>
                <a:gd name="T21" fmla="*/ 9 h 65"/>
                <a:gd name="T22" fmla="*/ 6 w 65"/>
                <a:gd name="T23" fmla="*/ 12 h 65"/>
                <a:gd name="T24" fmla="*/ 8 w 65"/>
                <a:gd name="T25" fmla="*/ 18 h 65"/>
                <a:gd name="T26" fmla="*/ 2 w 65"/>
                <a:gd name="T27" fmla="*/ 20 h 65"/>
                <a:gd name="T28" fmla="*/ 4 w 65"/>
                <a:gd name="T29" fmla="*/ 30 h 65"/>
                <a:gd name="T30" fmla="*/ 4 w 65"/>
                <a:gd name="T31" fmla="*/ 35 h 65"/>
                <a:gd name="T32" fmla="*/ 2 w 65"/>
                <a:gd name="T33" fmla="*/ 45 h 65"/>
                <a:gd name="T34" fmla="*/ 8 w 65"/>
                <a:gd name="T35" fmla="*/ 46 h 65"/>
                <a:gd name="T36" fmla="*/ 6 w 65"/>
                <a:gd name="T37" fmla="*/ 52 h 65"/>
                <a:gd name="T38" fmla="*/ 16 w 65"/>
                <a:gd name="T39" fmla="*/ 55 h 65"/>
                <a:gd name="T40" fmla="*/ 20 w 65"/>
                <a:gd name="T41" fmla="*/ 58 h 65"/>
                <a:gd name="T42" fmla="*/ 28 w 65"/>
                <a:gd name="T43" fmla="*/ 65 h 65"/>
                <a:gd name="T44" fmla="*/ 32 w 65"/>
                <a:gd name="T45" fmla="*/ 61 h 65"/>
                <a:gd name="T46" fmla="*/ 37 w 65"/>
                <a:gd name="T47" fmla="*/ 65 h 65"/>
                <a:gd name="T48" fmla="*/ 44 w 65"/>
                <a:gd name="T49" fmla="*/ 58 h 65"/>
                <a:gd name="T50" fmla="*/ 49 w 65"/>
                <a:gd name="T51" fmla="*/ 55 h 65"/>
                <a:gd name="T52" fmla="*/ 58 w 65"/>
                <a:gd name="T53" fmla="*/ 52 h 65"/>
                <a:gd name="T54" fmla="*/ 57 w 65"/>
                <a:gd name="T55" fmla="*/ 46 h 65"/>
                <a:gd name="T56" fmla="*/ 63 w 65"/>
                <a:gd name="T57" fmla="*/ 45 h 65"/>
                <a:gd name="T58" fmla="*/ 60 w 65"/>
                <a:gd name="T59" fmla="*/ 35 h 65"/>
                <a:gd name="T60" fmla="*/ 40 w 65"/>
                <a:gd name="T61" fmla="*/ 46 h 65"/>
                <a:gd name="T62" fmla="*/ 24 w 65"/>
                <a:gd name="T63" fmla="*/ 46 h 65"/>
                <a:gd name="T64" fmla="*/ 16 w 65"/>
                <a:gd name="T65" fmla="*/ 32 h 65"/>
                <a:gd name="T66" fmla="*/ 24 w 65"/>
                <a:gd name="T67" fmla="*/ 18 h 65"/>
                <a:gd name="T68" fmla="*/ 40 w 65"/>
                <a:gd name="T69" fmla="*/ 18 h 65"/>
                <a:gd name="T70" fmla="*/ 48 w 65"/>
                <a:gd name="T71" fmla="*/ 32 h 65"/>
                <a:gd name="T72" fmla="*/ 40 w 65"/>
                <a:gd name="T73" fmla="*/ 4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65">
                  <a:moveTo>
                    <a:pt x="61" y="32"/>
                  </a:moveTo>
                  <a:cubicBezTo>
                    <a:pt x="60" y="30"/>
                    <a:pt x="60" y="30"/>
                    <a:pt x="60" y="30"/>
                  </a:cubicBezTo>
                  <a:cubicBezTo>
                    <a:pt x="62" y="29"/>
                    <a:pt x="63" y="28"/>
                    <a:pt x="65" y="28"/>
                  </a:cubicBezTo>
                  <a:cubicBezTo>
                    <a:pt x="64" y="25"/>
                    <a:pt x="64" y="22"/>
                    <a:pt x="63" y="20"/>
                  </a:cubicBezTo>
                  <a:cubicBezTo>
                    <a:pt x="61" y="20"/>
                    <a:pt x="60" y="20"/>
                    <a:pt x="58" y="20"/>
                  </a:cubicBezTo>
                  <a:cubicBezTo>
                    <a:pt x="58" y="20"/>
                    <a:pt x="57" y="19"/>
                    <a:pt x="57" y="18"/>
                  </a:cubicBezTo>
                  <a:cubicBezTo>
                    <a:pt x="56" y="17"/>
                    <a:pt x="56" y="16"/>
                    <a:pt x="55" y="16"/>
                  </a:cubicBezTo>
                  <a:cubicBezTo>
                    <a:pt x="56" y="15"/>
                    <a:pt x="57" y="13"/>
                    <a:pt x="58" y="12"/>
                  </a:cubicBezTo>
                  <a:cubicBezTo>
                    <a:pt x="57" y="10"/>
                    <a:pt x="55" y="8"/>
                    <a:pt x="52" y="6"/>
                  </a:cubicBezTo>
                  <a:cubicBezTo>
                    <a:pt x="51" y="7"/>
                    <a:pt x="50" y="8"/>
                    <a:pt x="49" y="9"/>
                  </a:cubicBezTo>
                  <a:cubicBezTo>
                    <a:pt x="48" y="8"/>
                    <a:pt x="47" y="8"/>
                    <a:pt x="46" y="8"/>
                  </a:cubicBezTo>
                  <a:cubicBezTo>
                    <a:pt x="46" y="7"/>
                    <a:pt x="45" y="7"/>
                    <a:pt x="44" y="6"/>
                  </a:cubicBezTo>
                  <a:cubicBezTo>
                    <a:pt x="44" y="5"/>
                    <a:pt x="44" y="3"/>
                    <a:pt x="45" y="2"/>
                  </a:cubicBezTo>
                  <a:cubicBezTo>
                    <a:pt x="42" y="1"/>
                    <a:pt x="39" y="0"/>
                    <a:pt x="37" y="0"/>
                  </a:cubicBezTo>
                  <a:cubicBezTo>
                    <a:pt x="36" y="1"/>
                    <a:pt x="35" y="2"/>
                    <a:pt x="35" y="4"/>
                  </a:cubicBezTo>
                  <a:cubicBezTo>
                    <a:pt x="32" y="4"/>
                    <a:pt x="32" y="4"/>
                    <a:pt x="32" y="4"/>
                  </a:cubicBezTo>
                  <a:cubicBezTo>
                    <a:pt x="30" y="4"/>
                    <a:pt x="30" y="4"/>
                    <a:pt x="30" y="4"/>
                  </a:cubicBezTo>
                  <a:cubicBezTo>
                    <a:pt x="29" y="2"/>
                    <a:pt x="28" y="1"/>
                    <a:pt x="28" y="0"/>
                  </a:cubicBezTo>
                  <a:cubicBezTo>
                    <a:pt x="25" y="0"/>
                    <a:pt x="22" y="1"/>
                    <a:pt x="20" y="2"/>
                  </a:cubicBezTo>
                  <a:cubicBezTo>
                    <a:pt x="20" y="3"/>
                    <a:pt x="20" y="5"/>
                    <a:pt x="20" y="6"/>
                  </a:cubicBezTo>
                  <a:cubicBezTo>
                    <a:pt x="20" y="7"/>
                    <a:pt x="19" y="7"/>
                    <a:pt x="18" y="8"/>
                  </a:cubicBezTo>
                  <a:cubicBezTo>
                    <a:pt x="17" y="8"/>
                    <a:pt x="16" y="8"/>
                    <a:pt x="16" y="9"/>
                  </a:cubicBezTo>
                  <a:cubicBezTo>
                    <a:pt x="15" y="8"/>
                    <a:pt x="13" y="7"/>
                    <a:pt x="12" y="6"/>
                  </a:cubicBezTo>
                  <a:cubicBezTo>
                    <a:pt x="10" y="8"/>
                    <a:pt x="8" y="10"/>
                    <a:pt x="6" y="12"/>
                  </a:cubicBezTo>
                  <a:cubicBezTo>
                    <a:pt x="7" y="13"/>
                    <a:pt x="8" y="15"/>
                    <a:pt x="9" y="16"/>
                  </a:cubicBezTo>
                  <a:cubicBezTo>
                    <a:pt x="8" y="16"/>
                    <a:pt x="8" y="17"/>
                    <a:pt x="8" y="18"/>
                  </a:cubicBezTo>
                  <a:cubicBezTo>
                    <a:pt x="7" y="19"/>
                    <a:pt x="7" y="20"/>
                    <a:pt x="6" y="20"/>
                  </a:cubicBezTo>
                  <a:cubicBezTo>
                    <a:pt x="5" y="20"/>
                    <a:pt x="3" y="20"/>
                    <a:pt x="2" y="20"/>
                  </a:cubicBezTo>
                  <a:cubicBezTo>
                    <a:pt x="1" y="22"/>
                    <a:pt x="0" y="25"/>
                    <a:pt x="0" y="28"/>
                  </a:cubicBezTo>
                  <a:cubicBezTo>
                    <a:pt x="1" y="28"/>
                    <a:pt x="2" y="29"/>
                    <a:pt x="4" y="30"/>
                  </a:cubicBezTo>
                  <a:cubicBezTo>
                    <a:pt x="4" y="32"/>
                    <a:pt x="4" y="32"/>
                    <a:pt x="4" y="32"/>
                  </a:cubicBezTo>
                  <a:cubicBezTo>
                    <a:pt x="4" y="35"/>
                    <a:pt x="4" y="35"/>
                    <a:pt x="4" y="35"/>
                  </a:cubicBezTo>
                  <a:cubicBezTo>
                    <a:pt x="2" y="35"/>
                    <a:pt x="1" y="36"/>
                    <a:pt x="0" y="37"/>
                  </a:cubicBezTo>
                  <a:cubicBezTo>
                    <a:pt x="0" y="39"/>
                    <a:pt x="1" y="42"/>
                    <a:pt x="2" y="45"/>
                  </a:cubicBezTo>
                  <a:cubicBezTo>
                    <a:pt x="3" y="44"/>
                    <a:pt x="5" y="44"/>
                    <a:pt x="6" y="44"/>
                  </a:cubicBezTo>
                  <a:cubicBezTo>
                    <a:pt x="7" y="45"/>
                    <a:pt x="7" y="46"/>
                    <a:pt x="8" y="46"/>
                  </a:cubicBezTo>
                  <a:cubicBezTo>
                    <a:pt x="8" y="47"/>
                    <a:pt x="8" y="48"/>
                    <a:pt x="9" y="49"/>
                  </a:cubicBezTo>
                  <a:cubicBezTo>
                    <a:pt x="8" y="50"/>
                    <a:pt x="7" y="51"/>
                    <a:pt x="6" y="52"/>
                  </a:cubicBezTo>
                  <a:cubicBezTo>
                    <a:pt x="8" y="55"/>
                    <a:pt x="10" y="56"/>
                    <a:pt x="12" y="58"/>
                  </a:cubicBezTo>
                  <a:cubicBezTo>
                    <a:pt x="13" y="57"/>
                    <a:pt x="15" y="56"/>
                    <a:pt x="16" y="55"/>
                  </a:cubicBezTo>
                  <a:cubicBezTo>
                    <a:pt x="16" y="56"/>
                    <a:pt x="17" y="56"/>
                    <a:pt x="18" y="57"/>
                  </a:cubicBezTo>
                  <a:cubicBezTo>
                    <a:pt x="19" y="57"/>
                    <a:pt x="20" y="58"/>
                    <a:pt x="20" y="58"/>
                  </a:cubicBezTo>
                  <a:cubicBezTo>
                    <a:pt x="20" y="59"/>
                    <a:pt x="20" y="61"/>
                    <a:pt x="20" y="63"/>
                  </a:cubicBezTo>
                  <a:cubicBezTo>
                    <a:pt x="22" y="64"/>
                    <a:pt x="25" y="64"/>
                    <a:pt x="28" y="65"/>
                  </a:cubicBezTo>
                  <a:cubicBezTo>
                    <a:pt x="28" y="63"/>
                    <a:pt x="29" y="62"/>
                    <a:pt x="30" y="60"/>
                  </a:cubicBezTo>
                  <a:cubicBezTo>
                    <a:pt x="32" y="61"/>
                    <a:pt x="32" y="61"/>
                    <a:pt x="32" y="61"/>
                  </a:cubicBezTo>
                  <a:cubicBezTo>
                    <a:pt x="35" y="60"/>
                    <a:pt x="35" y="60"/>
                    <a:pt x="35" y="60"/>
                  </a:cubicBezTo>
                  <a:cubicBezTo>
                    <a:pt x="35" y="62"/>
                    <a:pt x="36" y="63"/>
                    <a:pt x="37" y="65"/>
                  </a:cubicBezTo>
                  <a:cubicBezTo>
                    <a:pt x="39" y="64"/>
                    <a:pt x="42" y="64"/>
                    <a:pt x="45" y="63"/>
                  </a:cubicBezTo>
                  <a:cubicBezTo>
                    <a:pt x="44" y="61"/>
                    <a:pt x="44" y="59"/>
                    <a:pt x="44" y="58"/>
                  </a:cubicBezTo>
                  <a:cubicBezTo>
                    <a:pt x="45" y="58"/>
                    <a:pt x="46" y="57"/>
                    <a:pt x="46" y="57"/>
                  </a:cubicBezTo>
                  <a:cubicBezTo>
                    <a:pt x="47" y="56"/>
                    <a:pt x="48" y="56"/>
                    <a:pt x="49" y="55"/>
                  </a:cubicBezTo>
                  <a:cubicBezTo>
                    <a:pt x="50" y="56"/>
                    <a:pt x="51" y="57"/>
                    <a:pt x="52" y="58"/>
                  </a:cubicBezTo>
                  <a:cubicBezTo>
                    <a:pt x="55" y="56"/>
                    <a:pt x="57" y="55"/>
                    <a:pt x="58" y="52"/>
                  </a:cubicBezTo>
                  <a:cubicBezTo>
                    <a:pt x="57" y="51"/>
                    <a:pt x="56" y="50"/>
                    <a:pt x="55" y="49"/>
                  </a:cubicBezTo>
                  <a:cubicBezTo>
                    <a:pt x="56" y="48"/>
                    <a:pt x="56" y="47"/>
                    <a:pt x="57" y="46"/>
                  </a:cubicBezTo>
                  <a:cubicBezTo>
                    <a:pt x="57" y="46"/>
                    <a:pt x="58" y="45"/>
                    <a:pt x="58" y="44"/>
                  </a:cubicBezTo>
                  <a:cubicBezTo>
                    <a:pt x="60" y="44"/>
                    <a:pt x="61" y="44"/>
                    <a:pt x="63" y="45"/>
                  </a:cubicBezTo>
                  <a:cubicBezTo>
                    <a:pt x="64" y="42"/>
                    <a:pt x="64" y="39"/>
                    <a:pt x="65" y="37"/>
                  </a:cubicBezTo>
                  <a:cubicBezTo>
                    <a:pt x="63" y="36"/>
                    <a:pt x="62" y="35"/>
                    <a:pt x="60" y="35"/>
                  </a:cubicBezTo>
                  <a:lnTo>
                    <a:pt x="61" y="32"/>
                  </a:lnTo>
                  <a:close/>
                  <a:moveTo>
                    <a:pt x="40" y="46"/>
                  </a:moveTo>
                  <a:cubicBezTo>
                    <a:pt x="38" y="47"/>
                    <a:pt x="35" y="48"/>
                    <a:pt x="32" y="48"/>
                  </a:cubicBezTo>
                  <a:cubicBezTo>
                    <a:pt x="29" y="48"/>
                    <a:pt x="27" y="47"/>
                    <a:pt x="24" y="46"/>
                  </a:cubicBezTo>
                  <a:cubicBezTo>
                    <a:pt x="22" y="45"/>
                    <a:pt x="20" y="43"/>
                    <a:pt x="18" y="40"/>
                  </a:cubicBezTo>
                  <a:cubicBezTo>
                    <a:pt x="17" y="38"/>
                    <a:pt x="16" y="35"/>
                    <a:pt x="16" y="32"/>
                  </a:cubicBezTo>
                  <a:cubicBezTo>
                    <a:pt x="16" y="29"/>
                    <a:pt x="17" y="27"/>
                    <a:pt x="18" y="24"/>
                  </a:cubicBezTo>
                  <a:cubicBezTo>
                    <a:pt x="20" y="22"/>
                    <a:pt x="22" y="20"/>
                    <a:pt x="24" y="18"/>
                  </a:cubicBezTo>
                  <a:cubicBezTo>
                    <a:pt x="27" y="17"/>
                    <a:pt x="29" y="16"/>
                    <a:pt x="32" y="16"/>
                  </a:cubicBezTo>
                  <a:cubicBezTo>
                    <a:pt x="35" y="16"/>
                    <a:pt x="38" y="17"/>
                    <a:pt x="40" y="18"/>
                  </a:cubicBezTo>
                  <a:cubicBezTo>
                    <a:pt x="43" y="20"/>
                    <a:pt x="45" y="22"/>
                    <a:pt x="46" y="24"/>
                  </a:cubicBezTo>
                  <a:cubicBezTo>
                    <a:pt x="47" y="27"/>
                    <a:pt x="48" y="29"/>
                    <a:pt x="48" y="32"/>
                  </a:cubicBezTo>
                  <a:cubicBezTo>
                    <a:pt x="48" y="35"/>
                    <a:pt x="47" y="38"/>
                    <a:pt x="46" y="40"/>
                  </a:cubicBezTo>
                  <a:cubicBezTo>
                    <a:pt x="45" y="43"/>
                    <a:pt x="43" y="45"/>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61" name="Oval 52"/>
          <p:cNvSpPr/>
          <p:nvPr/>
        </p:nvSpPr>
        <p:spPr>
          <a:xfrm>
            <a:off x="7985043" y="3703220"/>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53"/>
          <p:cNvGrpSpPr/>
          <p:nvPr/>
        </p:nvGrpSpPr>
        <p:grpSpPr>
          <a:xfrm>
            <a:off x="8082663" y="3799255"/>
            <a:ext cx="360000" cy="314569"/>
            <a:chOff x="9575800" y="4168775"/>
            <a:chExt cx="830263" cy="725488"/>
          </a:xfrm>
          <a:solidFill>
            <a:schemeClr val="bg2"/>
          </a:solidFill>
          <a:effectLst/>
        </p:grpSpPr>
        <p:sp>
          <p:nvSpPr>
            <p:cNvPr id="63" name="Freeform 19"/>
            <p:cNvSpPr>
              <a:spLocks noEditPoints="1"/>
            </p:cNvSpPr>
            <p:nvPr/>
          </p:nvSpPr>
          <p:spPr bwMode="auto">
            <a:xfrm>
              <a:off x="9575800" y="4168775"/>
              <a:ext cx="830263" cy="725488"/>
            </a:xfrm>
            <a:custGeom>
              <a:avLst/>
              <a:gdLst>
                <a:gd name="T0" fmla="*/ 234 w 267"/>
                <a:gd name="T1" fmla="*/ 42 h 233"/>
                <a:gd name="T2" fmla="*/ 197 w 267"/>
                <a:gd name="T3" fmla="*/ 42 h 233"/>
                <a:gd name="T4" fmla="*/ 145 w 267"/>
                <a:gd name="T5" fmla="*/ 12 h 233"/>
                <a:gd name="T6" fmla="*/ 145 w 267"/>
                <a:gd name="T7" fmla="*/ 11 h 233"/>
                <a:gd name="T8" fmla="*/ 134 w 267"/>
                <a:gd name="T9" fmla="*/ 0 h 233"/>
                <a:gd name="T10" fmla="*/ 122 w 267"/>
                <a:gd name="T11" fmla="*/ 11 h 233"/>
                <a:gd name="T12" fmla="*/ 122 w 267"/>
                <a:gd name="T13" fmla="*/ 11 h 233"/>
                <a:gd name="T14" fmla="*/ 70 w 267"/>
                <a:gd name="T15" fmla="*/ 42 h 233"/>
                <a:gd name="T16" fmla="*/ 34 w 267"/>
                <a:gd name="T17" fmla="*/ 42 h 233"/>
                <a:gd name="T18" fmla="*/ 0 w 267"/>
                <a:gd name="T19" fmla="*/ 76 h 233"/>
                <a:gd name="T20" fmla="*/ 0 w 267"/>
                <a:gd name="T21" fmla="*/ 200 h 233"/>
                <a:gd name="T22" fmla="*/ 34 w 267"/>
                <a:gd name="T23" fmla="*/ 233 h 233"/>
                <a:gd name="T24" fmla="*/ 234 w 267"/>
                <a:gd name="T25" fmla="*/ 233 h 233"/>
                <a:gd name="T26" fmla="*/ 267 w 267"/>
                <a:gd name="T27" fmla="*/ 200 h 233"/>
                <a:gd name="T28" fmla="*/ 267 w 267"/>
                <a:gd name="T29" fmla="*/ 76 h 233"/>
                <a:gd name="T30" fmla="*/ 234 w 267"/>
                <a:gd name="T31" fmla="*/ 42 h 233"/>
                <a:gd name="T32" fmla="*/ 123 w 267"/>
                <a:gd name="T33" fmla="*/ 16 h 233"/>
                <a:gd name="T34" fmla="*/ 134 w 267"/>
                <a:gd name="T35" fmla="*/ 23 h 233"/>
                <a:gd name="T36" fmla="*/ 144 w 267"/>
                <a:gd name="T37" fmla="*/ 16 h 233"/>
                <a:gd name="T38" fmla="*/ 189 w 267"/>
                <a:gd name="T39" fmla="*/ 42 h 233"/>
                <a:gd name="T40" fmla="*/ 78 w 267"/>
                <a:gd name="T41" fmla="*/ 42 h 233"/>
                <a:gd name="T42" fmla="*/ 123 w 267"/>
                <a:gd name="T43" fmla="*/ 16 h 233"/>
                <a:gd name="T44" fmla="*/ 247 w 267"/>
                <a:gd name="T45" fmla="*/ 200 h 233"/>
                <a:gd name="T46" fmla="*/ 234 w 267"/>
                <a:gd name="T47" fmla="*/ 213 h 233"/>
                <a:gd name="T48" fmla="*/ 34 w 267"/>
                <a:gd name="T49" fmla="*/ 213 h 233"/>
                <a:gd name="T50" fmla="*/ 20 w 267"/>
                <a:gd name="T51" fmla="*/ 200 h 233"/>
                <a:gd name="T52" fmla="*/ 20 w 267"/>
                <a:gd name="T53" fmla="*/ 76 h 233"/>
                <a:gd name="T54" fmla="*/ 34 w 267"/>
                <a:gd name="T55" fmla="*/ 62 h 233"/>
                <a:gd name="T56" fmla="*/ 234 w 267"/>
                <a:gd name="T57" fmla="*/ 62 h 233"/>
                <a:gd name="T58" fmla="*/ 247 w 267"/>
                <a:gd name="T59" fmla="*/ 76 h 233"/>
                <a:gd name="T60" fmla="*/ 247 w 267"/>
                <a:gd name="T61" fmla="*/ 20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7" h="233">
                  <a:moveTo>
                    <a:pt x="234" y="42"/>
                  </a:moveTo>
                  <a:cubicBezTo>
                    <a:pt x="197" y="42"/>
                    <a:pt x="197" y="42"/>
                    <a:pt x="197" y="42"/>
                  </a:cubicBezTo>
                  <a:cubicBezTo>
                    <a:pt x="145" y="12"/>
                    <a:pt x="145" y="12"/>
                    <a:pt x="145" y="12"/>
                  </a:cubicBezTo>
                  <a:cubicBezTo>
                    <a:pt x="145" y="11"/>
                    <a:pt x="145" y="11"/>
                    <a:pt x="145" y="11"/>
                  </a:cubicBezTo>
                  <a:cubicBezTo>
                    <a:pt x="145" y="5"/>
                    <a:pt x="140" y="0"/>
                    <a:pt x="134" y="0"/>
                  </a:cubicBezTo>
                  <a:cubicBezTo>
                    <a:pt x="127" y="0"/>
                    <a:pt x="122" y="5"/>
                    <a:pt x="122" y="11"/>
                  </a:cubicBezTo>
                  <a:cubicBezTo>
                    <a:pt x="122" y="11"/>
                    <a:pt x="122" y="11"/>
                    <a:pt x="122" y="11"/>
                  </a:cubicBezTo>
                  <a:cubicBezTo>
                    <a:pt x="70" y="42"/>
                    <a:pt x="70" y="42"/>
                    <a:pt x="70" y="42"/>
                  </a:cubicBezTo>
                  <a:cubicBezTo>
                    <a:pt x="34" y="42"/>
                    <a:pt x="34" y="42"/>
                    <a:pt x="34" y="42"/>
                  </a:cubicBezTo>
                  <a:cubicBezTo>
                    <a:pt x="15" y="42"/>
                    <a:pt x="0" y="57"/>
                    <a:pt x="0" y="76"/>
                  </a:cubicBezTo>
                  <a:cubicBezTo>
                    <a:pt x="0" y="200"/>
                    <a:pt x="0" y="200"/>
                    <a:pt x="0" y="200"/>
                  </a:cubicBezTo>
                  <a:cubicBezTo>
                    <a:pt x="0" y="218"/>
                    <a:pt x="15" y="233"/>
                    <a:pt x="34" y="233"/>
                  </a:cubicBezTo>
                  <a:cubicBezTo>
                    <a:pt x="234" y="233"/>
                    <a:pt x="234" y="233"/>
                    <a:pt x="234" y="233"/>
                  </a:cubicBezTo>
                  <a:cubicBezTo>
                    <a:pt x="252" y="233"/>
                    <a:pt x="267" y="218"/>
                    <a:pt x="267" y="200"/>
                  </a:cubicBezTo>
                  <a:cubicBezTo>
                    <a:pt x="267" y="76"/>
                    <a:pt x="267" y="76"/>
                    <a:pt x="267" y="76"/>
                  </a:cubicBezTo>
                  <a:cubicBezTo>
                    <a:pt x="267" y="57"/>
                    <a:pt x="252" y="42"/>
                    <a:pt x="234" y="42"/>
                  </a:cubicBezTo>
                  <a:close/>
                  <a:moveTo>
                    <a:pt x="123" y="16"/>
                  </a:moveTo>
                  <a:cubicBezTo>
                    <a:pt x="125" y="20"/>
                    <a:pt x="129" y="23"/>
                    <a:pt x="134" y="23"/>
                  </a:cubicBezTo>
                  <a:cubicBezTo>
                    <a:pt x="138" y="23"/>
                    <a:pt x="142" y="20"/>
                    <a:pt x="144" y="16"/>
                  </a:cubicBezTo>
                  <a:cubicBezTo>
                    <a:pt x="189" y="42"/>
                    <a:pt x="189" y="42"/>
                    <a:pt x="189" y="42"/>
                  </a:cubicBezTo>
                  <a:cubicBezTo>
                    <a:pt x="78" y="42"/>
                    <a:pt x="78" y="42"/>
                    <a:pt x="78" y="42"/>
                  </a:cubicBezTo>
                  <a:lnTo>
                    <a:pt x="123" y="16"/>
                  </a:lnTo>
                  <a:close/>
                  <a:moveTo>
                    <a:pt x="247" y="200"/>
                  </a:moveTo>
                  <a:cubicBezTo>
                    <a:pt x="247" y="207"/>
                    <a:pt x="241" y="213"/>
                    <a:pt x="234" y="213"/>
                  </a:cubicBezTo>
                  <a:cubicBezTo>
                    <a:pt x="34" y="213"/>
                    <a:pt x="34" y="213"/>
                    <a:pt x="34" y="213"/>
                  </a:cubicBezTo>
                  <a:cubicBezTo>
                    <a:pt x="26" y="213"/>
                    <a:pt x="20" y="207"/>
                    <a:pt x="20" y="200"/>
                  </a:cubicBezTo>
                  <a:cubicBezTo>
                    <a:pt x="20" y="76"/>
                    <a:pt x="20" y="76"/>
                    <a:pt x="20" y="76"/>
                  </a:cubicBezTo>
                  <a:cubicBezTo>
                    <a:pt x="20" y="68"/>
                    <a:pt x="26" y="62"/>
                    <a:pt x="34" y="62"/>
                  </a:cubicBezTo>
                  <a:cubicBezTo>
                    <a:pt x="234" y="62"/>
                    <a:pt x="234" y="62"/>
                    <a:pt x="234" y="62"/>
                  </a:cubicBezTo>
                  <a:cubicBezTo>
                    <a:pt x="241" y="62"/>
                    <a:pt x="247" y="68"/>
                    <a:pt x="247" y="76"/>
                  </a:cubicBezTo>
                  <a:lnTo>
                    <a:pt x="247" y="2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4" name="Freeform 20"/>
            <p:cNvSpPr/>
            <p:nvPr/>
          </p:nvSpPr>
          <p:spPr bwMode="auto">
            <a:xfrm>
              <a:off x="9961563" y="4535488"/>
              <a:ext cx="317500" cy="242888"/>
            </a:xfrm>
            <a:custGeom>
              <a:avLst/>
              <a:gdLst>
                <a:gd name="T0" fmla="*/ 200 w 200"/>
                <a:gd name="T1" fmla="*/ 153 h 153"/>
                <a:gd name="T2" fmla="*/ 200 w 200"/>
                <a:gd name="T3" fmla="*/ 0 h 153"/>
                <a:gd name="T4" fmla="*/ 0 w 200"/>
                <a:gd name="T5" fmla="*/ 153 h 153"/>
                <a:gd name="T6" fmla="*/ 200 w 200"/>
                <a:gd name="T7" fmla="*/ 153 h 153"/>
              </a:gdLst>
              <a:ahLst/>
              <a:cxnLst>
                <a:cxn ang="0">
                  <a:pos x="T0" y="T1"/>
                </a:cxn>
                <a:cxn ang="0">
                  <a:pos x="T2" y="T3"/>
                </a:cxn>
                <a:cxn ang="0">
                  <a:pos x="T4" y="T5"/>
                </a:cxn>
                <a:cxn ang="0">
                  <a:pos x="T6" y="T7"/>
                </a:cxn>
              </a:cxnLst>
              <a:rect l="0" t="0" r="r" b="b"/>
              <a:pathLst>
                <a:path w="200" h="153">
                  <a:moveTo>
                    <a:pt x="200" y="153"/>
                  </a:moveTo>
                  <a:lnTo>
                    <a:pt x="200" y="0"/>
                  </a:lnTo>
                  <a:lnTo>
                    <a:pt x="0" y="153"/>
                  </a:lnTo>
                  <a:lnTo>
                    <a:pt x="200" y="1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5" name="Freeform 21"/>
            <p:cNvSpPr/>
            <p:nvPr/>
          </p:nvSpPr>
          <p:spPr bwMode="auto">
            <a:xfrm>
              <a:off x="9880600" y="4418013"/>
              <a:ext cx="438150" cy="346075"/>
            </a:xfrm>
            <a:custGeom>
              <a:avLst/>
              <a:gdLst>
                <a:gd name="T0" fmla="*/ 114 w 141"/>
                <a:gd name="T1" fmla="*/ 13 h 111"/>
                <a:gd name="T2" fmla="*/ 4 w 141"/>
                <a:gd name="T3" fmla="*/ 96 h 111"/>
                <a:gd name="T4" fmla="*/ 3 w 141"/>
                <a:gd name="T5" fmla="*/ 107 h 111"/>
                <a:gd name="T6" fmla="*/ 10 w 141"/>
                <a:gd name="T7" fmla="*/ 111 h 111"/>
                <a:gd name="T8" fmla="*/ 15 w 141"/>
                <a:gd name="T9" fmla="*/ 109 h 111"/>
                <a:gd name="T10" fmla="*/ 124 w 141"/>
                <a:gd name="T11" fmla="*/ 24 h 111"/>
                <a:gd name="T12" fmla="*/ 129 w 141"/>
                <a:gd name="T13" fmla="*/ 29 h 111"/>
                <a:gd name="T14" fmla="*/ 141 w 141"/>
                <a:gd name="T15" fmla="*/ 0 h 111"/>
                <a:gd name="T16" fmla="*/ 109 w 141"/>
                <a:gd name="T17" fmla="*/ 8 h 111"/>
                <a:gd name="T18" fmla="*/ 114 w 141"/>
                <a:gd name="T19" fmla="*/ 1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11">
                  <a:moveTo>
                    <a:pt x="114" y="13"/>
                  </a:moveTo>
                  <a:cubicBezTo>
                    <a:pt x="4" y="96"/>
                    <a:pt x="4" y="96"/>
                    <a:pt x="4" y="96"/>
                  </a:cubicBezTo>
                  <a:cubicBezTo>
                    <a:pt x="1" y="99"/>
                    <a:pt x="0" y="104"/>
                    <a:pt x="3" y="107"/>
                  </a:cubicBezTo>
                  <a:cubicBezTo>
                    <a:pt x="5" y="109"/>
                    <a:pt x="7" y="111"/>
                    <a:pt x="10" y="111"/>
                  </a:cubicBezTo>
                  <a:cubicBezTo>
                    <a:pt x="11" y="111"/>
                    <a:pt x="13" y="110"/>
                    <a:pt x="15" y="109"/>
                  </a:cubicBezTo>
                  <a:cubicBezTo>
                    <a:pt x="124" y="24"/>
                    <a:pt x="124" y="24"/>
                    <a:pt x="124" y="24"/>
                  </a:cubicBezTo>
                  <a:cubicBezTo>
                    <a:pt x="129" y="29"/>
                    <a:pt x="129" y="29"/>
                    <a:pt x="129" y="29"/>
                  </a:cubicBezTo>
                  <a:cubicBezTo>
                    <a:pt x="141" y="0"/>
                    <a:pt x="141" y="0"/>
                    <a:pt x="141" y="0"/>
                  </a:cubicBezTo>
                  <a:cubicBezTo>
                    <a:pt x="109" y="8"/>
                    <a:pt x="109" y="8"/>
                    <a:pt x="109" y="8"/>
                  </a:cubicBezTo>
                  <a:lnTo>
                    <a:pt x="11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66" name="Oval 57"/>
          <p:cNvSpPr/>
          <p:nvPr/>
        </p:nvSpPr>
        <p:spPr>
          <a:xfrm>
            <a:off x="5122201" y="3703220"/>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58"/>
          <p:cNvGrpSpPr/>
          <p:nvPr/>
        </p:nvGrpSpPr>
        <p:grpSpPr>
          <a:xfrm>
            <a:off x="5229482" y="3804755"/>
            <a:ext cx="325438" cy="320676"/>
            <a:chOff x="5748338" y="2379663"/>
            <a:chExt cx="325438" cy="320676"/>
          </a:xfrm>
          <a:solidFill>
            <a:schemeClr val="bg2"/>
          </a:solidFill>
          <a:effectLst/>
        </p:grpSpPr>
        <p:sp>
          <p:nvSpPr>
            <p:cNvPr id="68" name="Freeform 53"/>
            <p:cNvSpPr/>
            <p:nvPr/>
          </p:nvSpPr>
          <p:spPr bwMode="auto">
            <a:xfrm>
              <a:off x="5748338" y="2593976"/>
              <a:ext cx="106363" cy="106363"/>
            </a:xfrm>
            <a:custGeom>
              <a:avLst/>
              <a:gdLst>
                <a:gd name="T0" fmla="*/ 10 w 67"/>
                <a:gd name="T1" fmla="*/ 0 h 67"/>
                <a:gd name="T2" fmla="*/ 3 w 67"/>
                <a:gd name="T3" fmla="*/ 33 h 67"/>
                <a:gd name="T4" fmla="*/ 0 w 67"/>
                <a:gd name="T5" fmla="*/ 67 h 67"/>
                <a:gd name="T6" fmla="*/ 34 w 67"/>
                <a:gd name="T7" fmla="*/ 64 h 67"/>
                <a:gd name="T8" fmla="*/ 67 w 67"/>
                <a:gd name="T9" fmla="*/ 57 h 67"/>
                <a:gd name="T10" fmla="*/ 37 w 67"/>
                <a:gd name="T11" fmla="*/ 30 h 67"/>
                <a:gd name="T12" fmla="*/ 10 w 67"/>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67" h="67">
                  <a:moveTo>
                    <a:pt x="10" y="0"/>
                  </a:moveTo>
                  <a:lnTo>
                    <a:pt x="3" y="33"/>
                  </a:lnTo>
                  <a:lnTo>
                    <a:pt x="0" y="67"/>
                  </a:lnTo>
                  <a:lnTo>
                    <a:pt x="34" y="64"/>
                  </a:lnTo>
                  <a:lnTo>
                    <a:pt x="67" y="57"/>
                  </a:lnTo>
                  <a:lnTo>
                    <a:pt x="37" y="3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9" name="Freeform 54"/>
            <p:cNvSpPr/>
            <p:nvPr/>
          </p:nvSpPr>
          <p:spPr bwMode="auto">
            <a:xfrm>
              <a:off x="5780088" y="2427288"/>
              <a:ext cx="234950" cy="241300"/>
            </a:xfrm>
            <a:custGeom>
              <a:avLst/>
              <a:gdLst>
                <a:gd name="T0" fmla="*/ 54 w 148"/>
                <a:gd name="T1" fmla="*/ 135 h 152"/>
                <a:gd name="T2" fmla="*/ 47 w 148"/>
                <a:gd name="T3" fmla="*/ 125 h 152"/>
                <a:gd name="T4" fmla="*/ 132 w 148"/>
                <a:gd name="T5" fmla="*/ 41 h 152"/>
                <a:gd name="T6" fmla="*/ 111 w 148"/>
                <a:gd name="T7" fmla="*/ 21 h 152"/>
                <a:gd name="T8" fmla="*/ 27 w 148"/>
                <a:gd name="T9" fmla="*/ 105 h 152"/>
                <a:gd name="T10" fmla="*/ 17 w 148"/>
                <a:gd name="T11" fmla="*/ 95 h 152"/>
                <a:gd name="T12" fmla="*/ 101 w 148"/>
                <a:gd name="T13" fmla="*/ 10 h 152"/>
                <a:gd name="T14" fmla="*/ 94 w 148"/>
                <a:gd name="T15" fmla="*/ 0 h 152"/>
                <a:gd name="T16" fmla="*/ 0 w 148"/>
                <a:gd name="T17" fmla="*/ 95 h 152"/>
                <a:gd name="T18" fmla="*/ 54 w 148"/>
                <a:gd name="T19" fmla="*/ 152 h 152"/>
                <a:gd name="T20" fmla="*/ 148 w 148"/>
                <a:gd name="T21" fmla="*/ 58 h 152"/>
                <a:gd name="T22" fmla="*/ 142 w 148"/>
                <a:gd name="T23" fmla="*/ 48 h 152"/>
                <a:gd name="T24" fmla="*/ 54 w 148"/>
                <a:gd name="T25" fmla="*/ 13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52">
                  <a:moveTo>
                    <a:pt x="54" y="135"/>
                  </a:moveTo>
                  <a:lnTo>
                    <a:pt x="47" y="125"/>
                  </a:lnTo>
                  <a:lnTo>
                    <a:pt x="132" y="41"/>
                  </a:lnTo>
                  <a:lnTo>
                    <a:pt x="111" y="21"/>
                  </a:lnTo>
                  <a:lnTo>
                    <a:pt x="27" y="105"/>
                  </a:lnTo>
                  <a:lnTo>
                    <a:pt x="17" y="95"/>
                  </a:lnTo>
                  <a:lnTo>
                    <a:pt x="101" y="10"/>
                  </a:lnTo>
                  <a:lnTo>
                    <a:pt x="94" y="0"/>
                  </a:lnTo>
                  <a:lnTo>
                    <a:pt x="0" y="95"/>
                  </a:lnTo>
                  <a:lnTo>
                    <a:pt x="54" y="152"/>
                  </a:lnTo>
                  <a:lnTo>
                    <a:pt x="148" y="58"/>
                  </a:lnTo>
                  <a:lnTo>
                    <a:pt x="142" y="48"/>
                  </a:lnTo>
                  <a:lnTo>
                    <a:pt x="54" y="1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0" name="Freeform 55"/>
            <p:cNvSpPr/>
            <p:nvPr/>
          </p:nvSpPr>
          <p:spPr bwMode="auto">
            <a:xfrm>
              <a:off x="5946776" y="2379663"/>
              <a:ext cx="127000" cy="128588"/>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72" name="Rectangle 63"/>
          <p:cNvSpPr/>
          <p:nvPr/>
        </p:nvSpPr>
        <p:spPr>
          <a:xfrm>
            <a:off x="2516023" y="4508991"/>
            <a:ext cx="2012762" cy="707886"/>
          </a:xfrm>
          <a:prstGeom prst="rect">
            <a:avLst/>
          </a:prstGeom>
        </p:spPr>
        <p:txBody>
          <a:bodyPr wrap="square">
            <a:spAutoFit/>
          </a:bodyPr>
          <a:lstStyle/>
          <a:p>
            <a:pPr algn="ctr"/>
            <a:r>
              <a:rPr lang="zh-CN" altLang="en-US" sz="2000" dirty="0">
                <a:solidFill>
                  <a:schemeClr val="tx1">
                    <a:lumMod val="75000"/>
                    <a:lumOff val="25000"/>
                  </a:schemeClr>
                </a:solidFill>
                <a:latin typeface="+mj-ea"/>
                <a:ea typeface="+mj-ea"/>
              </a:rPr>
              <a:t>“图形之幻”</a:t>
            </a:r>
            <a:endParaRPr lang="zh-CN" altLang="en-US" sz="2000" dirty="0">
              <a:solidFill>
                <a:schemeClr val="tx1">
                  <a:lumMod val="75000"/>
                  <a:lumOff val="25000"/>
                </a:schemeClr>
              </a:solidFill>
              <a:latin typeface="+mj-ea"/>
              <a:ea typeface="+mj-ea"/>
            </a:endParaRPr>
          </a:p>
          <a:p>
            <a:pPr algn="ctr"/>
            <a:r>
              <a:rPr lang="zh-CN" altLang="en-US" sz="2000" dirty="0">
                <a:solidFill>
                  <a:schemeClr val="tx1">
                    <a:lumMod val="75000"/>
                    <a:lumOff val="25000"/>
                  </a:schemeClr>
                </a:solidFill>
                <a:latin typeface="+mj-ea"/>
                <a:ea typeface="+mj-ea"/>
              </a:rPr>
              <a:t>创意绘图</a:t>
            </a:r>
            <a:endParaRPr lang="zh-CN" altLang="en-US" sz="2000" dirty="0">
              <a:solidFill>
                <a:schemeClr val="tx1">
                  <a:lumMod val="75000"/>
                  <a:lumOff val="25000"/>
                </a:schemeClr>
              </a:solidFill>
              <a:latin typeface="+mj-ea"/>
              <a:ea typeface="+mj-ea"/>
            </a:endParaRPr>
          </a:p>
        </p:txBody>
      </p:sp>
      <p:sp>
        <p:nvSpPr>
          <p:cNvPr id="83" name="Rectangle 63"/>
          <p:cNvSpPr/>
          <p:nvPr/>
        </p:nvSpPr>
        <p:spPr>
          <a:xfrm>
            <a:off x="1777363" y="1599438"/>
            <a:ext cx="2012762" cy="707886"/>
          </a:xfrm>
          <a:prstGeom prst="rect">
            <a:avLst/>
          </a:prstGeom>
        </p:spPr>
        <p:txBody>
          <a:bodyPr wrap="square">
            <a:spAutoFit/>
          </a:bodyPr>
          <a:lstStyle/>
          <a:p>
            <a:pPr algn="ctr"/>
            <a:r>
              <a:rPr lang="zh-CN" altLang="en-US" sz="2000" dirty="0">
                <a:solidFill>
                  <a:schemeClr val="tx1">
                    <a:lumMod val="75000"/>
                    <a:lumOff val="25000"/>
                  </a:schemeClr>
                </a:solidFill>
                <a:latin typeface="+mj-ea"/>
                <a:ea typeface="+mj-ea"/>
              </a:rPr>
              <a:t>“计算之美”</a:t>
            </a:r>
            <a:endParaRPr lang="zh-CN" altLang="en-US" sz="2000" dirty="0">
              <a:solidFill>
                <a:schemeClr val="tx1">
                  <a:lumMod val="75000"/>
                  <a:lumOff val="25000"/>
                </a:schemeClr>
              </a:solidFill>
              <a:latin typeface="+mj-ea"/>
              <a:ea typeface="+mj-ea"/>
            </a:endParaRPr>
          </a:p>
          <a:p>
            <a:pPr algn="ctr"/>
            <a:r>
              <a:rPr lang="zh-CN" altLang="en-US" sz="2000" dirty="0">
                <a:solidFill>
                  <a:schemeClr val="tx1">
                    <a:lumMod val="75000"/>
                    <a:lumOff val="25000"/>
                  </a:schemeClr>
                </a:solidFill>
                <a:latin typeface="+mj-ea"/>
                <a:ea typeface="+mj-ea"/>
              </a:rPr>
              <a:t>走进程序</a:t>
            </a:r>
            <a:endParaRPr lang="zh-CN" altLang="en-US" sz="2000" dirty="0">
              <a:solidFill>
                <a:schemeClr val="tx1">
                  <a:lumMod val="75000"/>
                  <a:lumOff val="25000"/>
                </a:schemeClr>
              </a:solidFill>
              <a:latin typeface="+mj-ea"/>
              <a:ea typeface="+mj-ea"/>
            </a:endParaRPr>
          </a:p>
        </p:txBody>
      </p:sp>
      <p:sp>
        <p:nvSpPr>
          <p:cNvPr id="84" name="Rectangle 63"/>
          <p:cNvSpPr/>
          <p:nvPr/>
        </p:nvSpPr>
        <p:spPr>
          <a:xfrm>
            <a:off x="5424216" y="4511390"/>
            <a:ext cx="2012762" cy="707886"/>
          </a:xfrm>
          <a:prstGeom prst="rect">
            <a:avLst/>
          </a:prstGeom>
        </p:spPr>
        <p:txBody>
          <a:bodyPr wrap="square">
            <a:spAutoFit/>
          </a:bodyPr>
          <a:lstStyle/>
          <a:p>
            <a:pPr algn="ctr"/>
            <a:r>
              <a:rPr lang="zh-CN" altLang="en-US" sz="2000" dirty="0">
                <a:solidFill>
                  <a:schemeClr val="tx1">
                    <a:lumMod val="75000"/>
                    <a:lumOff val="25000"/>
                  </a:schemeClr>
                </a:solidFill>
                <a:latin typeface="+mj-ea"/>
                <a:ea typeface="+mj-ea"/>
              </a:rPr>
              <a:t>“控制之简”</a:t>
            </a:r>
            <a:endParaRPr lang="zh-CN" altLang="en-US" sz="2000" dirty="0">
              <a:solidFill>
                <a:schemeClr val="tx1">
                  <a:lumMod val="75000"/>
                  <a:lumOff val="25000"/>
                </a:schemeClr>
              </a:solidFill>
              <a:latin typeface="+mj-ea"/>
              <a:ea typeface="+mj-ea"/>
            </a:endParaRPr>
          </a:p>
          <a:p>
            <a:pPr algn="ctr"/>
            <a:r>
              <a:rPr lang="zh-CN" altLang="en-US" sz="2000" dirty="0">
                <a:solidFill>
                  <a:schemeClr val="tx1">
                    <a:lumMod val="75000"/>
                    <a:lumOff val="25000"/>
                  </a:schemeClr>
                </a:solidFill>
                <a:latin typeface="+mj-ea"/>
                <a:ea typeface="+mj-ea"/>
              </a:rPr>
              <a:t>感受开源硬件</a:t>
            </a:r>
            <a:endParaRPr lang="zh-CN" altLang="en-US" sz="2000" dirty="0">
              <a:solidFill>
                <a:schemeClr val="tx1">
                  <a:lumMod val="75000"/>
                  <a:lumOff val="25000"/>
                </a:schemeClr>
              </a:solidFill>
              <a:latin typeface="+mj-ea"/>
              <a:ea typeface="+mj-ea"/>
            </a:endParaRPr>
          </a:p>
        </p:txBody>
      </p:sp>
      <p:sp>
        <p:nvSpPr>
          <p:cNvPr id="85" name="Rectangle 63"/>
          <p:cNvSpPr/>
          <p:nvPr/>
        </p:nvSpPr>
        <p:spPr>
          <a:xfrm>
            <a:off x="4616146" y="1604061"/>
            <a:ext cx="2012762" cy="707886"/>
          </a:xfrm>
          <a:prstGeom prst="rect">
            <a:avLst/>
          </a:prstGeom>
        </p:spPr>
        <p:txBody>
          <a:bodyPr wrap="square">
            <a:spAutoFit/>
          </a:bodyPr>
          <a:lstStyle/>
          <a:p>
            <a:pPr algn="ctr"/>
            <a:r>
              <a:rPr lang="zh-CN" altLang="en-US" sz="2000" dirty="0">
                <a:solidFill>
                  <a:schemeClr val="tx1">
                    <a:lumMod val="75000"/>
                    <a:lumOff val="25000"/>
                  </a:schemeClr>
                </a:solidFill>
                <a:latin typeface="+mj-ea"/>
                <a:ea typeface="+mj-ea"/>
              </a:rPr>
              <a:t>“传感之道”</a:t>
            </a:r>
            <a:endParaRPr lang="zh-CN" altLang="en-US" sz="2000" dirty="0">
              <a:solidFill>
                <a:schemeClr val="tx1">
                  <a:lumMod val="75000"/>
                  <a:lumOff val="25000"/>
                </a:schemeClr>
              </a:solidFill>
              <a:latin typeface="+mj-ea"/>
              <a:ea typeface="+mj-ea"/>
            </a:endParaRPr>
          </a:p>
          <a:p>
            <a:pPr algn="ctr"/>
            <a:r>
              <a:rPr lang="zh-CN" altLang="en-US" sz="2000" dirty="0">
                <a:solidFill>
                  <a:schemeClr val="tx1">
                    <a:lumMod val="75000"/>
                    <a:lumOff val="25000"/>
                  </a:schemeClr>
                </a:solidFill>
                <a:latin typeface="+mj-ea"/>
                <a:ea typeface="+mj-ea"/>
              </a:rPr>
              <a:t>互动游戏探索</a:t>
            </a:r>
            <a:endParaRPr lang="zh-CN" altLang="en-US" sz="2000" dirty="0">
              <a:solidFill>
                <a:schemeClr val="tx1">
                  <a:lumMod val="75000"/>
                  <a:lumOff val="25000"/>
                </a:schemeClr>
              </a:solidFill>
              <a:latin typeface="+mj-ea"/>
              <a:ea typeface="+mj-ea"/>
            </a:endParaRPr>
          </a:p>
        </p:txBody>
      </p:sp>
      <p:sp>
        <p:nvSpPr>
          <p:cNvPr id="86" name="Rectangle 63"/>
          <p:cNvSpPr/>
          <p:nvPr/>
        </p:nvSpPr>
        <p:spPr>
          <a:xfrm>
            <a:off x="8289331" y="4511390"/>
            <a:ext cx="2012762" cy="707886"/>
          </a:xfrm>
          <a:prstGeom prst="rect">
            <a:avLst/>
          </a:prstGeom>
        </p:spPr>
        <p:txBody>
          <a:bodyPr wrap="square">
            <a:spAutoFit/>
          </a:bodyPr>
          <a:lstStyle/>
          <a:p>
            <a:pPr algn="ctr"/>
            <a:r>
              <a:rPr lang="zh-CN" altLang="en-US" sz="2000" dirty="0">
                <a:solidFill>
                  <a:schemeClr val="tx1">
                    <a:lumMod val="75000"/>
                    <a:lumOff val="25000"/>
                  </a:schemeClr>
                </a:solidFill>
                <a:latin typeface="+mj-ea"/>
                <a:ea typeface="+mj-ea"/>
              </a:rPr>
              <a:t>“物联之妙”</a:t>
            </a:r>
            <a:endParaRPr lang="zh-CN" altLang="en-US" sz="2000" dirty="0">
              <a:solidFill>
                <a:schemeClr val="tx1">
                  <a:lumMod val="75000"/>
                  <a:lumOff val="25000"/>
                </a:schemeClr>
              </a:solidFill>
              <a:latin typeface="+mj-ea"/>
              <a:ea typeface="+mj-ea"/>
            </a:endParaRPr>
          </a:p>
          <a:p>
            <a:pPr algn="ctr"/>
            <a:r>
              <a:rPr lang="zh-CN" altLang="en-US" sz="2000" dirty="0">
                <a:solidFill>
                  <a:schemeClr val="tx1">
                    <a:lumMod val="75000"/>
                    <a:lumOff val="25000"/>
                  </a:schemeClr>
                </a:solidFill>
                <a:latin typeface="+mj-ea"/>
                <a:ea typeface="+mj-ea"/>
              </a:rPr>
              <a:t>体验智能物联</a:t>
            </a:r>
            <a:endParaRPr lang="zh-CN" altLang="en-US" sz="2000" dirty="0">
              <a:solidFill>
                <a:schemeClr val="tx1">
                  <a:lumMod val="75000"/>
                  <a:lumOff val="25000"/>
                </a:schemeClr>
              </a:solidFill>
              <a:latin typeface="+mj-ea"/>
              <a:ea typeface="+mj-ea"/>
            </a:endParaRPr>
          </a:p>
        </p:txBody>
      </p:sp>
      <p:sp>
        <p:nvSpPr>
          <p:cNvPr id="87" name="Rectangle 63"/>
          <p:cNvSpPr/>
          <p:nvPr/>
        </p:nvSpPr>
        <p:spPr>
          <a:xfrm>
            <a:off x="7481261" y="1604061"/>
            <a:ext cx="2012762" cy="707886"/>
          </a:xfrm>
          <a:prstGeom prst="rect">
            <a:avLst/>
          </a:prstGeom>
        </p:spPr>
        <p:txBody>
          <a:bodyPr wrap="square">
            <a:spAutoFit/>
          </a:bodyPr>
          <a:lstStyle/>
          <a:p>
            <a:pPr algn="ctr"/>
            <a:r>
              <a:rPr lang="zh-CN" altLang="en-US" sz="2000" dirty="0">
                <a:solidFill>
                  <a:schemeClr val="tx1">
                    <a:lumMod val="75000"/>
                    <a:lumOff val="25000"/>
                  </a:schemeClr>
                </a:solidFill>
                <a:latin typeface="+mj-ea"/>
                <a:ea typeface="+mj-ea"/>
              </a:rPr>
              <a:t>“牛刀小试”</a:t>
            </a:r>
            <a:endParaRPr lang="zh-CN" altLang="en-US" sz="2000" dirty="0">
              <a:solidFill>
                <a:schemeClr val="tx1">
                  <a:lumMod val="75000"/>
                  <a:lumOff val="25000"/>
                </a:schemeClr>
              </a:solidFill>
              <a:latin typeface="+mj-ea"/>
              <a:ea typeface="+mj-ea"/>
            </a:endParaRPr>
          </a:p>
          <a:p>
            <a:pPr algn="ctr"/>
            <a:r>
              <a:rPr lang="zh-CN" altLang="en-US" sz="2000" dirty="0">
                <a:solidFill>
                  <a:schemeClr val="tx1">
                    <a:lumMod val="75000"/>
                    <a:lumOff val="25000"/>
                  </a:schemeClr>
                </a:solidFill>
                <a:latin typeface="+mj-ea"/>
                <a:ea typeface="+mj-ea"/>
              </a:rPr>
              <a:t>创新作品完成</a:t>
            </a:r>
            <a:endParaRPr lang="zh-CN" altLang="en-US" sz="2000" dirty="0">
              <a:solidFill>
                <a:schemeClr val="tx1">
                  <a:lumMod val="75000"/>
                  <a:lumOff val="25000"/>
                </a:schemeClr>
              </a:solidFill>
              <a:latin typeface="+mj-ea"/>
              <a:ea typeface="+mj-ea"/>
            </a:endParaRPr>
          </a:p>
        </p:txBody>
      </p:sp>
      <p:cxnSp>
        <p:nvCxnSpPr>
          <p:cNvPr id="8" name="直接连接符 7"/>
          <p:cNvCxnSpPr/>
          <p:nvPr/>
        </p:nvCxnSpPr>
        <p:spPr>
          <a:xfrm>
            <a:off x="1318272" y="5722705"/>
            <a:ext cx="9613431" cy="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sp>
        <p:nvSpPr>
          <p:cNvPr id="9" name="矩形: 圆角 8"/>
          <p:cNvSpPr/>
          <p:nvPr/>
        </p:nvSpPr>
        <p:spPr>
          <a:xfrm>
            <a:off x="2561868" y="5536574"/>
            <a:ext cx="1647045" cy="372262"/>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身边的算法</a:t>
            </a:r>
            <a:endParaRPr lang="zh-CN" altLang="en-US" dirty="0"/>
          </a:p>
        </p:txBody>
      </p:sp>
      <p:sp>
        <p:nvSpPr>
          <p:cNvPr id="91" name="矩形: 圆角 90"/>
          <p:cNvSpPr/>
          <p:nvPr/>
        </p:nvSpPr>
        <p:spPr>
          <a:xfrm>
            <a:off x="5452508" y="5536574"/>
            <a:ext cx="1647045" cy="372262"/>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过程与控制</a:t>
            </a:r>
            <a:endParaRPr lang="zh-CN" altLang="en-US" dirty="0"/>
          </a:p>
        </p:txBody>
      </p:sp>
      <p:sp>
        <p:nvSpPr>
          <p:cNvPr id="92" name="矩形: 圆角 91"/>
          <p:cNvSpPr/>
          <p:nvPr/>
        </p:nvSpPr>
        <p:spPr>
          <a:xfrm>
            <a:off x="8165043" y="5536574"/>
            <a:ext cx="1737455" cy="372262"/>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物联网与探索</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02</a:t>
            </a:r>
            <a:endParaRPr lang="zh-CN" altLang="en-US" sz="3200" dirty="0">
              <a:latin typeface="+mj-ea"/>
              <a:ea typeface="+mj-ea"/>
            </a:endParaRPr>
          </a:p>
        </p:txBody>
      </p:sp>
      <p:sp>
        <p:nvSpPr>
          <p:cNvPr id="7" name="文本框 6"/>
          <p:cNvSpPr txBox="1"/>
          <p:nvPr/>
        </p:nvSpPr>
        <p:spPr>
          <a:xfrm>
            <a:off x="2269671" y="3105834"/>
            <a:ext cx="295465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多彩的小海龟</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5224326" y="3429000"/>
            <a:ext cx="69676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2319866" cy="406971"/>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海龟画笔颜色设置</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51852" y="3433034"/>
            <a:ext cx="3449521" cy="2876550"/>
          </a:xfrm>
          <a:prstGeom prst="rect">
            <a:avLst/>
          </a:prstGeom>
        </p:spPr>
      </p:pic>
      <p:sp>
        <p:nvSpPr>
          <p:cNvPr id="2" name="标题 1"/>
          <p:cNvSpPr>
            <a:spLocks noGrp="1"/>
          </p:cNvSpPr>
          <p:nvPr>
            <p:ph type="title"/>
          </p:nvPr>
        </p:nvSpPr>
        <p:spPr/>
        <p:txBody>
          <a:bodyPr/>
          <a:lstStyle/>
          <a:p>
            <a:r>
              <a:rPr lang="en-US" altLang="zh-CN" dirty="0"/>
              <a:t>02</a:t>
            </a:r>
            <a:r>
              <a:rPr lang="zh-CN" altLang="en-US" dirty="0"/>
              <a:t>多彩的小海龟</a:t>
            </a:r>
            <a:endParaRPr lang="zh-CN" altLang="en-US" dirty="0"/>
          </a:p>
        </p:txBody>
      </p:sp>
      <p:sp>
        <p:nvSpPr>
          <p:cNvPr id="6" name="文本框 5"/>
          <p:cNvSpPr txBox="1"/>
          <p:nvPr/>
        </p:nvSpPr>
        <p:spPr>
          <a:xfrm>
            <a:off x="1745072" y="1236257"/>
            <a:ext cx="146706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绘制五角形</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8876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8876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2-1</a:t>
            </a:r>
            <a:endParaRPr lang="zh-CN" altLang="en-US" sz="2000" dirty="0"/>
          </a:p>
        </p:txBody>
      </p:sp>
      <p:sp>
        <p:nvSpPr>
          <p:cNvPr id="13" name="文本框 12"/>
          <p:cNvSpPr txBox="1"/>
          <p:nvPr/>
        </p:nvSpPr>
        <p:spPr>
          <a:xfrm>
            <a:off x="943570" y="1787383"/>
            <a:ext cx="3935693" cy="777457"/>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控制小海龟绘制一个黄色的五角星</a:t>
            </a:r>
            <a:endParaRPr lang="zh-CN" altLang="en-US"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如果想要一个实心的五角星呢</a:t>
            </a:r>
            <a:endParaRPr lang="zh-CN" altLang="en-US" dirty="0">
              <a:cs typeface="+mn-ea"/>
              <a:sym typeface="+mn-lt"/>
            </a:endParaRPr>
          </a:p>
        </p:txBody>
      </p:sp>
      <p:sp>
        <p:nvSpPr>
          <p:cNvPr id="11" name="箭头: 右 10"/>
          <p:cNvSpPr/>
          <p:nvPr/>
        </p:nvSpPr>
        <p:spPr>
          <a:xfrm>
            <a:off x="5593928" y="4250682"/>
            <a:ext cx="457739" cy="22673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charset="-122"/>
              <a:ea typeface="微软雅黑" panose="020B0503020204020204" charset="-122"/>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013" y="2839676"/>
            <a:ext cx="2728820" cy="3385588"/>
          </a:xfrm>
          <a:prstGeom prst="rect">
            <a:avLst/>
          </a:prstGeom>
        </p:spPr>
      </p:pic>
      <p:pic>
        <p:nvPicPr>
          <p:cNvPr id="17" name="图片 16"/>
          <p:cNvPicPr>
            <a:picLocks noChangeAspect="1"/>
          </p:cNvPicPr>
          <p:nvPr/>
        </p:nvPicPr>
        <p:blipFill>
          <a:blip r:embed="rId3">
            <a:clrChange>
              <a:clrFrom>
                <a:srgbClr val="FFFFFF"/>
              </a:clrFrom>
              <a:clrTo>
                <a:srgbClr val="FFFFFF">
                  <a:alpha val="0"/>
                </a:srgbClr>
              </a:clrTo>
            </a:clrChange>
          </a:blip>
          <a:stretch>
            <a:fillRect/>
          </a:stretch>
        </p:blipFill>
        <p:spPr>
          <a:xfrm>
            <a:off x="4945337" y="632736"/>
            <a:ext cx="2301326" cy="2041725"/>
          </a:xfrm>
          <a:prstGeom prst="rect">
            <a:avLst/>
          </a:prstGeom>
        </p:spPr>
      </p:pic>
      <p:pic>
        <p:nvPicPr>
          <p:cNvPr id="18" name="图片 17"/>
          <p:cNvPicPr>
            <a:picLocks noChangeAspect="1"/>
          </p:cNvPicPr>
          <p:nvPr/>
        </p:nvPicPr>
        <p:blipFill>
          <a:blip r:embed="rId4">
            <a:clrChange>
              <a:clrFrom>
                <a:srgbClr val="FFFFFF"/>
              </a:clrFrom>
              <a:clrTo>
                <a:srgbClr val="FFFFFF">
                  <a:alpha val="0"/>
                </a:srgbClr>
              </a:clrTo>
            </a:clrChange>
          </a:blip>
          <a:stretch>
            <a:fillRect/>
          </a:stretch>
        </p:blipFill>
        <p:spPr>
          <a:xfrm>
            <a:off x="7140302" y="595237"/>
            <a:ext cx="2162243" cy="211672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938" y="275766"/>
            <a:ext cx="11071459" cy="644578"/>
          </a:xfrm>
        </p:spPr>
        <p:txBody>
          <a:bodyPr/>
          <a:lstStyle/>
          <a:p>
            <a:r>
              <a:rPr lang="en-US" altLang="zh-CN" dirty="0"/>
              <a:t>02</a:t>
            </a:r>
            <a:r>
              <a:rPr lang="zh-CN" altLang="en-US" dirty="0"/>
              <a:t>多彩的小海龟</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绘制红心</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8876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09599"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2-2</a:t>
            </a:r>
            <a:endParaRPr lang="zh-CN" altLang="en-US" sz="2000" dirty="0"/>
          </a:p>
        </p:txBody>
      </p:sp>
      <p:sp>
        <p:nvSpPr>
          <p:cNvPr id="13" name="文本框 12"/>
          <p:cNvSpPr txBox="1"/>
          <p:nvPr/>
        </p:nvSpPr>
        <p:spPr>
          <a:xfrm>
            <a:off x="943570" y="1787383"/>
            <a:ext cx="3243196" cy="417358"/>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绘制如图所示的的红心图案</a:t>
            </a:r>
            <a:endParaRPr lang="zh-CN" altLang="en-US" dirty="0">
              <a:cs typeface="+mn-ea"/>
              <a:sym typeface="+mn-lt"/>
            </a:endParaRPr>
          </a:p>
        </p:txBody>
      </p:sp>
      <p:pic>
        <p:nvPicPr>
          <p:cNvPr id="12" name="图片 11"/>
          <p:cNvPicPr>
            <a:picLocks noChangeAspect="1"/>
          </p:cNvPicPr>
          <p:nvPr/>
        </p:nvPicPr>
        <p:blipFill rotWithShape="1">
          <a:blip r:embed="rId1"/>
          <a:srcRect l="14962" t="13409" r="14281" b="10454"/>
          <a:stretch>
            <a:fillRect/>
          </a:stretch>
        </p:blipFill>
        <p:spPr>
          <a:xfrm>
            <a:off x="4517279" y="847725"/>
            <a:ext cx="2264522" cy="2037801"/>
          </a:xfrm>
          <a:prstGeom prst="rect">
            <a:avLst/>
          </a:prstGeom>
        </p:spPr>
      </p:pic>
      <p:pic>
        <p:nvPicPr>
          <p:cNvPr id="15" name="图片 14"/>
          <p:cNvPicPr>
            <a:picLocks noChangeAspect="1"/>
          </p:cNvPicPr>
          <p:nvPr/>
        </p:nvPicPr>
        <p:blipFill rotWithShape="1">
          <a:blip r:embed="rId2"/>
          <a:srcRect t="10575" b="3802"/>
          <a:stretch>
            <a:fillRect/>
          </a:stretch>
        </p:blipFill>
        <p:spPr>
          <a:xfrm>
            <a:off x="868267" y="3316354"/>
            <a:ext cx="7700921" cy="2903472"/>
          </a:xfrm>
          <a:prstGeom prst="rect">
            <a:avLst/>
          </a:prstGeom>
        </p:spPr>
      </p:pic>
      <p:cxnSp>
        <p:nvCxnSpPr>
          <p:cNvPr id="4" name="直接连接符 3"/>
          <p:cNvCxnSpPr/>
          <p:nvPr/>
        </p:nvCxnSpPr>
        <p:spPr>
          <a:xfrm flipH="1">
            <a:off x="4769300" y="1131728"/>
            <a:ext cx="841248" cy="867039"/>
          </a:xfrm>
          <a:prstGeom prst="line">
            <a:avLst/>
          </a:prstGeom>
          <a:ln w="12700">
            <a:solidFill>
              <a:schemeClr val="accent3">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631043" y="1129023"/>
            <a:ext cx="841248" cy="867039"/>
          </a:xfrm>
          <a:prstGeom prst="line">
            <a:avLst/>
          </a:prstGeom>
          <a:ln w="12700">
            <a:solidFill>
              <a:schemeClr val="accent3">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7674721"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6" name="文本占位符 3"/>
          <p:cNvSpPr>
            <a:spLocks noGrp="1"/>
          </p:cNvSpPr>
          <p:nvPr/>
        </p:nvSpPr>
        <p:spPr>
          <a:xfrm>
            <a:off x="7674722" y="1777258"/>
            <a:ext cx="4323990" cy="1108268"/>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顺序结构</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程序逐条书写，执行过程由上到下逐步执行，这样的结构称为顺序结构。</a:t>
            </a:r>
            <a:endParaRPr lang="zh-CN" altLang="en-US" sz="2000" dirty="0">
              <a:solidFill>
                <a:schemeClr val="tx1">
                  <a:lumMod val="85000"/>
                  <a:lumOff val="15000"/>
                </a:schemeClr>
              </a:solidFill>
              <a:latin typeface="+mn-ea"/>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03</a:t>
            </a:r>
            <a:endParaRPr lang="zh-CN" altLang="en-US" sz="3200" dirty="0">
              <a:latin typeface="+mj-ea"/>
              <a:ea typeface="+mj-ea"/>
            </a:endParaRPr>
          </a:p>
        </p:txBody>
      </p:sp>
      <p:sp>
        <p:nvSpPr>
          <p:cNvPr id="7" name="文本框 6"/>
          <p:cNvSpPr txBox="1"/>
          <p:nvPr/>
        </p:nvSpPr>
        <p:spPr>
          <a:xfrm>
            <a:off x="2269671" y="3105834"/>
            <a:ext cx="295465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神奇的螺旋线</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5224326" y="3429000"/>
            <a:ext cx="69676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1396536" cy="753220"/>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循环控制</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列表</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占位符 3"/>
          <p:cNvSpPr>
            <a:spLocks noGrp="1"/>
          </p:cNvSpPr>
          <p:nvPr/>
        </p:nvSpPr>
        <p:spPr>
          <a:xfrm>
            <a:off x="6283321" y="1777258"/>
            <a:ext cx="5521817" cy="2498714"/>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生成序列</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包含若干个按一定顺序排列的元素，可通过索引来访问的一种数据结构称为序列。</a:t>
            </a:r>
            <a:endParaRPr lang="zh-CN" altLang="en-US" sz="2000" dirty="0">
              <a:solidFill>
                <a:schemeClr val="tx1">
                  <a:lumMod val="85000"/>
                  <a:lumOff val="15000"/>
                </a:schemeClr>
              </a:solidFill>
              <a:latin typeface="+mn-ea"/>
              <a:cs typeface="微软雅黑" panose="020B0503020204020204" charset="-122"/>
            </a:endParaRPr>
          </a:p>
        </p:txBody>
      </p:sp>
      <p:sp>
        <p:nvSpPr>
          <p:cNvPr id="2" name="标题 1"/>
          <p:cNvSpPr>
            <a:spLocks noGrp="1"/>
          </p:cNvSpPr>
          <p:nvPr>
            <p:ph type="title"/>
          </p:nvPr>
        </p:nvSpPr>
        <p:spPr/>
        <p:txBody>
          <a:bodyPr/>
          <a:lstStyle/>
          <a:p>
            <a:r>
              <a:rPr lang="en-US" altLang="zh-CN" dirty="0"/>
              <a:t>03</a:t>
            </a:r>
            <a:r>
              <a:rPr lang="zh-CN" altLang="en-US" dirty="0"/>
              <a:t>神奇的螺旋线</a:t>
            </a:r>
            <a:endParaRPr lang="zh-CN" altLang="en-US" dirty="0"/>
          </a:p>
        </p:txBody>
      </p:sp>
      <p:sp>
        <p:nvSpPr>
          <p:cNvPr id="6" name="文本框 5"/>
          <p:cNvSpPr txBox="1"/>
          <p:nvPr/>
        </p:nvSpPr>
        <p:spPr>
          <a:xfrm>
            <a:off x="1745072" y="1236257"/>
            <a:ext cx="146706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绘制螺旋线</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8876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09599"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3-1</a:t>
            </a:r>
            <a:endParaRPr lang="zh-CN" altLang="en-US" sz="2000" dirty="0"/>
          </a:p>
        </p:txBody>
      </p:sp>
      <p:sp>
        <p:nvSpPr>
          <p:cNvPr id="13" name="文本框 12"/>
          <p:cNvSpPr txBox="1"/>
          <p:nvPr/>
        </p:nvSpPr>
        <p:spPr>
          <a:xfrm>
            <a:off x="943570" y="1787383"/>
            <a:ext cx="4711546" cy="791050"/>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b="1" dirty="0">
                <a:cs typeface="+mn-ea"/>
                <a:sym typeface="+mn-lt"/>
              </a:rPr>
              <a:t>控制小海龟绘制如图所示的方形螺旋线。</a:t>
            </a:r>
            <a:endParaRPr lang="zh-CN" altLang="en-US" b="1"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如果是圆形的螺旋线呢？</a:t>
            </a:r>
            <a:endParaRPr lang="zh-CN" altLang="en-US" dirty="0">
              <a:cs typeface="+mn-ea"/>
              <a:sym typeface="+mn-lt"/>
            </a:endParaRPr>
          </a:p>
        </p:txBody>
      </p:sp>
      <p:pic>
        <p:nvPicPr>
          <p:cNvPr id="15" name="图片 14"/>
          <p:cNvPicPr>
            <a:picLocks noChangeAspect="1"/>
          </p:cNvPicPr>
          <p:nvPr/>
        </p:nvPicPr>
        <p:blipFill>
          <a:blip r:embed="rId1">
            <a:clrChange>
              <a:clrFrom>
                <a:srgbClr val="FFFFFF"/>
              </a:clrFrom>
              <a:clrTo>
                <a:srgbClr val="FFFFFF">
                  <a:alpha val="0"/>
                </a:srgbClr>
              </a:clrTo>
            </a:clrChange>
          </a:blip>
          <a:stretch>
            <a:fillRect/>
          </a:stretch>
        </p:blipFill>
        <p:spPr>
          <a:xfrm>
            <a:off x="4073779" y="2182908"/>
            <a:ext cx="1730009" cy="1631339"/>
          </a:xfrm>
          <a:prstGeom prst="rect">
            <a:avLst/>
          </a:prstGeom>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 y="4208250"/>
            <a:ext cx="5782966" cy="1920422"/>
          </a:xfrm>
          <a:prstGeom prst="rect">
            <a:avLst/>
          </a:prstGeom>
        </p:spPr>
      </p:pic>
      <p:sp>
        <p:nvSpPr>
          <p:cNvPr id="3" name="文本框 2"/>
          <p:cNvSpPr txBox="1"/>
          <p:nvPr/>
        </p:nvSpPr>
        <p:spPr>
          <a:xfrm>
            <a:off x="3539417" y="3688781"/>
            <a:ext cx="2798731" cy="369332"/>
          </a:xfrm>
          <a:prstGeom prst="rect">
            <a:avLst/>
          </a:prstGeom>
          <a:noFill/>
        </p:spPr>
        <p:txBody>
          <a:bodyPr wrap="square" rtlCol="0">
            <a:spAutoFit/>
          </a:bodyPr>
          <a:lstStyle/>
          <a:p>
            <a:pPr algn="ctr"/>
            <a:r>
              <a:rPr lang="en-US" altLang="zh-CN" dirty="0"/>
              <a:t>[5,10,15,……140,145]</a:t>
            </a:r>
            <a:endParaRPr lang="zh-CN" altLang="en-US" dirty="0"/>
          </a:p>
        </p:txBody>
      </p:sp>
      <p:sp>
        <p:nvSpPr>
          <p:cNvPr id="14" name="矩形 13"/>
          <p:cNvSpPr/>
          <p:nvPr/>
        </p:nvSpPr>
        <p:spPr>
          <a:xfrm>
            <a:off x="6283321"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2" name="文本占位符 3"/>
          <p:cNvSpPr>
            <a:spLocks noGrp="1"/>
          </p:cNvSpPr>
          <p:nvPr/>
        </p:nvSpPr>
        <p:spPr>
          <a:xfrm>
            <a:off x="6278124" y="3875551"/>
            <a:ext cx="5521817" cy="2498714"/>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pPr>
            <a:r>
              <a:rPr lang="en-US" altLang="zh-CN" dirty="0">
                <a:solidFill>
                  <a:schemeClr val="accent1"/>
                </a:solidFill>
                <a:latin typeface="+mj-ea"/>
                <a:ea typeface="+mj-ea"/>
              </a:rPr>
              <a:t>for</a:t>
            </a:r>
            <a:r>
              <a:rPr lang="zh-CN" altLang="en-US" dirty="0">
                <a:solidFill>
                  <a:schemeClr val="accent1"/>
                </a:solidFill>
                <a:latin typeface="+mj-ea"/>
                <a:ea typeface="+mj-ea"/>
              </a:rPr>
              <a:t>循环</a:t>
            </a:r>
            <a:endParaRPr lang="en-US" altLang="zh-CN" dirty="0">
              <a:solidFill>
                <a:schemeClr val="accent1"/>
              </a:solidFill>
              <a:latin typeface="+mj-ea"/>
              <a:ea typeface="+mj-ea"/>
            </a:endParaRPr>
          </a:p>
          <a:p>
            <a:pPr algn="just">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能够实现重复执行某些操作的结构称为循环结构。</a:t>
            </a:r>
            <a:r>
              <a:rPr lang="en-US" altLang="zh-CN" sz="2000" dirty="0">
                <a:solidFill>
                  <a:schemeClr val="tx1">
                    <a:lumMod val="85000"/>
                    <a:lumOff val="15000"/>
                  </a:schemeClr>
                </a:solidFill>
                <a:latin typeface="+mn-ea"/>
                <a:cs typeface="微软雅黑" panose="020B0503020204020204" charset="-122"/>
              </a:rPr>
              <a:t>for</a:t>
            </a:r>
            <a:r>
              <a:rPr lang="zh-CN" altLang="en-US" sz="2000" dirty="0">
                <a:solidFill>
                  <a:schemeClr val="tx1">
                    <a:lumMod val="85000"/>
                    <a:lumOff val="15000"/>
                  </a:schemeClr>
                </a:solidFill>
                <a:latin typeface="+mn-ea"/>
                <a:cs typeface="微软雅黑" panose="020B0503020204020204" charset="-122"/>
              </a:rPr>
              <a:t>循环可以对一个序列中的每个元素都执行相同的操作，序列中被访问到的值会依次赋值给</a:t>
            </a:r>
            <a:r>
              <a:rPr lang="en-US" altLang="zh-CN" sz="2000" dirty="0" err="1">
                <a:solidFill>
                  <a:schemeClr val="tx1">
                    <a:lumMod val="85000"/>
                    <a:lumOff val="15000"/>
                  </a:schemeClr>
                </a:solidFill>
                <a:latin typeface="+mn-ea"/>
                <a:cs typeface="微软雅黑" panose="020B0503020204020204" charset="-122"/>
              </a:rPr>
              <a:t>i</a:t>
            </a:r>
            <a:r>
              <a:rPr lang="zh-CN" altLang="en-US" sz="2000" dirty="0">
                <a:solidFill>
                  <a:schemeClr val="tx1">
                    <a:lumMod val="85000"/>
                    <a:lumOff val="15000"/>
                  </a:schemeClr>
                </a:solidFill>
                <a:latin typeface="+mn-ea"/>
                <a:cs typeface="微软雅黑" panose="020B0503020204020204" charset="-122"/>
              </a:rPr>
              <a:t>，</a:t>
            </a:r>
            <a:r>
              <a:rPr lang="en-US" altLang="zh-CN" sz="2000" dirty="0" err="1">
                <a:solidFill>
                  <a:schemeClr val="tx1">
                    <a:lumMod val="85000"/>
                    <a:lumOff val="15000"/>
                  </a:schemeClr>
                </a:solidFill>
                <a:latin typeface="+mn-ea"/>
                <a:cs typeface="微软雅黑" panose="020B0503020204020204" charset="-122"/>
              </a:rPr>
              <a:t>i</a:t>
            </a:r>
            <a:r>
              <a:rPr lang="zh-CN" altLang="en-US" sz="2000" dirty="0">
                <a:solidFill>
                  <a:schemeClr val="tx1">
                    <a:lumMod val="85000"/>
                    <a:lumOff val="15000"/>
                  </a:schemeClr>
                </a:solidFill>
                <a:latin typeface="+mn-ea"/>
                <a:cs typeface="微软雅黑" panose="020B0503020204020204" charset="-122"/>
              </a:rPr>
              <a:t>是一个不断变化的值。</a:t>
            </a:r>
            <a:endParaRPr lang="zh-CN" altLang="en-US" sz="2000" dirty="0">
              <a:solidFill>
                <a:schemeClr val="tx1">
                  <a:lumMod val="85000"/>
                  <a:lumOff val="15000"/>
                </a:schemeClr>
              </a:solidFill>
              <a:latin typeface="+mn-ea"/>
              <a:cs typeface="微软雅黑" panose="020B0503020204020204" charset="-122"/>
            </a:endParaRPr>
          </a:p>
        </p:txBody>
      </p:sp>
      <p:pic>
        <p:nvPicPr>
          <p:cNvPr id="23" name="图片 22" descr="C:\Users\lpf\AppData\Roaming\Tencent\Users\1173085400\QQ\WinTemp\RichOle\[F}ZCT$(LN28(RLK_MYIP_S.png"/>
          <p:cNvPicPr/>
          <p:nvPr/>
        </p:nvPicPr>
        <p:blipFill>
          <a:blip r:embed="rId3">
            <a:extLst>
              <a:ext uri="{28A0092B-C50C-407E-A947-70E740481C1C}">
                <a14:useLocalDpi xmlns:a14="http://schemas.microsoft.com/office/drawing/2010/main" val="0"/>
              </a:ext>
            </a:extLst>
          </a:blip>
          <a:srcRect/>
          <a:stretch>
            <a:fillRect/>
          </a:stretch>
        </p:blipFill>
        <p:spPr bwMode="auto">
          <a:xfrm>
            <a:off x="6713307" y="3344561"/>
            <a:ext cx="4651450" cy="55517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4"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03</a:t>
            </a:r>
            <a:r>
              <a:rPr lang="zh-CN" altLang="en-US" dirty="0"/>
              <a:t>神奇的螺旋线</a:t>
            </a:r>
            <a:endParaRPr lang="zh-CN" altLang="en-US" dirty="0"/>
          </a:p>
        </p:txBody>
      </p:sp>
      <p:sp>
        <p:nvSpPr>
          <p:cNvPr id="6" name="文本框 5"/>
          <p:cNvSpPr txBox="1"/>
          <p:nvPr/>
        </p:nvSpPr>
        <p:spPr>
          <a:xfrm>
            <a:off x="1745072" y="1236257"/>
            <a:ext cx="146706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绘制螺旋线</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8876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09599"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3-1</a:t>
            </a:r>
            <a:endParaRPr lang="zh-CN" altLang="en-US" sz="2000" dirty="0"/>
          </a:p>
        </p:txBody>
      </p:sp>
      <p:pic>
        <p:nvPicPr>
          <p:cNvPr id="12" name="图片 11"/>
          <p:cNvPicPr>
            <a:picLocks noChangeAspect="1"/>
          </p:cNvPicPr>
          <p:nvPr/>
        </p:nvPicPr>
        <p:blipFill>
          <a:blip r:embed="rId1">
            <a:clrChange>
              <a:clrFrom>
                <a:srgbClr val="FFFFFF"/>
              </a:clrFrom>
              <a:clrTo>
                <a:srgbClr val="FFFFFF">
                  <a:alpha val="0"/>
                </a:srgbClr>
              </a:clrTo>
            </a:clrChange>
          </a:blip>
          <a:stretch>
            <a:fillRect/>
          </a:stretch>
        </p:blipFill>
        <p:spPr>
          <a:xfrm>
            <a:off x="6236662" y="975805"/>
            <a:ext cx="2743200" cy="2311911"/>
          </a:xfrm>
          <a:prstGeom prst="rect">
            <a:avLst/>
          </a:prstGeom>
        </p:spPr>
      </p:pic>
      <p:sp>
        <p:nvSpPr>
          <p:cNvPr id="14" name="文本框 13"/>
          <p:cNvSpPr txBox="1"/>
          <p:nvPr/>
        </p:nvSpPr>
        <p:spPr>
          <a:xfrm>
            <a:off x="943570" y="1787383"/>
            <a:ext cx="4711546" cy="791050"/>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控制小海龟绘制如图所示的方形螺旋线。</a:t>
            </a:r>
            <a:endParaRPr lang="zh-CN" altLang="en-US" dirty="0">
              <a:cs typeface="+mn-ea"/>
              <a:sym typeface="+mn-lt"/>
            </a:endParaRPr>
          </a:p>
          <a:p>
            <a:pPr marL="285750" indent="-285750" defTabSz="609600">
              <a:lnSpc>
                <a:spcPct val="130000"/>
              </a:lnSpc>
              <a:buFont typeface="Arial" panose="020B0604020202020204" pitchFamily="34" charset="0"/>
              <a:buChar char="•"/>
            </a:pPr>
            <a:r>
              <a:rPr lang="zh-CN" altLang="en-US" b="1" dirty="0">
                <a:cs typeface="+mn-ea"/>
                <a:sym typeface="+mn-lt"/>
              </a:rPr>
              <a:t>如果是圆形的螺旋线呢？</a:t>
            </a:r>
            <a:endParaRPr lang="zh-CN" altLang="en-US" b="1" dirty="0">
              <a:cs typeface="+mn-ea"/>
              <a:sym typeface="+mn-lt"/>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982" y="3693561"/>
            <a:ext cx="7096125" cy="24193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03</a:t>
            </a:r>
            <a:r>
              <a:rPr lang="zh-CN" altLang="en-US" dirty="0"/>
              <a:t>神奇的螺旋线</a:t>
            </a:r>
            <a:endParaRPr lang="zh-CN" altLang="en-US" dirty="0"/>
          </a:p>
        </p:txBody>
      </p:sp>
      <p:sp>
        <p:nvSpPr>
          <p:cNvPr id="6" name="文本框 5"/>
          <p:cNvSpPr txBox="1"/>
          <p:nvPr/>
        </p:nvSpPr>
        <p:spPr>
          <a:xfrm>
            <a:off x="1745072" y="1236257"/>
            <a:ext cx="198002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绘制彩色螺旋线</a:t>
            </a:r>
            <a:endParaRPr lang="zh-CN" altLang="en-US" sz="2000" dirty="0">
              <a:solidFill>
                <a:schemeClr val="tx1">
                  <a:lumMod val="85000"/>
                  <a:lumOff val="15000"/>
                </a:schemeClr>
              </a:solidFill>
              <a:latin typeface="+mn-ea"/>
            </a:endParaRPr>
          </a:p>
        </p:txBody>
      </p:sp>
      <p:sp>
        <p:nvSpPr>
          <p:cNvPr id="10" name="矩形 9"/>
          <p:cNvSpPr/>
          <p:nvPr/>
        </p:nvSpPr>
        <p:spPr>
          <a:xfrm>
            <a:off x="624253" y="1221360"/>
            <a:ext cx="1109599"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3-2</a:t>
            </a:r>
            <a:endParaRPr lang="zh-CN" altLang="en-US" sz="2000" dirty="0"/>
          </a:p>
        </p:txBody>
      </p:sp>
      <p:sp>
        <p:nvSpPr>
          <p:cNvPr id="13" name="文本框 12"/>
          <p:cNvSpPr txBox="1"/>
          <p:nvPr/>
        </p:nvSpPr>
        <p:spPr>
          <a:xfrm>
            <a:off x="943570" y="1787383"/>
            <a:ext cx="4397358" cy="430952"/>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控制小海龟绘制如图所示的彩色螺旋线</a:t>
            </a:r>
            <a:endParaRPr lang="zh-CN" altLang="en-US" dirty="0">
              <a:cs typeface="+mn-ea"/>
              <a:sym typeface="+mn-lt"/>
            </a:endParaRPr>
          </a:p>
        </p:txBody>
      </p:sp>
      <p:pic>
        <p:nvPicPr>
          <p:cNvPr id="14" name="图片 13"/>
          <p:cNvPicPr>
            <a:picLocks noChangeAspect="1"/>
          </p:cNvPicPr>
          <p:nvPr/>
        </p:nvPicPr>
        <p:blipFill>
          <a:blip r:embed="rId1">
            <a:clrChange>
              <a:clrFrom>
                <a:srgbClr val="FFFFFF"/>
              </a:clrFrom>
              <a:clrTo>
                <a:srgbClr val="FFFFFF">
                  <a:alpha val="0"/>
                </a:srgbClr>
              </a:clrTo>
            </a:clrChange>
          </a:blip>
          <a:stretch>
            <a:fillRect/>
          </a:stretch>
        </p:blipFill>
        <p:spPr>
          <a:xfrm>
            <a:off x="4134784" y="750985"/>
            <a:ext cx="1217364" cy="1166903"/>
          </a:xfrm>
          <a:prstGeom prst="rect">
            <a:avLst/>
          </a:prstGeom>
        </p:spPr>
      </p:pic>
      <p:sp>
        <p:nvSpPr>
          <p:cNvPr id="15" name="矩形 14"/>
          <p:cNvSpPr/>
          <p:nvPr/>
        </p:nvSpPr>
        <p:spPr>
          <a:xfrm>
            <a:off x="943570" y="3346567"/>
            <a:ext cx="4084357" cy="2749279"/>
          </a:xfrm>
          <a:prstGeom prst="rect">
            <a:avLst/>
          </a:prstGeom>
          <a:solidFill>
            <a:schemeClr val="accent1">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sz="2000" b="1" dirty="0">
                <a:solidFill>
                  <a:schemeClr val="accent1"/>
                </a:solidFill>
              </a:rPr>
              <a:t>小贴士：海龟画图的颜色设置</a:t>
            </a:r>
            <a:endParaRPr lang="en-US" altLang="zh-CN" sz="2000" b="1" dirty="0">
              <a:solidFill>
                <a:schemeClr val="accent1"/>
              </a:solidFill>
            </a:endParaRPr>
          </a:p>
          <a:p>
            <a:pPr algn="just">
              <a:lnSpc>
                <a:spcPct val="120000"/>
              </a:lnSpc>
              <a:spcAft>
                <a:spcPts val="1200"/>
              </a:spcAft>
            </a:pPr>
            <a:r>
              <a:rPr lang="zh-CN" altLang="en-US" dirty="0">
                <a:solidFill>
                  <a:schemeClr val="tx1"/>
                </a:solidFill>
              </a:rPr>
              <a:t>海龟画图模块中，颜色设置有不同方法：</a:t>
            </a:r>
            <a:r>
              <a:rPr lang="en-US" altLang="zh-CN" dirty="0">
                <a:solidFill>
                  <a:schemeClr val="tx1"/>
                </a:solidFill>
              </a:rPr>
              <a:t>(1)</a:t>
            </a:r>
            <a:r>
              <a:rPr lang="zh-CN" altLang="en-US" dirty="0">
                <a:solidFill>
                  <a:schemeClr val="tx1"/>
                </a:solidFill>
              </a:rPr>
              <a:t>通过色带上的颜色名称如“</a:t>
            </a:r>
            <a:r>
              <a:rPr lang="en-US" altLang="zh-CN" dirty="0">
                <a:solidFill>
                  <a:schemeClr val="tx1"/>
                </a:solidFill>
              </a:rPr>
              <a:t>red</a:t>
            </a:r>
            <a:r>
              <a:rPr lang="zh-CN" altLang="en-US" dirty="0">
                <a:solidFill>
                  <a:schemeClr val="tx1"/>
                </a:solidFill>
              </a:rPr>
              <a:t>”“</a:t>
            </a:r>
            <a:r>
              <a:rPr lang="en-US" altLang="zh-CN" dirty="0">
                <a:solidFill>
                  <a:schemeClr val="tx1"/>
                </a:solidFill>
              </a:rPr>
              <a:t>green</a:t>
            </a:r>
            <a:r>
              <a:rPr lang="zh-CN" altLang="en-US" dirty="0">
                <a:solidFill>
                  <a:schemeClr val="tx1"/>
                </a:solidFill>
              </a:rPr>
              <a:t>”来设置，</a:t>
            </a:r>
            <a:r>
              <a:rPr lang="en-US" altLang="zh-CN" dirty="0">
                <a:solidFill>
                  <a:schemeClr val="tx1"/>
                </a:solidFill>
              </a:rPr>
              <a:t>(2)</a:t>
            </a:r>
            <a:r>
              <a:rPr lang="zh-CN" altLang="en-US" dirty="0">
                <a:solidFill>
                  <a:schemeClr val="tx1"/>
                </a:solidFill>
              </a:rPr>
              <a:t>通过设置</a:t>
            </a:r>
            <a:r>
              <a:rPr lang="en-US" altLang="zh-CN" dirty="0">
                <a:solidFill>
                  <a:schemeClr val="tx1"/>
                </a:solidFill>
              </a:rPr>
              <a:t>r</a:t>
            </a:r>
            <a:r>
              <a:rPr lang="zh-CN" altLang="en-US" dirty="0">
                <a:solidFill>
                  <a:schemeClr val="tx1"/>
                </a:solidFill>
              </a:rPr>
              <a:t>、</a:t>
            </a:r>
            <a:r>
              <a:rPr lang="en-US" altLang="zh-CN" dirty="0">
                <a:solidFill>
                  <a:schemeClr val="tx1"/>
                </a:solidFill>
              </a:rPr>
              <a:t>g</a:t>
            </a:r>
            <a:r>
              <a:rPr lang="zh-CN" altLang="en-US" dirty="0">
                <a:solidFill>
                  <a:schemeClr val="tx1"/>
                </a:solidFill>
              </a:rPr>
              <a:t>、</a:t>
            </a:r>
            <a:r>
              <a:rPr lang="en-US" altLang="zh-CN" dirty="0">
                <a:solidFill>
                  <a:schemeClr val="tx1"/>
                </a:solidFill>
              </a:rPr>
              <a:t>b</a:t>
            </a:r>
            <a:r>
              <a:rPr lang="zh-CN" altLang="en-US" dirty="0">
                <a:solidFill>
                  <a:schemeClr val="tx1"/>
                </a:solidFill>
              </a:rPr>
              <a:t>三个颜色通道来设置</a:t>
            </a:r>
            <a:r>
              <a:rPr lang="en-US" altLang="zh-CN" dirty="0">
                <a:solidFill>
                  <a:schemeClr val="tx1"/>
                </a:solidFill>
              </a:rPr>
              <a:t>,(3)</a:t>
            </a:r>
            <a:r>
              <a:rPr lang="zh-CN" altLang="en-US" dirty="0">
                <a:solidFill>
                  <a:schemeClr val="tx1"/>
                </a:solidFill>
              </a:rPr>
              <a:t>十六进制颜色码。</a:t>
            </a:r>
            <a:endParaRPr lang="en-US" altLang="zh-CN" dirty="0">
              <a:solidFill>
                <a:schemeClr val="tx1"/>
              </a:solidFill>
            </a:endParaRPr>
          </a:p>
          <a:p>
            <a:pPr algn="just">
              <a:lnSpc>
                <a:spcPct val="120000"/>
              </a:lnSpc>
              <a:spcAft>
                <a:spcPts val="1200"/>
              </a:spcAft>
            </a:pPr>
            <a:r>
              <a:rPr lang="zh-CN" altLang="en-US" dirty="0">
                <a:solidFill>
                  <a:schemeClr val="tx1"/>
                </a:solidFill>
              </a:rPr>
              <a:t>如红色：</a:t>
            </a:r>
            <a:r>
              <a:rPr lang="en-US" altLang="zh-CN" dirty="0">
                <a:solidFill>
                  <a:schemeClr val="tx1"/>
                </a:solidFill>
              </a:rPr>
              <a:t>red,</a:t>
            </a:r>
            <a:r>
              <a:rPr lang="zh-CN" altLang="en-US" dirty="0">
                <a:solidFill>
                  <a:schemeClr val="tx1"/>
                </a:solidFill>
              </a:rPr>
              <a:t>（</a:t>
            </a:r>
            <a:r>
              <a:rPr lang="en-US" altLang="zh-CN" dirty="0">
                <a:solidFill>
                  <a:schemeClr val="tx1"/>
                </a:solidFill>
              </a:rPr>
              <a:t>255,0,0</a:t>
            </a:r>
            <a:r>
              <a:rPr lang="zh-CN" altLang="en-US" dirty="0">
                <a:solidFill>
                  <a:schemeClr val="tx1"/>
                </a:solidFill>
              </a:rPr>
              <a:t>）</a:t>
            </a:r>
            <a:r>
              <a:rPr lang="en-US" altLang="zh-CN" dirty="0">
                <a:solidFill>
                  <a:schemeClr val="tx1"/>
                </a:solidFill>
              </a:rPr>
              <a:t>,#FF0000</a:t>
            </a:r>
            <a:r>
              <a:rPr lang="zh-CN" altLang="en-US" dirty="0">
                <a:solidFill>
                  <a:schemeClr val="tx1"/>
                </a:solidFill>
              </a:rPr>
              <a:t>。</a:t>
            </a:r>
            <a:endParaRPr lang="zh-CN" altLang="en-US" dirty="0">
              <a:solidFill>
                <a:schemeClr val="tx1"/>
              </a:solidFill>
            </a:endParaRPr>
          </a:p>
        </p:txBody>
      </p:sp>
      <p:grpSp>
        <p:nvGrpSpPr>
          <p:cNvPr id="5" name="组合 4"/>
          <p:cNvGrpSpPr/>
          <p:nvPr/>
        </p:nvGrpSpPr>
        <p:grpSpPr>
          <a:xfrm>
            <a:off x="5819325" y="822006"/>
            <a:ext cx="5448074" cy="5351178"/>
            <a:chOff x="1630543" y="499974"/>
            <a:chExt cx="5726929" cy="5625074"/>
          </a:xfrm>
        </p:grpSpPr>
        <p:pic>
          <p:nvPicPr>
            <p:cNvPr id="1026" name="Picture 2" descr="https://pica.zhimg.com/80/v2-3af1ed815d549ec369675582fea04869_720w.jpg?source=1940ef5c"/>
            <p:cNvPicPr>
              <a:picLocks noChangeAspect="1" noChangeArrowheads="1"/>
            </p:cNvPicPr>
            <p:nvPr/>
          </p:nvPicPr>
          <p:blipFill rotWithShape="1">
            <a:blip r:embed="rId2">
              <a:extLst>
                <a:ext uri="{28A0092B-C50C-407E-A947-70E740481C1C}">
                  <a14:useLocalDpi xmlns:a14="http://schemas.microsoft.com/office/drawing/2010/main" val="0"/>
                </a:ext>
              </a:extLst>
            </a:blip>
            <a:srcRect l="3600" t="1081" r="534" b="3298"/>
            <a:stretch>
              <a:fillRect/>
            </a:stretch>
          </p:blipFill>
          <p:spPr bwMode="auto">
            <a:xfrm>
              <a:off x="1630543" y="499974"/>
              <a:ext cx="5726929" cy="562507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4531360" y="4001192"/>
              <a:ext cx="128016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531360" y="4706893"/>
              <a:ext cx="128016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952553" y="1907901"/>
              <a:ext cx="128016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952553" y="1643907"/>
              <a:ext cx="128016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03</a:t>
            </a:r>
            <a:r>
              <a:rPr lang="zh-CN" altLang="en-US" dirty="0"/>
              <a:t>神奇的螺旋线</a:t>
            </a:r>
            <a:endParaRPr lang="zh-CN" altLang="en-US" dirty="0"/>
          </a:p>
        </p:txBody>
      </p:sp>
      <p:sp>
        <p:nvSpPr>
          <p:cNvPr id="6" name="文本框 5"/>
          <p:cNvSpPr txBox="1"/>
          <p:nvPr/>
        </p:nvSpPr>
        <p:spPr>
          <a:xfrm>
            <a:off x="1745072" y="1236257"/>
            <a:ext cx="198002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绘制彩色螺旋线</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527819"/>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09599"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3-2</a:t>
            </a:r>
            <a:endParaRPr lang="zh-CN" altLang="en-US" sz="2000" dirty="0"/>
          </a:p>
        </p:txBody>
      </p:sp>
      <p:sp>
        <p:nvSpPr>
          <p:cNvPr id="13" name="文本框 12"/>
          <p:cNvSpPr txBox="1"/>
          <p:nvPr/>
        </p:nvSpPr>
        <p:spPr>
          <a:xfrm>
            <a:off x="943570" y="1787383"/>
            <a:ext cx="4397358" cy="430952"/>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控制小海龟绘制如图所示的彩色螺旋线</a:t>
            </a:r>
            <a:endParaRPr lang="zh-CN" altLang="en-US" dirty="0">
              <a:cs typeface="+mn-ea"/>
              <a:sym typeface="+mn-lt"/>
            </a:endParaRPr>
          </a:p>
        </p:txBody>
      </p:sp>
      <p:pic>
        <p:nvPicPr>
          <p:cNvPr id="14" name="图片 13"/>
          <p:cNvPicPr>
            <a:picLocks noChangeAspect="1"/>
          </p:cNvPicPr>
          <p:nvPr/>
        </p:nvPicPr>
        <p:blipFill>
          <a:blip r:embed="rId1">
            <a:clrChange>
              <a:clrFrom>
                <a:srgbClr val="FFFFFF"/>
              </a:clrFrom>
              <a:clrTo>
                <a:srgbClr val="FFFFFF">
                  <a:alpha val="0"/>
                </a:srgbClr>
              </a:clrTo>
            </a:clrChange>
          </a:blip>
          <a:stretch>
            <a:fillRect/>
          </a:stretch>
        </p:blipFill>
        <p:spPr>
          <a:xfrm>
            <a:off x="4134784" y="750985"/>
            <a:ext cx="1217364" cy="1166903"/>
          </a:xfrm>
          <a:prstGeom prst="rect">
            <a:avLst/>
          </a:prstGeom>
        </p:spPr>
      </p:pic>
      <p:sp>
        <p:nvSpPr>
          <p:cNvPr id="9" name="右中括号 8"/>
          <p:cNvSpPr/>
          <p:nvPr/>
        </p:nvSpPr>
        <p:spPr>
          <a:xfrm>
            <a:off x="6077269" y="4542009"/>
            <a:ext cx="116593" cy="5400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矩形 10"/>
          <p:cNvSpPr/>
          <p:nvPr/>
        </p:nvSpPr>
        <p:spPr>
          <a:xfrm>
            <a:off x="6488204" y="4604285"/>
            <a:ext cx="4487011" cy="41017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dirty="0">
                <a:solidFill>
                  <a:schemeClr val="accent1"/>
                </a:solidFill>
              </a:rPr>
              <a:t>取余</a:t>
            </a:r>
            <a:r>
              <a:rPr lang="en-US" altLang="zh-CN" dirty="0">
                <a:solidFill>
                  <a:schemeClr val="accent1"/>
                </a:solidFill>
              </a:rPr>
              <a:t>%</a:t>
            </a:r>
            <a:r>
              <a:rPr lang="zh-CN" altLang="en-US" dirty="0">
                <a:solidFill>
                  <a:schemeClr val="accent1"/>
                </a:solidFill>
              </a:rPr>
              <a:t>：两数相除，返回余数</a:t>
            </a:r>
            <a:endParaRPr lang="en-US" altLang="zh-CN" dirty="0">
              <a:solidFill>
                <a:schemeClr val="accent1"/>
              </a:solidFill>
            </a:endParaRPr>
          </a:p>
        </p:txBody>
      </p:sp>
      <p:cxnSp>
        <p:nvCxnSpPr>
          <p:cNvPr id="12" name="直接连接符 11"/>
          <p:cNvCxnSpPr>
            <a:stCxn id="9" idx="2"/>
            <a:endCxn id="11" idx="1"/>
          </p:cNvCxnSpPr>
          <p:nvPr/>
        </p:nvCxnSpPr>
        <p:spPr>
          <a:xfrm flipV="1">
            <a:off x="6193862" y="4809374"/>
            <a:ext cx="294342" cy="2635"/>
          </a:xfrm>
          <a:prstGeom prst="line">
            <a:avLst/>
          </a:prstGeom>
          <a:ln>
            <a:tailEnd type="ova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56" y="3237281"/>
            <a:ext cx="5491811" cy="27800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938" y="275766"/>
            <a:ext cx="11071459" cy="644578"/>
          </a:xfrm>
        </p:spPr>
        <p:txBody>
          <a:bodyPr/>
          <a:lstStyle/>
          <a:p>
            <a:r>
              <a:rPr lang="en-US" altLang="zh-CN" dirty="0"/>
              <a:t>03</a:t>
            </a:r>
            <a:r>
              <a:rPr lang="zh-CN" altLang="en-US" dirty="0"/>
              <a:t>神奇的螺旋线</a:t>
            </a:r>
            <a:endParaRPr lang="zh-CN" altLang="en-US" dirty="0"/>
          </a:p>
        </p:txBody>
      </p:sp>
      <p:pic>
        <p:nvPicPr>
          <p:cNvPr id="9" name="图片 8"/>
          <p:cNvPicPr>
            <a:picLocks noChangeAspect="1"/>
          </p:cNvPicPr>
          <p:nvPr/>
        </p:nvPicPr>
        <p:blipFill>
          <a:blip r:embed="rId1">
            <a:clrChange>
              <a:clrFrom>
                <a:srgbClr val="FFFFFF"/>
              </a:clrFrom>
              <a:clrTo>
                <a:srgbClr val="FFFFFF">
                  <a:alpha val="0"/>
                </a:srgbClr>
              </a:clrTo>
            </a:clrChange>
          </a:blip>
          <a:stretch>
            <a:fillRect/>
          </a:stretch>
        </p:blipFill>
        <p:spPr>
          <a:xfrm>
            <a:off x="877466" y="3732959"/>
            <a:ext cx="10664890" cy="2233918"/>
          </a:xfrm>
          <a:prstGeom prst="rect">
            <a:avLst/>
          </a:prstGeom>
        </p:spPr>
      </p:pic>
      <p:cxnSp>
        <p:nvCxnSpPr>
          <p:cNvPr id="12" name="直接连接符 11"/>
          <p:cNvCxnSpPr/>
          <p:nvPr/>
        </p:nvCxnSpPr>
        <p:spPr>
          <a:xfrm flipV="1">
            <a:off x="2261338" y="4837487"/>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385664" y="5487897"/>
            <a:ext cx="3751348" cy="369332"/>
          </a:xfrm>
          <a:prstGeom prst="rect">
            <a:avLst/>
          </a:prstGeom>
        </p:spPr>
        <p:txBody>
          <a:bodyPr wrap="none">
            <a:spAutoFit/>
          </a:bodyPr>
          <a:lstStyle/>
          <a:p>
            <a:r>
              <a:rPr lang="en-US" altLang="zh-CN" dirty="0">
                <a:cs typeface="+mn-ea"/>
                <a:sym typeface="+mn-lt"/>
              </a:rPr>
              <a:t>color</a:t>
            </a:r>
            <a:r>
              <a:rPr lang="zh-CN" altLang="en-US" dirty="0">
                <a:cs typeface="+mn-ea"/>
                <a:sym typeface="+mn-lt"/>
              </a:rPr>
              <a:t>是一个变量，内容是一个列表</a:t>
            </a:r>
            <a:endParaRPr lang="zh-CN" altLang="en-US" dirty="0"/>
          </a:p>
        </p:txBody>
      </p:sp>
      <p:cxnSp>
        <p:nvCxnSpPr>
          <p:cNvPr id="16" name="直接连接符 15"/>
          <p:cNvCxnSpPr/>
          <p:nvPr/>
        </p:nvCxnSpPr>
        <p:spPr>
          <a:xfrm flipV="1">
            <a:off x="7704195" y="4830889"/>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354834" y="5511814"/>
            <a:ext cx="4698722" cy="369332"/>
          </a:xfrm>
          <a:prstGeom prst="rect">
            <a:avLst/>
          </a:prstGeom>
        </p:spPr>
        <p:txBody>
          <a:bodyPr wrap="none">
            <a:spAutoFit/>
          </a:bodyPr>
          <a:lstStyle/>
          <a:p>
            <a:r>
              <a:rPr lang="zh-CN" altLang="en-US" dirty="0">
                <a:cs typeface="+mn-ea"/>
                <a:sym typeface="+mn-lt"/>
              </a:rPr>
              <a:t>一个变量，长度为</a:t>
            </a:r>
            <a:r>
              <a:rPr lang="en-US" altLang="zh-CN" dirty="0">
                <a:cs typeface="+mn-ea"/>
                <a:sym typeface="+mn-lt"/>
              </a:rPr>
              <a:t>4</a:t>
            </a:r>
            <a:r>
              <a:rPr lang="zh-CN" altLang="en-US" dirty="0">
                <a:cs typeface="+mn-ea"/>
                <a:sym typeface="+mn-lt"/>
              </a:rPr>
              <a:t>，每一项都是一个字符串</a:t>
            </a:r>
            <a:endParaRPr lang="zh-CN" altLang="en-US" dirty="0"/>
          </a:p>
        </p:txBody>
      </p:sp>
      <p:cxnSp>
        <p:nvCxnSpPr>
          <p:cNvPr id="19" name="直接连接符 18"/>
          <p:cNvCxnSpPr/>
          <p:nvPr/>
        </p:nvCxnSpPr>
        <p:spPr>
          <a:xfrm flipV="1">
            <a:off x="5561264" y="4187077"/>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943146" y="3831311"/>
            <a:ext cx="1236236" cy="369332"/>
          </a:xfrm>
          <a:prstGeom prst="rect">
            <a:avLst/>
          </a:prstGeom>
        </p:spPr>
        <p:txBody>
          <a:bodyPr wrap="none">
            <a:spAutoFit/>
          </a:bodyPr>
          <a:lstStyle/>
          <a:p>
            <a:r>
              <a:rPr lang="zh-CN" altLang="en-US" dirty="0">
                <a:cs typeface="+mn-ea"/>
                <a:sym typeface="+mn-lt"/>
              </a:rPr>
              <a:t>列表第</a:t>
            </a:r>
            <a:r>
              <a:rPr lang="en-US" altLang="zh-CN" dirty="0">
                <a:cs typeface="+mn-ea"/>
                <a:sym typeface="+mn-lt"/>
              </a:rPr>
              <a:t>0</a:t>
            </a:r>
            <a:r>
              <a:rPr lang="zh-CN" altLang="en-US" dirty="0">
                <a:cs typeface="+mn-ea"/>
                <a:sym typeface="+mn-lt"/>
              </a:rPr>
              <a:t>项</a:t>
            </a:r>
            <a:endParaRPr lang="zh-CN" altLang="en-US" dirty="0"/>
          </a:p>
        </p:txBody>
      </p:sp>
      <p:cxnSp>
        <p:nvCxnSpPr>
          <p:cNvPr id="21" name="直接连接符 20"/>
          <p:cNvCxnSpPr/>
          <p:nvPr/>
        </p:nvCxnSpPr>
        <p:spPr>
          <a:xfrm flipV="1">
            <a:off x="6719417" y="4189024"/>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101299" y="3833258"/>
            <a:ext cx="1236236" cy="369332"/>
          </a:xfrm>
          <a:prstGeom prst="rect">
            <a:avLst/>
          </a:prstGeom>
        </p:spPr>
        <p:txBody>
          <a:bodyPr wrap="none">
            <a:spAutoFit/>
          </a:bodyPr>
          <a:lstStyle/>
          <a:p>
            <a:r>
              <a:rPr lang="zh-CN" altLang="en-US" dirty="0">
                <a:cs typeface="+mn-ea"/>
                <a:sym typeface="+mn-lt"/>
              </a:rPr>
              <a:t>列表第</a:t>
            </a:r>
            <a:r>
              <a:rPr lang="en-US" altLang="zh-CN" dirty="0">
                <a:cs typeface="+mn-ea"/>
                <a:sym typeface="+mn-lt"/>
              </a:rPr>
              <a:t>1</a:t>
            </a:r>
            <a:r>
              <a:rPr lang="zh-CN" altLang="en-US" dirty="0">
                <a:cs typeface="+mn-ea"/>
                <a:sym typeface="+mn-lt"/>
              </a:rPr>
              <a:t>项</a:t>
            </a:r>
            <a:endParaRPr lang="zh-CN" altLang="en-US" dirty="0"/>
          </a:p>
        </p:txBody>
      </p:sp>
      <p:cxnSp>
        <p:nvCxnSpPr>
          <p:cNvPr id="23" name="直接连接符 22"/>
          <p:cNvCxnSpPr/>
          <p:nvPr/>
        </p:nvCxnSpPr>
        <p:spPr>
          <a:xfrm flipV="1">
            <a:off x="8105522" y="4183929"/>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7487404" y="3828163"/>
            <a:ext cx="1236236" cy="369332"/>
          </a:xfrm>
          <a:prstGeom prst="rect">
            <a:avLst/>
          </a:prstGeom>
        </p:spPr>
        <p:txBody>
          <a:bodyPr wrap="none">
            <a:spAutoFit/>
          </a:bodyPr>
          <a:lstStyle/>
          <a:p>
            <a:r>
              <a:rPr lang="zh-CN" altLang="en-US" dirty="0">
                <a:cs typeface="+mn-ea"/>
                <a:sym typeface="+mn-lt"/>
              </a:rPr>
              <a:t>列表第</a:t>
            </a:r>
            <a:r>
              <a:rPr lang="en-US" altLang="zh-CN" dirty="0">
                <a:cs typeface="+mn-ea"/>
                <a:sym typeface="+mn-lt"/>
              </a:rPr>
              <a:t>2</a:t>
            </a:r>
            <a:r>
              <a:rPr lang="zh-CN" altLang="en-US" dirty="0">
                <a:cs typeface="+mn-ea"/>
                <a:sym typeface="+mn-lt"/>
              </a:rPr>
              <a:t>项</a:t>
            </a:r>
            <a:endParaRPr lang="zh-CN" altLang="en-US" dirty="0"/>
          </a:p>
        </p:txBody>
      </p:sp>
      <p:cxnSp>
        <p:nvCxnSpPr>
          <p:cNvPr id="25" name="直接连接符 24"/>
          <p:cNvCxnSpPr/>
          <p:nvPr/>
        </p:nvCxnSpPr>
        <p:spPr>
          <a:xfrm flipV="1">
            <a:off x="9353732" y="4183929"/>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8735614" y="3828163"/>
            <a:ext cx="1236236" cy="369332"/>
          </a:xfrm>
          <a:prstGeom prst="rect">
            <a:avLst/>
          </a:prstGeom>
        </p:spPr>
        <p:txBody>
          <a:bodyPr wrap="none">
            <a:spAutoFit/>
          </a:bodyPr>
          <a:lstStyle/>
          <a:p>
            <a:r>
              <a:rPr lang="zh-CN" altLang="en-US" dirty="0">
                <a:cs typeface="+mn-ea"/>
                <a:sym typeface="+mn-lt"/>
              </a:rPr>
              <a:t>列表第</a:t>
            </a:r>
            <a:r>
              <a:rPr lang="en-US" altLang="zh-CN" dirty="0">
                <a:cs typeface="+mn-ea"/>
                <a:sym typeface="+mn-lt"/>
              </a:rPr>
              <a:t>3</a:t>
            </a:r>
            <a:r>
              <a:rPr lang="zh-CN" altLang="en-US" dirty="0">
                <a:cs typeface="+mn-ea"/>
                <a:sym typeface="+mn-lt"/>
              </a:rPr>
              <a:t>项</a:t>
            </a:r>
            <a:endParaRPr lang="zh-CN" altLang="en-US" dirty="0"/>
          </a:p>
        </p:txBody>
      </p:sp>
      <p:sp>
        <p:nvSpPr>
          <p:cNvPr id="27" name="矩形 26"/>
          <p:cNvSpPr/>
          <p:nvPr/>
        </p:nvSpPr>
        <p:spPr>
          <a:xfrm>
            <a:off x="1163744" y="1253054"/>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8" name="文本占位符 3"/>
          <p:cNvSpPr>
            <a:spLocks noGrp="1"/>
          </p:cNvSpPr>
          <p:nvPr/>
        </p:nvSpPr>
        <p:spPr>
          <a:xfrm>
            <a:off x="1112991" y="1952552"/>
            <a:ext cx="10429365" cy="159708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列表</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列表是</a:t>
            </a:r>
            <a:r>
              <a:rPr lang="en-US" altLang="zh-CN" sz="2000" dirty="0">
                <a:solidFill>
                  <a:schemeClr val="tx1">
                    <a:lumMod val="85000"/>
                    <a:lumOff val="15000"/>
                  </a:schemeClr>
                </a:solidFill>
                <a:latin typeface="+mn-ea"/>
                <a:cs typeface="微软雅黑" panose="020B0503020204020204" charset="-122"/>
              </a:rPr>
              <a:t>Python</a:t>
            </a:r>
            <a:r>
              <a:rPr lang="zh-CN" altLang="en-US" sz="2000" dirty="0">
                <a:solidFill>
                  <a:schemeClr val="tx1">
                    <a:lumMod val="85000"/>
                    <a:lumOff val="15000"/>
                  </a:schemeClr>
                </a:solidFill>
                <a:latin typeface="+mn-ea"/>
                <a:cs typeface="微软雅黑" panose="020B0503020204020204" charset="-122"/>
              </a:rPr>
              <a:t>中的一种数据类型，属于一个序列，其中可以储存多个其他数据。</a:t>
            </a:r>
            <a:endParaRPr lang="zh-CN" altLang="en-US" sz="2000" dirty="0">
              <a:solidFill>
                <a:schemeClr val="tx1">
                  <a:lumMod val="85000"/>
                  <a:lumOff val="15000"/>
                </a:schemeClr>
              </a:solidFill>
              <a:latin typeface="+mn-ea"/>
              <a:cs typeface="微软雅黑" panose="020B0503020204020204" charset="-122"/>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列表中的项目支持增加、删除、修改、获取等操作。</a:t>
            </a:r>
            <a:endParaRPr lang="zh-CN" altLang="en-US" sz="2000" dirty="0">
              <a:solidFill>
                <a:schemeClr val="tx1">
                  <a:lumMod val="85000"/>
                  <a:lumOff val="15000"/>
                </a:schemeClr>
              </a:solidFill>
              <a:latin typeface="+mn-ea"/>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04</a:t>
            </a:r>
            <a:endParaRPr lang="zh-CN" altLang="en-US" sz="3200" dirty="0">
              <a:latin typeface="+mj-ea"/>
              <a:ea typeface="+mj-ea"/>
            </a:endParaRPr>
          </a:p>
        </p:txBody>
      </p:sp>
      <p:sp>
        <p:nvSpPr>
          <p:cNvPr id="7" name="文本框 6"/>
          <p:cNvSpPr txBox="1"/>
          <p:nvPr/>
        </p:nvSpPr>
        <p:spPr>
          <a:xfrm>
            <a:off x="2269671" y="3105834"/>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奥运五环</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300996" y="3429000"/>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1396536" cy="753220"/>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画笔控制</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函数</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436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38225" y="3109607"/>
            <a:ext cx="2954655" cy="1252843"/>
          </a:xfrm>
          <a:prstGeom prst="rect">
            <a:avLst/>
          </a:prstGeom>
          <a:noFill/>
        </p:spPr>
        <p:txBody>
          <a:bodyPr wrap="none" rtlCol="0" anchor="b">
            <a:spAutoFit/>
          </a:bodyPr>
          <a:lstStyle/>
          <a:p>
            <a:pPr>
              <a:lnSpc>
                <a:spcPct val="120000"/>
              </a:lnSpc>
            </a:pPr>
            <a:r>
              <a:rPr lang="zh-CN" altLang="en-US" sz="6600" spc="600" dirty="0">
                <a:solidFill>
                  <a:schemeClr val="bg1"/>
                </a:solidFill>
                <a:latin typeface="+mj-ea"/>
                <a:ea typeface="+mj-ea"/>
              </a:rPr>
              <a:t>准备篇</a:t>
            </a:r>
            <a:endParaRPr lang="zh-CN" altLang="en-US" sz="6600" spc="6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04</a:t>
            </a:r>
            <a:r>
              <a:rPr lang="zh-CN" altLang="en-US" dirty="0"/>
              <a:t>奥运五环</a:t>
            </a:r>
            <a:endParaRPr lang="zh-CN" altLang="en-US" dirty="0"/>
          </a:p>
        </p:txBody>
      </p:sp>
      <p:sp>
        <p:nvSpPr>
          <p:cNvPr id="6" name="文本框 5"/>
          <p:cNvSpPr txBox="1"/>
          <p:nvPr/>
        </p:nvSpPr>
        <p:spPr>
          <a:xfrm>
            <a:off x="1745072" y="1236257"/>
            <a:ext cx="172354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绘制奥运五环</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71585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09599"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4-1</a:t>
            </a:r>
            <a:endParaRPr lang="zh-CN" altLang="en-US" sz="2000" dirty="0"/>
          </a:p>
        </p:txBody>
      </p:sp>
      <p:sp>
        <p:nvSpPr>
          <p:cNvPr id="13" name="文本框 12"/>
          <p:cNvSpPr txBox="1"/>
          <p:nvPr/>
        </p:nvSpPr>
        <p:spPr>
          <a:xfrm>
            <a:off x="943570" y="1787383"/>
            <a:ext cx="3012363" cy="791050"/>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b="1" dirty="0">
                <a:cs typeface="+mn-ea"/>
                <a:sym typeface="+mn-lt"/>
              </a:rPr>
              <a:t>控制小海龟绘制奥运五环</a:t>
            </a:r>
            <a:endParaRPr lang="zh-CN" altLang="en-US" b="1"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是否可以简化代码呢</a:t>
            </a:r>
            <a:endParaRPr lang="zh-CN" altLang="en-US" dirty="0">
              <a:cs typeface="+mn-ea"/>
              <a:sym typeface="+mn-lt"/>
            </a:endParaRPr>
          </a:p>
        </p:txBody>
      </p:sp>
      <p:pic>
        <p:nvPicPr>
          <p:cNvPr id="17" name="图片 16"/>
          <p:cNvPicPr>
            <a:picLocks noChangeAspect="1"/>
          </p:cNvPicPr>
          <p:nvPr/>
        </p:nvPicPr>
        <p:blipFill rotWithShape="1">
          <a:blip r:embed="rId1"/>
          <a:srcRect t="9610" b="7715"/>
          <a:stretch>
            <a:fillRect/>
          </a:stretch>
        </p:blipFill>
        <p:spPr>
          <a:xfrm>
            <a:off x="810738" y="3086461"/>
            <a:ext cx="10481858" cy="3293170"/>
          </a:xfrm>
          <a:prstGeom prst="rect">
            <a:avLst/>
          </a:prstGeom>
        </p:spPr>
      </p:pic>
      <p:sp>
        <p:nvSpPr>
          <p:cNvPr id="21" name="矩形 20"/>
          <p:cNvSpPr/>
          <p:nvPr/>
        </p:nvSpPr>
        <p:spPr>
          <a:xfrm>
            <a:off x="4267200" y="3115966"/>
            <a:ext cx="3377184" cy="1687682"/>
          </a:xfrm>
          <a:prstGeom prst="rect">
            <a:avLst/>
          </a:prstGeom>
          <a:noFill/>
          <a:ln w="28575">
            <a:solidFill>
              <a:srgbClr val="FB8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rotWithShape="1">
          <a:blip r:embed="rId2"/>
          <a:srcRect t="12261" b="14272"/>
          <a:stretch>
            <a:fillRect/>
          </a:stretch>
        </p:blipFill>
        <p:spPr>
          <a:xfrm>
            <a:off x="5339988" y="478370"/>
            <a:ext cx="5343525" cy="2225294"/>
          </a:xfrm>
          <a:prstGeom prst="rect">
            <a:avLst/>
          </a:prstGeom>
        </p:spPr>
      </p:pic>
      <p:grpSp>
        <p:nvGrpSpPr>
          <p:cNvPr id="22" name="组合 21"/>
          <p:cNvGrpSpPr/>
          <p:nvPr/>
        </p:nvGrpSpPr>
        <p:grpSpPr>
          <a:xfrm>
            <a:off x="5515139" y="109038"/>
            <a:ext cx="5343525" cy="2709141"/>
            <a:chOff x="5515139" y="109038"/>
            <a:chExt cx="5343525" cy="2709141"/>
          </a:xfrm>
        </p:grpSpPr>
        <p:cxnSp>
          <p:nvCxnSpPr>
            <p:cNvPr id="23" name="直接连接符 22"/>
            <p:cNvCxnSpPr/>
            <p:nvPr/>
          </p:nvCxnSpPr>
          <p:spPr>
            <a:xfrm>
              <a:off x="5515139" y="1905636"/>
              <a:ext cx="4965465" cy="0"/>
            </a:xfrm>
            <a:prstGeom prst="line">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7997524" y="198816"/>
              <a:ext cx="0" cy="2619363"/>
            </a:xfrm>
            <a:prstGeom prst="line">
              <a:avLst/>
            </a:prstGeom>
            <a:ln>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0488068" y="1746178"/>
              <a:ext cx="3705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ea typeface="汉仪旗黑-50S"/>
                  <a:cs typeface="+mn-cs"/>
                </a:rPr>
                <a:t>x</a:t>
              </a:r>
              <a:endParaRPr kumimoji="0" lang="zh-CN" altLang="en-US" sz="1800" b="0" i="0" u="none" strike="noStrike" kern="1200" cap="none" spc="0" normalizeH="0" baseline="0" noProof="0" dirty="0">
                <a:ln>
                  <a:noFill/>
                </a:ln>
                <a:solidFill>
                  <a:srgbClr val="000000"/>
                </a:solidFill>
                <a:effectLst/>
                <a:uLnTx/>
                <a:uFillTx/>
                <a:ea typeface="汉仪旗黑-50S"/>
                <a:cs typeface="+mn-cs"/>
              </a:endParaRPr>
            </a:p>
          </p:txBody>
        </p:sp>
        <p:sp>
          <p:nvSpPr>
            <p:cNvPr id="26" name="文本框 25"/>
            <p:cNvSpPr txBox="1"/>
            <p:nvPr/>
          </p:nvSpPr>
          <p:spPr>
            <a:xfrm>
              <a:off x="8024375" y="109038"/>
              <a:ext cx="3705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ea typeface="汉仪旗黑-50S"/>
                  <a:cs typeface="+mn-cs"/>
                </a:rPr>
                <a:t>y</a:t>
              </a:r>
              <a:endParaRPr kumimoji="0" lang="zh-CN" altLang="en-US" sz="1800" b="0" i="0" u="none" strike="noStrike" kern="1200" cap="none" spc="0" normalizeH="0" baseline="0" noProof="0" dirty="0">
                <a:ln>
                  <a:noFill/>
                </a:ln>
                <a:solidFill>
                  <a:srgbClr val="000000"/>
                </a:solidFill>
                <a:effectLst/>
                <a:uLnTx/>
                <a:uFillTx/>
                <a:ea typeface="汉仪旗黑-50S"/>
                <a:cs typeface="+mn-cs"/>
              </a:endParaRPr>
            </a:p>
          </p:txBody>
        </p:sp>
      </p:grpSp>
      <mc:AlternateContent xmlns:mc="http://schemas.openxmlformats.org/markup-compatibility/2006">
        <mc:Choice xmlns:a14="http://schemas.microsoft.com/office/drawing/2010/main" Requires="a14">
          <p:sp>
            <p:nvSpPr>
              <p:cNvPr id="27" name="文本框 26"/>
              <p:cNvSpPr txBox="1"/>
              <p:nvPr/>
            </p:nvSpPr>
            <p:spPr>
              <a:xfrm>
                <a:off x="5867972" y="1852219"/>
                <a:ext cx="1180131" cy="452432"/>
              </a:xfrm>
              <a:prstGeom prst="rect">
                <a:avLst/>
              </a:prstGeom>
              <a:noFill/>
            </p:spPr>
            <p:txBody>
              <a:bodyPr wrap="none" rtlCol="0">
                <a:spAutoFit/>
              </a:bodyPr>
              <a:lstStyle/>
              <a:p>
                <a:pPr marR="0" lvl="0" algn="l" defTabSz="609600" rtl="0" eaLnBrk="1" fontAlgn="auto" latinLnBrk="0" hangingPunct="1">
                  <a:lnSpc>
                    <a:spcPct val="130000"/>
                  </a:lnSpc>
                  <a:spcBef>
                    <a:spcPts val="0"/>
                  </a:spcBef>
                  <a:spcAft>
                    <a:spcPts val="0"/>
                  </a:spcAft>
                  <a:buClrTx/>
                  <a:buSzTx/>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120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oMath>
                  </m:oMathPara>
                </a14:m>
                <a:endParaRPr kumimoji="0" lang="zh-CN" altLang="en-US" sz="1800" b="0" i="0" u="none" strike="noStrike" kern="1200" cap="none" spc="0" normalizeH="0" baseline="0" noProof="0" dirty="0">
                  <a:ln>
                    <a:noFill/>
                  </a:ln>
                  <a:solidFill>
                    <a:srgbClr val="000000"/>
                  </a:solidFill>
                  <a:effectLst/>
                  <a:uLnTx/>
                  <a:uFillTx/>
                  <a:ea typeface="汉仪旗黑-50S"/>
                  <a:cs typeface="+mn-ea"/>
                  <a:sym typeface="+mn-lt"/>
                </a:endParaRPr>
              </a:p>
            </p:txBody>
          </p:sp>
        </mc:Choice>
        <mc:Fallback>
          <p:sp>
            <p:nvSpPr>
              <p:cNvPr id="27" name="文本框 26"/>
              <p:cNvSpPr txBox="1">
                <a:spLocks noRot="1" noChangeAspect="1" noMove="1" noResize="1" noEditPoints="1" noAdjustHandles="1" noChangeArrowheads="1" noChangeShapeType="1" noTextEdit="1"/>
              </p:cNvSpPr>
              <p:nvPr/>
            </p:nvSpPr>
            <p:spPr>
              <a:xfrm>
                <a:off x="5867972" y="1852219"/>
                <a:ext cx="1180131" cy="452432"/>
              </a:xfrm>
              <a:prstGeom prst="rect">
                <a:avLst/>
              </a:prstGeom>
              <a:blipFill rotWithShape="1">
                <a:blip r:embed="rId3"/>
                <a:stretch>
                  <a:fillRect l="-48" t="-124" r="20" b="5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8" name="文本框 27"/>
              <p:cNvSpPr txBox="1"/>
              <p:nvPr/>
            </p:nvSpPr>
            <p:spPr>
              <a:xfrm>
                <a:off x="7609300" y="1825510"/>
                <a:ext cx="750526" cy="452432"/>
              </a:xfrm>
              <a:prstGeom prst="rect">
                <a:avLst/>
              </a:prstGeom>
              <a:noFill/>
            </p:spPr>
            <p:txBody>
              <a:bodyPr wrap="none" rtlCol="0">
                <a:spAutoFit/>
              </a:bodyPr>
              <a:lstStyle/>
              <a:p>
                <a:pPr marR="0" lvl="0" algn="l" defTabSz="609600" rtl="0" eaLnBrk="1" fontAlgn="auto" latinLnBrk="0" hangingPunct="1">
                  <a:lnSpc>
                    <a:spcPct val="130000"/>
                  </a:lnSpc>
                  <a:spcBef>
                    <a:spcPts val="0"/>
                  </a:spcBef>
                  <a:spcAft>
                    <a:spcPts val="0"/>
                  </a:spcAft>
                  <a:buClrTx/>
                  <a:buSzTx/>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oMath>
                  </m:oMathPara>
                </a14:m>
                <a:endParaRPr kumimoji="0" lang="zh-CN" altLang="en-US" sz="1800" b="0" i="0" u="none" strike="noStrike" kern="1200" cap="none" spc="0" normalizeH="0" baseline="0" noProof="0" dirty="0">
                  <a:ln>
                    <a:noFill/>
                  </a:ln>
                  <a:solidFill>
                    <a:srgbClr val="000000"/>
                  </a:solidFill>
                  <a:effectLst/>
                  <a:uLnTx/>
                  <a:uFillTx/>
                  <a:ea typeface="汉仪旗黑-50S"/>
                  <a:cs typeface="+mn-ea"/>
                  <a:sym typeface="+mn-lt"/>
                </a:endParaRPr>
              </a:p>
            </p:txBody>
          </p:sp>
        </mc:Choice>
        <mc:Fallback>
          <p:sp>
            <p:nvSpPr>
              <p:cNvPr id="28" name="文本框 27"/>
              <p:cNvSpPr txBox="1">
                <a:spLocks noRot="1" noChangeAspect="1" noMove="1" noResize="1" noEditPoints="1" noAdjustHandles="1" noChangeArrowheads="1" noChangeShapeType="1" noTextEdit="1"/>
              </p:cNvSpPr>
              <p:nvPr/>
            </p:nvSpPr>
            <p:spPr>
              <a:xfrm>
                <a:off x="7609300" y="1825510"/>
                <a:ext cx="750526" cy="452432"/>
              </a:xfrm>
              <a:prstGeom prst="rect">
                <a:avLst/>
              </a:prstGeom>
              <a:blipFill rotWithShape="1">
                <a:blip r:embed="rId4"/>
                <a:stretch>
                  <a:fillRect l="-13" t="-115" r="7" b="4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9" name="文本框 28"/>
              <p:cNvSpPr txBox="1"/>
              <p:nvPr/>
            </p:nvSpPr>
            <p:spPr>
              <a:xfrm>
                <a:off x="9006317" y="1852219"/>
                <a:ext cx="1007007" cy="452432"/>
              </a:xfrm>
              <a:prstGeom prst="rect">
                <a:avLst/>
              </a:prstGeom>
              <a:noFill/>
            </p:spPr>
            <p:txBody>
              <a:bodyPr wrap="none" rtlCol="0">
                <a:spAutoFit/>
              </a:bodyPr>
              <a:lstStyle/>
              <a:p>
                <a:pPr marR="0" lvl="0" algn="l" defTabSz="609600" rtl="0" eaLnBrk="1" fontAlgn="auto" latinLnBrk="0" hangingPunct="1">
                  <a:lnSpc>
                    <a:spcPct val="130000"/>
                  </a:lnSpc>
                  <a:spcBef>
                    <a:spcPts val="0"/>
                  </a:spcBef>
                  <a:spcAft>
                    <a:spcPts val="0"/>
                  </a:spcAft>
                  <a:buClrTx/>
                  <a:buSzTx/>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120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oMath>
                  </m:oMathPara>
                </a14:m>
                <a:endParaRPr kumimoji="0" lang="zh-CN" altLang="en-US" sz="1800" b="0" i="0" u="none" strike="noStrike" kern="1200" cap="none" spc="0" normalizeH="0" baseline="0" noProof="0" dirty="0">
                  <a:ln>
                    <a:noFill/>
                  </a:ln>
                  <a:solidFill>
                    <a:srgbClr val="000000"/>
                  </a:solidFill>
                  <a:effectLst/>
                  <a:uLnTx/>
                  <a:uFillTx/>
                  <a:ea typeface="汉仪旗黑-50S"/>
                  <a:cs typeface="+mn-ea"/>
                  <a:sym typeface="+mn-lt"/>
                </a:endParaRPr>
              </a:p>
            </p:txBody>
          </p:sp>
        </mc:Choice>
        <mc:Fallback>
          <p:sp>
            <p:nvSpPr>
              <p:cNvPr id="29" name="文本框 28"/>
              <p:cNvSpPr txBox="1">
                <a:spLocks noRot="1" noChangeAspect="1" noMove="1" noResize="1" noEditPoints="1" noAdjustHandles="1" noChangeArrowheads="1" noChangeShapeType="1" noTextEdit="1"/>
              </p:cNvSpPr>
              <p:nvPr/>
            </p:nvSpPr>
            <p:spPr>
              <a:xfrm>
                <a:off x="9006317" y="1852219"/>
                <a:ext cx="1007007" cy="452432"/>
              </a:xfrm>
              <a:prstGeom prst="rect">
                <a:avLst/>
              </a:prstGeom>
              <a:blipFill rotWithShape="1">
                <a:blip r:embed="rId5"/>
                <a:stretch>
                  <a:fillRect l="-11" t="-124" r="1" b="5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0" name="文本框 29"/>
              <p:cNvSpPr txBox="1"/>
              <p:nvPr/>
            </p:nvSpPr>
            <p:spPr>
              <a:xfrm>
                <a:off x="6613469" y="2403173"/>
                <a:ext cx="1391728" cy="452432"/>
              </a:xfrm>
              <a:prstGeom prst="rect">
                <a:avLst/>
              </a:prstGeom>
              <a:noFill/>
            </p:spPr>
            <p:txBody>
              <a:bodyPr wrap="none" rtlCol="0">
                <a:spAutoFit/>
              </a:bodyPr>
              <a:lstStyle/>
              <a:p>
                <a:pPr marR="0" lvl="0" algn="l" defTabSz="609600" rtl="0" eaLnBrk="1" fontAlgn="auto" latinLnBrk="0" hangingPunct="1">
                  <a:lnSpc>
                    <a:spcPct val="130000"/>
                  </a:lnSpc>
                  <a:spcBef>
                    <a:spcPts val="0"/>
                  </a:spcBef>
                  <a:spcAft>
                    <a:spcPts val="0"/>
                  </a:spcAft>
                  <a:buClrTx/>
                  <a:buSzTx/>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60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50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oMath>
                  </m:oMathPara>
                </a14:m>
                <a:endParaRPr kumimoji="0" lang="zh-CN" altLang="en-US" sz="1800" b="0" i="0" u="none" strike="noStrike" kern="1200" cap="none" spc="0" normalizeH="0" baseline="0" noProof="0" dirty="0">
                  <a:ln>
                    <a:noFill/>
                  </a:ln>
                  <a:solidFill>
                    <a:srgbClr val="000000"/>
                  </a:solidFill>
                  <a:effectLst/>
                  <a:uLnTx/>
                  <a:uFillTx/>
                  <a:ea typeface="汉仪旗黑-50S"/>
                  <a:cs typeface="+mn-ea"/>
                  <a:sym typeface="+mn-lt"/>
                </a:endParaRPr>
              </a:p>
            </p:txBody>
          </p:sp>
        </mc:Choice>
        <mc:Fallback>
          <p:sp>
            <p:nvSpPr>
              <p:cNvPr id="30" name="文本框 29"/>
              <p:cNvSpPr txBox="1">
                <a:spLocks noRot="1" noChangeAspect="1" noMove="1" noResize="1" noEditPoints="1" noAdjustHandles="1" noChangeArrowheads="1" noChangeShapeType="1" noTextEdit="1"/>
              </p:cNvSpPr>
              <p:nvPr/>
            </p:nvSpPr>
            <p:spPr>
              <a:xfrm>
                <a:off x="6613469" y="2403173"/>
                <a:ext cx="1391728" cy="452432"/>
              </a:xfrm>
              <a:prstGeom prst="rect">
                <a:avLst/>
              </a:prstGeom>
              <a:blipFill rotWithShape="1">
                <a:blip r:embed="rId6"/>
                <a:stretch>
                  <a:fillRect l="-42" t="-74" r="-748" b="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1" name="文本框 30"/>
              <p:cNvSpPr txBox="1"/>
              <p:nvPr/>
            </p:nvSpPr>
            <p:spPr>
              <a:xfrm>
                <a:off x="8129589" y="2413664"/>
                <a:ext cx="1218602" cy="452432"/>
              </a:xfrm>
              <a:prstGeom prst="rect">
                <a:avLst/>
              </a:prstGeom>
              <a:noFill/>
            </p:spPr>
            <p:txBody>
              <a:bodyPr wrap="none" rtlCol="0">
                <a:spAutoFit/>
              </a:bodyPr>
              <a:lstStyle/>
              <a:p>
                <a:pPr marR="0" lvl="0" algn="l" defTabSz="609600" rtl="0" eaLnBrk="1" fontAlgn="auto" latinLnBrk="0" hangingPunct="1">
                  <a:lnSpc>
                    <a:spcPct val="130000"/>
                  </a:lnSpc>
                  <a:spcBef>
                    <a:spcPts val="0"/>
                  </a:spcBef>
                  <a:spcAft>
                    <a:spcPts val="0"/>
                  </a:spcAft>
                  <a:buClrTx/>
                  <a:buSzTx/>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60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50</m:t>
                      </m:r>
                      <m: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汉仪旗黑-50S"/>
                          <a:cs typeface="+mn-ea"/>
                          <a:sym typeface="+mn-lt"/>
                        </a:rPr>
                        <m:t>)</m:t>
                      </m:r>
                    </m:oMath>
                  </m:oMathPara>
                </a14:m>
                <a:endParaRPr kumimoji="0" lang="zh-CN" altLang="en-US" sz="1800" b="0" i="0" u="none" strike="noStrike" kern="1200" cap="none" spc="0" normalizeH="0" baseline="0" noProof="0" dirty="0">
                  <a:ln>
                    <a:noFill/>
                  </a:ln>
                  <a:solidFill>
                    <a:srgbClr val="000000"/>
                  </a:solidFill>
                  <a:effectLst/>
                  <a:uLnTx/>
                  <a:uFillTx/>
                  <a:ea typeface="汉仪旗黑-50S"/>
                  <a:cs typeface="+mn-ea"/>
                  <a:sym typeface="+mn-lt"/>
                </a:endParaRPr>
              </a:p>
            </p:txBody>
          </p:sp>
        </mc:Choice>
        <mc:Fallback>
          <p:sp>
            <p:nvSpPr>
              <p:cNvPr id="31" name="文本框 30"/>
              <p:cNvSpPr txBox="1">
                <a:spLocks noRot="1" noChangeAspect="1" noMove="1" noResize="1" noEditPoints="1" noAdjustHandles="1" noChangeArrowheads="1" noChangeShapeType="1" noTextEdit="1"/>
              </p:cNvSpPr>
              <p:nvPr/>
            </p:nvSpPr>
            <p:spPr>
              <a:xfrm>
                <a:off x="8129589" y="2413664"/>
                <a:ext cx="1218602" cy="452432"/>
              </a:xfrm>
              <a:prstGeom prst="rect">
                <a:avLst/>
              </a:prstGeom>
              <a:blipFill rotWithShape="1">
                <a:blip r:embed="rId7"/>
                <a:stretch>
                  <a:fillRect l="-26" t="-6" r="-1013" b="75"/>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27" grpId="0"/>
      <p:bldP spid="28" grpId="0"/>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35919" y="3528757"/>
            <a:ext cx="3660081" cy="2496239"/>
          </a:xfrm>
          <a:prstGeom prst="rect">
            <a:avLst/>
          </a:prstGeom>
        </p:spPr>
      </p:pic>
      <p:sp>
        <p:nvSpPr>
          <p:cNvPr id="2" name="标题 1"/>
          <p:cNvSpPr>
            <a:spLocks noGrp="1"/>
          </p:cNvSpPr>
          <p:nvPr>
            <p:ph type="title"/>
          </p:nvPr>
        </p:nvSpPr>
        <p:spPr>
          <a:xfrm>
            <a:off x="515938" y="275766"/>
            <a:ext cx="11071459" cy="644578"/>
          </a:xfrm>
        </p:spPr>
        <p:txBody>
          <a:bodyPr/>
          <a:lstStyle/>
          <a:p>
            <a:r>
              <a:rPr lang="en-US" altLang="zh-CN" dirty="0"/>
              <a:t>04</a:t>
            </a:r>
            <a:r>
              <a:rPr lang="zh-CN" altLang="en-US" dirty="0"/>
              <a:t>奥运五环</a:t>
            </a:r>
            <a:endParaRPr lang="zh-CN" altLang="en-US" dirty="0"/>
          </a:p>
        </p:txBody>
      </p:sp>
      <p:sp>
        <p:nvSpPr>
          <p:cNvPr id="27" name="矩形 26"/>
          <p:cNvSpPr/>
          <p:nvPr/>
        </p:nvSpPr>
        <p:spPr>
          <a:xfrm>
            <a:off x="1163744" y="99478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8" name="文本占位符 3"/>
          <p:cNvSpPr>
            <a:spLocks noGrp="1"/>
          </p:cNvSpPr>
          <p:nvPr/>
        </p:nvSpPr>
        <p:spPr>
          <a:xfrm>
            <a:off x="1112991" y="1479464"/>
            <a:ext cx="10429365" cy="159708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函数</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函数是预先设置好的，可重复使用的，用来实现特定功能的代码片段</a:t>
            </a:r>
            <a:endParaRPr lang="zh-CN" altLang="en-US" sz="2000" dirty="0">
              <a:solidFill>
                <a:schemeClr val="tx1">
                  <a:lumMod val="85000"/>
                  <a:lumOff val="15000"/>
                </a:schemeClr>
              </a:solidFill>
              <a:latin typeface="+mn-ea"/>
              <a:cs typeface="微软雅黑" panose="020B0503020204020204" charset="-122"/>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函数的使用包括定义函数和调用函数两个部分（注意和数学上的函数进行区分）</a:t>
            </a:r>
            <a:endParaRPr lang="zh-CN" altLang="en-US" sz="2000" dirty="0">
              <a:solidFill>
                <a:schemeClr val="tx1">
                  <a:lumMod val="85000"/>
                  <a:lumOff val="15000"/>
                </a:schemeClr>
              </a:solidFill>
              <a:latin typeface="+mn-ea"/>
              <a:cs typeface="微软雅黑" panose="020B0503020204020204" charset="-122"/>
            </a:endParaRPr>
          </a:p>
        </p:txBody>
      </p:sp>
      <p:sp>
        <p:nvSpPr>
          <p:cNvPr id="30" name="矩形 29"/>
          <p:cNvSpPr/>
          <p:nvPr/>
        </p:nvSpPr>
        <p:spPr>
          <a:xfrm>
            <a:off x="3339166" y="5991099"/>
            <a:ext cx="1107996" cy="369332"/>
          </a:xfrm>
          <a:prstGeom prst="rect">
            <a:avLst/>
          </a:prstGeom>
        </p:spPr>
        <p:txBody>
          <a:bodyPr wrap="none">
            <a:spAutoFit/>
          </a:bodyPr>
          <a:lstStyle/>
          <a:p>
            <a:r>
              <a:rPr lang="zh-CN" altLang="en-US" dirty="0">
                <a:cs typeface="+mn-ea"/>
                <a:sym typeface="+mn-lt"/>
              </a:rPr>
              <a:t>定义函数</a:t>
            </a:r>
            <a:endParaRPr lang="zh-CN" altLang="en-US" dirty="0"/>
          </a:p>
        </p:txBody>
      </p:sp>
      <p:sp>
        <p:nvSpPr>
          <p:cNvPr id="31" name="矩形 30"/>
          <p:cNvSpPr/>
          <p:nvPr/>
        </p:nvSpPr>
        <p:spPr>
          <a:xfrm>
            <a:off x="8789045" y="5617356"/>
            <a:ext cx="1107996" cy="369332"/>
          </a:xfrm>
          <a:prstGeom prst="rect">
            <a:avLst/>
          </a:prstGeom>
        </p:spPr>
        <p:txBody>
          <a:bodyPr wrap="none">
            <a:spAutoFit/>
          </a:bodyPr>
          <a:lstStyle/>
          <a:p>
            <a:r>
              <a:rPr lang="zh-CN" altLang="en-US" dirty="0">
                <a:cs typeface="+mn-ea"/>
                <a:sym typeface="+mn-lt"/>
              </a:rPr>
              <a:t>调用函数</a:t>
            </a:r>
            <a:endParaRPr lang="zh-CN" altLang="en-US" dirty="0"/>
          </a:p>
        </p:txBody>
      </p:sp>
      <p:cxnSp>
        <p:nvCxnSpPr>
          <p:cNvPr id="32" name="直接连接符 31"/>
          <p:cNvCxnSpPr/>
          <p:nvPr/>
        </p:nvCxnSpPr>
        <p:spPr>
          <a:xfrm flipV="1">
            <a:off x="2976498" y="3350430"/>
            <a:ext cx="0" cy="3096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092671" y="3027318"/>
            <a:ext cx="1800493" cy="369332"/>
          </a:xfrm>
          <a:prstGeom prst="rect">
            <a:avLst/>
          </a:prstGeom>
        </p:spPr>
        <p:txBody>
          <a:bodyPr wrap="none">
            <a:spAutoFit/>
          </a:bodyPr>
          <a:lstStyle/>
          <a:p>
            <a:r>
              <a:rPr lang="zh-CN" altLang="en-US" dirty="0">
                <a:cs typeface="+mn-ea"/>
                <a:sym typeface="+mn-lt"/>
              </a:rPr>
              <a:t>定义函数的名称</a:t>
            </a:r>
            <a:endParaRPr lang="zh-CN" altLang="en-US" dirty="0"/>
          </a:p>
        </p:txBody>
      </p:sp>
      <p:cxnSp>
        <p:nvCxnSpPr>
          <p:cNvPr id="34" name="直接连接符 33"/>
          <p:cNvCxnSpPr/>
          <p:nvPr/>
        </p:nvCxnSpPr>
        <p:spPr>
          <a:xfrm flipV="1">
            <a:off x="9343044" y="4221953"/>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7750300" y="3809576"/>
            <a:ext cx="3185487" cy="369332"/>
          </a:xfrm>
          <a:prstGeom prst="rect">
            <a:avLst/>
          </a:prstGeom>
        </p:spPr>
        <p:txBody>
          <a:bodyPr wrap="none">
            <a:spAutoFit/>
          </a:bodyPr>
          <a:lstStyle/>
          <a:p>
            <a:r>
              <a:rPr lang="zh-CN" altLang="en-US" dirty="0">
                <a:cs typeface="+mn-ea"/>
                <a:sym typeface="+mn-lt"/>
              </a:rPr>
              <a:t>本次函数调用时各个参数的值</a:t>
            </a:r>
            <a:endParaRPr lang="zh-CN" altLang="en-US" dirty="0"/>
          </a:p>
        </p:txBody>
      </p:sp>
      <p:sp>
        <p:nvSpPr>
          <p:cNvPr id="36" name="矩形 35"/>
          <p:cNvSpPr/>
          <p:nvPr/>
        </p:nvSpPr>
        <p:spPr>
          <a:xfrm>
            <a:off x="247582" y="3596786"/>
            <a:ext cx="1800493" cy="369332"/>
          </a:xfrm>
          <a:prstGeom prst="rect">
            <a:avLst/>
          </a:prstGeom>
        </p:spPr>
        <p:txBody>
          <a:bodyPr wrap="none">
            <a:spAutoFit/>
          </a:bodyPr>
          <a:lstStyle/>
          <a:p>
            <a:r>
              <a:rPr lang="zh-CN" altLang="en-US" dirty="0">
                <a:cs typeface="+mn-ea"/>
                <a:sym typeface="+mn-lt"/>
              </a:rPr>
              <a:t>设置函数的参数</a:t>
            </a:r>
            <a:endParaRPr lang="zh-CN" altLang="en-US" dirty="0"/>
          </a:p>
        </p:txBody>
      </p:sp>
      <p:cxnSp>
        <p:nvCxnSpPr>
          <p:cNvPr id="37" name="直接连接符 36"/>
          <p:cNvCxnSpPr/>
          <p:nvPr/>
        </p:nvCxnSpPr>
        <p:spPr>
          <a:xfrm flipH="1">
            <a:off x="2048075" y="3781452"/>
            <a:ext cx="652513"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343" y="4699663"/>
            <a:ext cx="4343400" cy="5905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04</a:t>
            </a:r>
            <a:r>
              <a:rPr lang="zh-CN" altLang="en-US" dirty="0"/>
              <a:t>奥运五环</a:t>
            </a:r>
            <a:endParaRPr lang="zh-CN" altLang="en-US" dirty="0"/>
          </a:p>
        </p:txBody>
      </p:sp>
      <p:sp>
        <p:nvSpPr>
          <p:cNvPr id="6" name="文本框 5"/>
          <p:cNvSpPr txBox="1"/>
          <p:nvPr/>
        </p:nvSpPr>
        <p:spPr>
          <a:xfrm>
            <a:off x="1745072" y="1236257"/>
            <a:ext cx="172354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绘制奥运五环</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71585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09599"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4-1</a:t>
            </a:r>
            <a:endParaRPr lang="zh-CN" altLang="en-US" sz="2000" dirty="0"/>
          </a:p>
        </p:txBody>
      </p:sp>
      <p:sp>
        <p:nvSpPr>
          <p:cNvPr id="13" name="文本框 12"/>
          <p:cNvSpPr txBox="1"/>
          <p:nvPr/>
        </p:nvSpPr>
        <p:spPr>
          <a:xfrm>
            <a:off x="943570" y="1787383"/>
            <a:ext cx="3012363" cy="791050"/>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控制小海龟绘制奥运五环</a:t>
            </a:r>
            <a:endParaRPr lang="zh-CN" altLang="en-US" dirty="0">
              <a:cs typeface="+mn-ea"/>
              <a:sym typeface="+mn-lt"/>
            </a:endParaRPr>
          </a:p>
          <a:p>
            <a:pPr marL="285750" indent="-285750" defTabSz="609600">
              <a:lnSpc>
                <a:spcPct val="130000"/>
              </a:lnSpc>
              <a:buFont typeface="Arial" panose="020B0604020202020204" pitchFamily="34" charset="0"/>
              <a:buChar char="•"/>
            </a:pPr>
            <a:r>
              <a:rPr lang="zh-CN" altLang="en-US" b="1" dirty="0">
                <a:cs typeface="+mn-ea"/>
                <a:sym typeface="+mn-lt"/>
              </a:rPr>
              <a:t>是否可以简化代码呢</a:t>
            </a:r>
            <a:endParaRPr lang="zh-CN" altLang="en-US" b="1" dirty="0">
              <a:cs typeface="+mn-ea"/>
              <a:sym typeface="+mn-lt"/>
            </a:endParaRPr>
          </a:p>
        </p:txBody>
      </p:sp>
      <p:pic>
        <p:nvPicPr>
          <p:cNvPr id="14" name="图片 13"/>
          <p:cNvPicPr>
            <a:picLocks noChangeAspect="1"/>
          </p:cNvPicPr>
          <p:nvPr/>
        </p:nvPicPr>
        <p:blipFill>
          <a:blip r:embed="rId1">
            <a:clrChange>
              <a:clrFrom>
                <a:srgbClr val="FFFFFF"/>
              </a:clrFrom>
              <a:clrTo>
                <a:srgbClr val="FFFFFF">
                  <a:alpha val="0"/>
                </a:srgbClr>
              </a:clrTo>
            </a:clrChange>
          </a:blip>
          <a:stretch>
            <a:fillRect/>
          </a:stretch>
        </p:blipFill>
        <p:spPr>
          <a:xfrm>
            <a:off x="5339988" y="106995"/>
            <a:ext cx="5343525" cy="3028950"/>
          </a:xfrm>
          <a:prstGeom prst="rect">
            <a:avLst/>
          </a:prstGeom>
        </p:spPr>
      </p:pic>
      <p:pic>
        <p:nvPicPr>
          <p:cNvPr id="4" name="图片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5780" y="3253389"/>
            <a:ext cx="8020440" cy="305622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综合案例</a:t>
            </a:r>
            <a:endParaRPr lang="zh-CN" altLang="en-US" sz="3200" dirty="0">
              <a:latin typeface="+mj-ea"/>
              <a:ea typeface="+mj-ea"/>
            </a:endParaRPr>
          </a:p>
        </p:txBody>
      </p:sp>
      <p:sp>
        <p:nvSpPr>
          <p:cNvPr id="7" name="文本框 6"/>
          <p:cNvSpPr txBox="1"/>
          <p:nvPr/>
        </p:nvSpPr>
        <p:spPr>
          <a:xfrm>
            <a:off x="2269671" y="3105834"/>
            <a:ext cx="156966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汉诺塔</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3839331" y="3429000"/>
            <a:ext cx="83526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934871" cy="406971"/>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递归</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11" name="矩形 10"/>
          <p:cNvSpPr/>
          <p:nvPr/>
        </p:nvSpPr>
        <p:spPr>
          <a:xfrm>
            <a:off x="624253" y="1901466"/>
            <a:ext cx="7380622" cy="4006610"/>
          </a:xfrm>
          <a:prstGeom prst="rect">
            <a:avLst/>
          </a:prstGeom>
          <a:solidFill>
            <a:schemeClr val="accent1">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sz="2000" b="1" dirty="0">
                <a:solidFill>
                  <a:schemeClr val="accent1"/>
                </a:solidFill>
              </a:rPr>
              <a:t>故事背景：汉诺塔</a:t>
            </a:r>
            <a:endParaRPr lang="en-US" altLang="zh-CN" sz="2000" b="1" dirty="0">
              <a:solidFill>
                <a:schemeClr val="accent1"/>
              </a:solidFill>
            </a:endParaRPr>
          </a:p>
          <a:p>
            <a:pPr algn="just">
              <a:lnSpc>
                <a:spcPct val="120000"/>
              </a:lnSpc>
              <a:spcAft>
                <a:spcPts val="1200"/>
              </a:spcAft>
            </a:pPr>
            <a:r>
              <a:rPr lang="zh-CN" altLang="en-US" sz="1600" dirty="0">
                <a:solidFill>
                  <a:schemeClr val="tx1"/>
                </a:solidFill>
              </a:rPr>
              <a:t>法国数学家爱德华</a:t>
            </a:r>
            <a:r>
              <a:rPr lang="en-US" altLang="zh-CN" sz="1600" dirty="0">
                <a:solidFill>
                  <a:schemeClr val="tx1"/>
                </a:solidFill>
              </a:rPr>
              <a:t>·</a:t>
            </a:r>
            <a:r>
              <a:rPr lang="zh-CN" altLang="en-US" sz="1600" dirty="0">
                <a:solidFill>
                  <a:schemeClr val="tx1"/>
                </a:solidFill>
              </a:rPr>
              <a:t>卢卡斯曾编写过一个印度的古老传说：在世界中心贝拿勒斯（在印度北部）的圣庙里，一块黄铜板上插着三根宝石针。印度教的主神梵天在创造世界的时候，在其中一根针上从下到上地穿好了由大到小的</a:t>
            </a:r>
            <a:r>
              <a:rPr lang="en-US" altLang="zh-CN" sz="1600" dirty="0">
                <a:solidFill>
                  <a:schemeClr val="tx1"/>
                </a:solidFill>
              </a:rPr>
              <a:t>64</a:t>
            </a:r>
            <a:r>
              <a:rPr lang="zh-CN" altLang="en-US" sz="1600" dirty="0">
                <a:solidFill>
                  <a:schemeClr val="tx1"/>
                </a:solidFill>
              </a:rPr>
              <a:t>片金片，这就是所谓的汉诺塔。不论白天黑夜，总有一个僧侣在按照下面的法则移动这些金片：一次只移动一片，不管在哪根针上，小片必须在大片上面。僧侣们预言，当所有的金片都从梵天穿好的那根针上移到另外一根针上时，世界就将在一声霹雳中消灭，而梵塔、庙宇和众生也都将同归于尽。</a:t>
            </a:r>
            <a:endParaRPr lang="en-US" altLang="zh-CN" sz="1600" dirty="0">
              <a:solidFill>
                <a:schemeClr val="tx1"/>
              </a:solidFill>
            </a:endParaRPr>
          </a:p>
          <a:p>
            <a:pPr algn="just">
              <a:lnSpc>
                <a:spcPct val="120000"/>
              </a:lnSpc>
              <a:spcAft>
                <a:spcPts val="1200"/>
              </a:spcAft>
            </a:pPr>
            <a:r>
              <a:rPr lang="zh-CN" altLang="en-US" sz="1600" dirty="0">
                <a:solidFill>
                  <a:schemeClr val="tx1"/>
                </a:solidFill>
              </a:rPr>
              <a:t>后来人们根据这个传说制作出了汉诺塔玩具，其游戏规则如下：在一个底座上立有</a:t>
            </a:r>
            <a:r>
              <a:rPr lang="en-US" altLang="zh-CN" sz="1600" dirty="0">
                <a:solidFill>
                  <a:schemeClr val="tx1"/>
                </a:solidFill>
              </a:rPr>
              <a:t>A</a:t>
            </a:r>
            <a:r>
              <a:rPr lang="zh-CN" altLang="en-US" sz="1600" dirty="0">
                <a:solidFill>
                  <a:schemeClr val="tx1"/>
                </a:solidFill>
              </a:rPr>
              <a:t>、</a:t>
            </a:r>
            <a:r>
              <a:rPr lang="en-US" altLang="zh-CN" sz="1600" dirty="0">
                <a:solidFill>
                  <a:schemeClr val="tx1"/>
                </a:solidFill>
              </a:rPr>
              <a:t>B</a:t>
            </a:r>
            <a:r>
              <a:rPr lang="zh-CN" altLang="en-US" sz="1600" dirty="0">
                <a:solidFill>
                  <a:schemeClr val="tx1"/>
                </a:solidFill>
              </a:rPr>
              <a:t>、</a:t>
            </a:r>
            <a:r>
              <a:rPr lang="en-US" altLang="zh-CN" sz="1600" dirty="0">
                <a:solidFill>
                  <a:schemeClr val="tx1"/>
                </a:solidFill>
              </a:rPr>
              <a:t>C</a:t>
            </a:r>
            <a:r>
              <a:rPr lang="zh-CN" altLang="en-US" sz="1600" dirty="0">
                <a:solidFill>
                  <a:schemeClr val="tx1"/>
                </a:solidFill>
              </a:rPr>
              <a:t>三根相邻的柱子，在</a:t>
            </a:r>
            <a:r>
              <a:rPr lang="en-US" altLang="zh-CN" sz="1600" dirty="0">
                <a:solidFill>
                  <a:schemeClr val="tx1"/>
                </a:solidFill>
              </a:rPr>
              <a:t>A</a:t>
            </a:r>
            <a:r>
              <a:rPr lang="zh-CN" altLang="en-US" sz="1600" dirty="0">
                <a:solidFill>
                  <a:schemeClr val="tx1"/>
                </a:solidFill>
              </a:rPr>
              <a:t>柱上串放着若干大小不等的带孔圆盘，大的在下，小的在上。游戏的目标是把所有圆盘从</a:t>
            </a:r>
            <a:r>
              <a:rPr lang="en-US" altLang="zh-CN" sz="1600" dirty="0">
                <a:solidFill>
                  <a:schemeClr val="tx1"/>
                </a:solidFill>
              </a:rPr>
              <a:t>A</a:t>
            </a:r>
            <a:r>
              <a:rPr lang="zh-CN" altLang="en-US" sz="1600" dirty="0">
                <a:solidFill>
                  <a:schemeClr val="tx1"/>
                </a:solidFill>
              </a:rPr>
              <a:t>柱移到</a:t>
            </a:r>
            <a:r>
              <a:rPr lang="en-US" altLang="zh-CN" sz="1600" dirty="0">
                <a:solidFill>
                  <a:schemeClr val="tx1"/>
                </a:solidFill>
              </a:rPr>
              <a:t>C</a:t>
            </a:r>
            <a:r>
              <a:rPr lang="zh-CN" altLang="en-US" sz="1600" dirty="0">
                <a:solidFill>
                  <a:schemeClr val="tx1"/>
                </a:solidFill>
              </a:rPr>
              <a:t>柱，要求：①每次只能移动一个圆盘；②小圆盘只能放在大圆盘上，大圆盘不能放在小圆盘上。</a:t>
            </a:r>
            <a:endParaRPr lang="en-US" altLang="zh-CN" sz="1600" dirty="0">
              <a:solidFill>
                <a:schemeClr val="tx1"/>
              </a:solidFill>
            </a:endParaRPr>
          </a:p>
        </p:txBody>
      </p:sp>
      <p:sp>
        <p:nvSpPr>
          <p:cNvPr id="7" name="文本框 6"/>
          <p:cNvSpPr txBox="1"/>
          <p:nvPr/>
        </p:nvSpPr>
        <p:spPr>
          <a:xfrm>
            <a:off x="1344962" y="1236257"/>
            <a:ext cx="198002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实现汉诺塔算法</a:t>
            </a:r>
            <a:endParaRPr lang="zh-CN" altLang="en-US" sz="2000" dirty="0">
              <a:solidFill>
                <a:schemeClr val="tx1">
                  <a:lumMod val="85000"/>
                  <a:lumOff val="15000"/>
                </a:schemeClr>
              </a:solidFill>
              <a:latin typeface="+mn-ea"/>
            </a:endParaRPr>
          </a:p>
        </p:txBody>
      </p:sp>
      <p:sp>
        <p:nvSpPr>
          <p:cNvPr id="8" name="矩形 7"/>
          <p:cNvSpPr/>
          <p:nvPr/>
        </p:nvSpPr>
        <p:spPr>
          <a:xfrm>
            <a:off x="624253" y="1221360"/>
            <a:ext cx="69762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endParaRPr lang="zh-CN" altLang="en-US" sz="2000" dirty="0"/>
          </a:p>
        </p:txBody>
      </p:sp>
      <p:pic>
        <p:nvPicPr>
          <p:cNvPr id="1026" name="Picture 2" descr="https://gimg2.baidu.com/image_search/src=http%3A%2F%2Fwww.lysfcw.com%2Ffile%2Fupload%2F201904%2F26%2F170104691.jpg&amp;refer=http%3A%2F%2Fwww.lysfcw.com&amp;app=2002&amp;size=f9999,10000&amp;q=a80&amp;n=0&amp;g=0n&amp;fmt=auto?sec=1655549644&amp;t=45d4fe523364c2ed242b082057194fff"/>
          <p:cNvPicPr>
            <a:picLocks noChangeAspect="1" noChangeArrowheads="1"/>
          </p:cNvPicPr>
          <p:nvPr/>
        </p:nvPicPr>
        <p:blipFill rotWithShape="1">
          <a:blip r:embed="rId1">
            <a:extLst>
              <a:ext uri="{28A0092B-C50C-407E-A947-70E740481C1C}">
                <a14:useLocalDpi xmlns:a14="http://schemas.microsoft.com/office/drawing/2010/main" val="0"/>
              </a:ext>
            </a:extLst>
          </a:blip>
          <a:srcRect b="4017"/>
          <a:stretch>
            <a:fillRect/>
          </a:stretch>
        </p:blipFill>
        <p:spPr bwMode="auto">
          <a:xfrm>
            <a:off x="8184994" y="3022264"/>
            <a:ext cx="3713357" cy="2129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7" name="文本框 6"/>
          <p:cNvSpPr txBox="1"/>
          <p:nvPr/>
        </p:nvSpPr>
        <p:spPr>
          <a:xfrm>
            <a:off x="1344962" y="1236257"/>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rPr>
              <a:t>实现汉诺塔算法</a:t>
            </a: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endParaRPr>
          </a:p>
        </p:txBody>
      </p:sp>
      <p:sp>
        <p:nvSpPr>
          <p:cNvPr id="8" name="矩形 7"/>
          <p:cNvSpPr/>
          <p:nvPr/>
        </p:nvSpPr>
        <p:spPr>
          <a:xfrm>
            <a:off x="624253" y="1221360"/>
            <a:ext cx="69762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ea typeface="汉仪旗黑-50S"/>
                <a:cs typeface="+mn-cs"/>
              </a:rPr>
              <a:t>任务</a:t>
            </a:r>
            <a:endParaRPr kumimoji="0" lang="zh-CN" altLang="en-US" sz="2000" b="0" i="0" u="none" strike="noStrike" kern="1200" cap="none" spc="0" normalizeH="0" baseline="0" noProof="0" dirty="0">
              <a:ln>
                <a:noFill/>
              </a:ln>
              <a:solidFill>
                <a:srgbClr val="FFFFFF"/>
              </a:solidFill>
              <a:effectLst/>
              <a:uLnTx/>
              <a:uFillTx/>
              <a:ea typeface="汉仪旗黑-50S"/>
              <a:cs typeface="+mn-cs"/>
            </a:endParaRPr>
          </a:p>
        </p:txBody>
      </p:sp>
      <p:grpSp>
        <p:nvGrpSpPr>
          <p:cNvPr id="6" name="组合 5"/>
          <p:cNvGrpSpPr/>
          <p:nvPr/>
        </p:nvGrpSpPr>
        <p:grpSpPr>
          <a:xfrm>
            <a:off x="738890" y="2624214"/>
            <a:ext cx="2351925" cy="3268904"/>
            <a:chOff x="883856" y="2501550"/>
            <a:chExt cx="2351925" cy="3268904"/>
          </a:xfrm>
        </p:grpSpPr>
        <p:sp>
          <p:nvSpPr>
            <p:cNvPr id="5" name="矩形 4"/>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0" name="矩形 9"/>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grpSp>
        <p:nvGrpSpPr>
          <p:cNvPr id="12" name="组合 11"/>
          <p:cNvGrpSpPr/>
          <p:nvPr/>
        </p:nvGrpSpPr>
        <p:grpSpPr>
          <a:xfrm>
            <a:off x="3760944" y="2624214"/>
            <a:ext cx="2351925" cy="3268904"/>
            <a:chOff x="883856" y="2501550"/>
            <a:chExt cx="2351925" cy="3268904"/>
          </a:xfrm>
        </p:grpSpPr>
        <p:sp>
          <p:nvSpPr>
            <p:cNvPr id="13" name="矩形 12"/>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4" name="矩形 13"/>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grpSp>
        <p:nvGrpSpPr>
          <p:cNvPr id="15" name="组合 14"/>
          <p:cNvGrpSpPr/>
          <p:nvPr/>
        </p:nvGrpSpPr>
        <p:grpSpPr>
          <a:xfrm>
            <a:off x="6782997" y="2624214"/>
            <a:ext cx="2351925" cy="3268904"/>
            <a:chOff x="883856" y="2501550"/>
            <a:chExt cx="2351925" cy="3268904"/>
          </a:xfrm>
        </p:grpSpPr>
        <p:sp>
          <p:nvSpPr>
            <p:cNvPr id="16" name="矩形 15"/>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7" name="矩形 16"/>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sp>
        <p:nvSpPr>
          <p:cNvPr id="9" name="文本框 8"/>
          <p:cNvSpPr txBox="1"/>
          <p:nvPr/>
        </p:nvSpPr>
        <p:spPr>
          <a:xfrm>
            <a:off x="1440925"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000000"/>
                </a:solidFill>
                <a:ea typeface="汉仪旗黑-50S"/>
              </a:rPr>
              <a:t>A</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19" name="文本框 18"/>
          <p:cNvSpPr txBox="1"/>
          <p:nvPr/>
        </p:nvSpPr>
        <p:spPr>
          <a:xfrm>
            <a:off x="4462979"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000000"/>
                </a:solidFill>
                <a:ea typeface="汉仪旗黑-50S"/>
              </a:rPr>
              <a:t>B</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20" name="文本框 19"/>
          <p:cNvSpPr txBox="1"/>
          <p:nvPr/>
        </p:nvSpPr>
        <p:spPr>
          <a:xfrm>
            <a:off x="7485032"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000000"/>
                </a:solidFill>
                <a:ea typeface="汉仪旗黑-50S"/>
              </a:rPr>
              <a:t>C</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18" name="矩形 17"/>
          <p:cNvSpPr/>
          <p:nvPr/>
        </p:nvSpPr>
        <p:spPr>
          <a:xfrm>
            <a:off x="1173296" y="5266123"/>
            <a:ext cx="1483112" cy="4931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ea typeface="汉仪旗黑-50S"/>
                <a:cs typeface="+mn-cs"/>
              </a:rPr>
              <a:t>1</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graphicFrame>
        <p:nvGraphicFramePr>
          <p:cNvPr id="27" name="表格 7"/>
          <p:cNvGraphicFramePr>
            <a:graphicFrameLocks noGrp="1"/>
          </p:cNvGraphicFramePr>
          <p:nvPr/>
        </p:nvGraphicFramePr>
        <p:xfrm>
          <a:off x="8867011" y="1507635"/>
          <a:ext cx="2805288" cy="737985"/>
        </p:xfrm>
        <a:graphic>
          <a:graphicData uri="http://schemas.openxmlformats.org/drawingml/2006/table">
            <a:tbl>
              <a:tblPr firstRow="1" bandRow="1">
                <a:tableStyleId>{5C22544A-7EE6-4342-B048-85BDC9FD1C3A}</a:tableStyleId>
              </a:tblPr>
              <a:tblGrid>
                <a:gridCol w="1402644"/>
                <a:gridCol w="1402644"/>
              </a:tblGrid>
              <a:tr h="367145">
                <a:tc>
                  <a:txBody>
                    <a:bodyPr/>
                    <a:lstStyle/>
                    <a:p>
                      <a:pPr algn="ctr"/>
                      <a:r>
                        <a:rPr lang="en-US" altLang="zh-CN" dirty="0"/>
                        <a:t>n = 1</a:t>
                      </a:r>
                      <a:endParaRPr lang="zh-CN" altLang="en-US" dirty="0"/>
                    </a:p>
                  </a:txBody>
                  <a:tcPr anchor="ctr"/>
                </a:tc>
                <a:tc>
                  <a:txBody>
                    <a:bodyPr/>
                    <a:lstStyle/>
                    <a:p>
                      <a:pPr algn="ctr"/>
                      <a:endParaRPr lang="zh-CN" altLang="en-US" dirty="0"/>
                    </a:p>
                  </a:txBody>
                  <a:tcPr anchor="ctr"/>
                </a:tc>
              </a:tr>
              <a:tr h="370840">
                <a:tc>
                  <a:txBody>
                    <a:bodyPr/>
                    <a:lstStyle/>
                    <a:p>
                      <a:pPr algn="ctr"/>
                      <a:r>
                        <a:rPr lang="en-US" altLang="zh-CN" dirty="0">
                          <a:solidFill>
                            <a:schemeClr val="accent5">
                              <a:lumMod val="75000"/>
                            </a:schemeClr>
                          </a:solidFill>
                          <a:latin typeface="+mj-ea"/>
                          <a:ea typeface="+mj-ea"/>
                        </a:rPr>
                        <a:t>1</a:t>
                      </a:r>
                      <a:endParaRPr lang="zh-CN" altLang="en-US" dirty="0">
                        <a:solidFill>
                          <a:schemeClr val="accent5">
                            <a:lumMod val="75000"/>
                          </a:schemeClr>
                        </a:solidFill>
                        <a:latin typeface="+mj-ea"/>
                        <a:ea typeface="+mj-ea"/>
                      </a:endParaRPr>
                    </a:p>
                  </a:txBody>
                  <a:tcPr anchor="ctr"/>
                </a:tc>
                <a:tc>
                  <a:txBody>
                    <a:bodyPr/>
                    <a:lstStyle/>
                    <a:p>
                      <a:pPr algn="ctr"/>
                      <a:r>
                        <a:rPr lang="en-US" altLang="zh-CN" dirty="0">
                          <a:solidFill>
                            <a:schemeClr val="accent5">
                              <a:lumMod val="75000"/>
                            </a:schemeClr>
                          </a:solidFill>
                          <a:latin typeface="+mj-ea"/>
                          <a:ea typeface="+mj-ea"/>
                          <a:sym typeface="Wingdings" panose="05000000000000000000" pitchFamily="2" charset="2"/>
                        </a:rPr>
                        <a:t>AC</a:t>
                      </a:r>
                      <a:endParaRPr lang="zh-CN" altLang="en-US" dirty="0">
                        <a:solidFill>
                          <a:schemeClr val="accent5">
                            <a:lumMod val="75000"/>
                          </a:schemeClr>
                        </a:solidFill>
                        <a:latin typeface="+mj-ea"/>
                        <a:ea typeface="+mj-ea"/>
                      </a:endParaRPr>
                    </a:p>
                  </a:txBody>
                  <a:tcPr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grpId="1" nodeType="clickEffect">
                                  <p:stCondLst>
                                    <p:cond delay="1000"/>
                                  </p:stCondLst>
                                  <p:childTnLst>
                                    <p:animMotion origin="layout" path="M -1.25E-6 4.44444E-6 L 0.13412 -0.36088 C 0.16198 -0.4419 0.20391 -0.48612 0.24792 -0.48612 C 0.29792 -0.48612 0.33802 -0.4419 0.36589 -0.36088 L 0.5 4.44444E-6 " pathEditMode="relative" rAng="0" ptsTypes="AAAAA">
                                      <p:cBhvr>
                                        <p:cTn id="16" dur="2000" fill="hold"/>
                                        <p:tgtEl>
                                          <p:spTgt spid="18"/>
                                        </p:tgtEl>
                                        <p:attrNameLst>
                                          <p:attrName>ppt_x</p:attrName>
                                          <p:attrName>ppt_y</p:attrName>
                                        </p:attrNameLst>
                                      </p:cBhvr>
                                      <p:rCtr x="25000" y="-24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7" name="文本框 6"/>
          <p:cNvSpPr txBox="1"/>
          <p:nvPr/>
        </p:nvSpPr>
        <p:spPr>
          <a:xfrm>
            <a:off x="1344962" y="1236257"/>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rPr>
              <a:t>实现汉诺塔算法</a:t>
            </a: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endParaRPr>
          </a:p>
        </p:txBody>
      </p:sp>
      <p:sp>
        <p:nvSpPr>
          <p:cNvPr id="8" name="矩形 7"/>
          <p:cNvSpPr/>
          <p:nvPr/>
        </p:nvSpPr>
        <p:spPr>
          <a:xfrm>
            <a:off x="624253" y="1221360"/>
            <a:ext cx="69762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ea typeface="汉仪旗黑-50S"/>
                <a:cs typeface="+mn-cs"/>
              </a:rPr>
              <a:t>任务</a:t>
            </a:r>
            <a:endParaRPr kumimoji="0" lang="zh-CN" altLang="en-US" sz="2000" b="0" i="0" u="none" strike="noStrike" kern="1200" cap="none" spc="0" normalizeH="0" baseline="0" noProof="0" dirty="0">
              <a:ln>
                <a:noFill/>
              </a:ln>
              <a:solidFill>
                <a:srgbClr val="FFFFFF"/>
              </a:solidFill>
              <a:effectLst/>
              <a:uLnTx/>
              <a:uFillTx/>
              <a:ea typeface="汉仪旗黑-50S"/>
              <a:cs typeface="+mn-cs"/>
            </a:endParaRPr>
          </a:p>
        </p:txBody>
      </p:sp>
      <p:grpSp>
        <p:nvGrpSpPr>
          <p:cNvPr id="6" name="组合 5"/>
          <p:cNvGrpSpPr/>
          <p:nvPr/>
        </p:nvGrpSpPr>
        <p:grpSpPr>
          <a:xfrm>
            <a:off x="738890" y="2624214"/>
            <a:ext cx="2351925" cy="3268904"/>
            <a:chOff x="883856" y="2501550"/>
            <a:chExt cx="2351925" cy="3268904"/>
          </a:xfrm>
        </p:grpSpPr>
        <p:sp>
          <p:nvSpPr>
            <p:cNvPr id="5" name="矩形 4"/>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0" name="矩形 9"/>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grpSp>
        <p:nvGrpSpPr>
          <p:cNvPr id="12" name="组合 11"/>
          <p:cNvGrpSpPr/>
          <p:nvPr/>
        </p:nvGrpSpPr>
        <p:grpSpPr>
          <a:xfrm>
            <a:off x="3760944" y="2624214"/>
            <a:ext cx="2351925" cy="3268904"/>
            <a:chOff x="883856" y="2501550"/>
            <a:chExt cx="2351925" cy="3268904"/>
          </a:xfrm>
        </p:grpSpPr>
        <p:sp>
          <p:nvSpPr>
            <p:cNvPr id="13" name="矩形 12"/>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4" name="矩形 13"/>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grpSp>
        <p:nvGrpSpPr>
          <p:cNvPr id="15" name="组合 14"/>
          <p:cNvGrpSpPr/>
          <p:nvPr/>
        </p:nvGrpSpPr>
        <p:grpSpPr>
          <a:xfrm>
            <a:off x="6782997" y="2624214"/>
            <a:ext cx="2351925" cy="3268904"/>
            <a:chOff x="883856" y="2501550"/>
            <a:chExt cx="2351925" cy="3268904"/>
          </a:xfrm>
        </p:grpSpPr>
        <p:sp>
          <p:nvSpPr>
            <p:cNvPr id="16" name="矩形 15"/>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7" name="矩形 16"/>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sp>
        <p:nvSpPr>
          <p:cNvPr id="9" name="文本框 8"/>
          <p:cNvSpPr txBox="1"/>
          <p:nvPr/>
        </p:nvSpPr>
        <p:spPr>
          <a:xfrm>
            <a:off x="1440925"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000000"/>
                </a:solidFill>
                <a:ea typeface="汉仪旗黑-50S"/>
              </a:rPr>
              <a:t>A</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19" name="文本框 18"/>
          <p:cNvSpPr txBox="1"/>
          <p:nvPr/>
        </p:nvSpPr>
        <p:spPr>
          <a:xfrm>
            <a:off x="4462979"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000000"/>
                </a:solidFill>
                <a:ea typeface="汉仪旗黑-50S"/>
              </a:rPr>
              <a:t>B</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20" name="文本框 19"/>
          <p:cNvSpPr txBox="1"/>
          <p:nvPr/>
        </p:nvSpPr>
        <p:spPr>
          <a:xfrm>
            <a:off x="7485032"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000000"/>
                </a:solidFill>
                <a:ea typeface="汉仪旗黑-50S"/>
              </a:rPr>
              <a:t>C</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18" name="矩形 17"/>
          <p:cNvSpPr/>
          <p:nvPr/>
        </p:nvSpPr>
        <p:spPr>
          <a:xfrm>
            <a:off x="1173296" y="5266123"/>
            <a:ext cx="1483112" cy="4931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rgbClr val="FFFFFF"/>
                </a:solidFill>
                <a:ea typeface="汉仪旗黑-50S"/>
              </a:rPr>
              <a:t>2</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22" name="矩形 21"/>
          <p:cNvSpPr/>
          <p:nvPr/>
        </p:nvSpPr>
        <p:spPr>
          <a:xfrm>
            <a:off x="1383591" y="4805353"/>
            <a:ext cx="1062522" cy="4758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rgbClr val="FFFFFF"/>
                </a:solidFill>
                <a:ea typeface="汉仪旗黑-50S"/>
              </a:rPr>
              <a:t>1</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27" name="矩形 26"/>
          <p:cNvSpPr/>
          <p:nvPr/>
        </p:nvSpPr>
        <p:spPr>
          <a:xfrm>
            <a:off x="4405645" y="5308498"/>
            <a:ext cx="1062522" cy="4758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rgbClr val="FFFFFF"/>
                </a:solidFill>
                <a:ea typeface="汉仪旗黑-50S"/>
              </a:rPr>
              <a:t>1</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graphicFrame>
        <p:nvGraphicFramePr>
          <p:cNvPr id="28" name="表格 27"/>
          <p:cNvGraphicFramePr>
            <a:graphicFrameLocks noGrp="1"/>
          </p:cNvGraphicFramePr>
          <p:nvPr/>
        </p:nvGraphicFramePr>
        <p:xfrm>
          <a:off x="8867011" y="1120699"/>
          <a:ext cx="2894710" cy="1483360"/>
        </p:xfrm>
        <a:graphic>
          <a:graphicData uri="http://schemas.openxmlformats.org/drawingml/2006/table">
            <a:tbl>
              <a:tblPr firstRow="1" bandRow="1">
                <a:tableStyleId>{5C22544A-7EE6-4342-B048-85BDC9FD1C3A}</a:tableStyleId>
              </a:tblPr>
              <a:tblGrid>
                <a:gridCol w="1447355"/>
                <a:gridCol w="1447355"/>
              </a:tblGrid>
              <a:tr h="370840">
                <a:tc>
                  <a:txBody>
                    <a:bodyPr/>
                    <a:lstStyle/>
                    <a:p>
                      <a:pPr algn="ctr"/>
                      <a:r>
                        <a:rPr lang="en-US" altLang="zh-CN" dirty="0"/>
                        <a:t>n = 2</a:t>
                      </a:r>
                      <a:endParaRPr lang="zh-CN" altLang="en-US" dirty="0"/>
                    </a:p>
                  </a:txBody>
                  <a:tcPr anchor="ctr"/>
                </a:tc>
                <a:tc>
                  <a:txBody>
                    <a:bodyPr/>
                    <a:lstStyle/>
                    <a:p>
                      <a:pPr algn="ctr"/>
                      <a:endParaRPr lang="zh-CN" altLang="en-US" dirty="0"/>
                    </a:p>
                  </a:txBody>
                  <a:tcPr anchor="ctr"/>
                </a:tc>
              </a:tr>
              <a:tr h="370840">
                <a:tc>
                  <a:txBody>
                    <a:bodyPr/>
                    <a:lstStyle/>
                    <a:p>
                      <a:pPr algn="ctr"/>
                      <a:r>
                        <a:rPr lang="en-US" altLang="zh-CN" dirty="0"/>
                        <a:t>1</a:t>
                      </a:r>
                      <a:endParaRPr lang="zh-CN" altLang="en-US" dirty="0"/>
                    </a:p>
                  </a:txBody>
                  <a:tcPr anchor="ctr"/>
                </a:tc>
                <a:tc>
                  <a:txBody>
                    <a:bodyPr/>
                    <a:lstStyle/>
                    <a:p>
                      <a:pPr algn="ctr"/>
                      <a:r>
                        <a:rPr lang="en-US" altLang="zh-CN" dirty="0">
                          <a:sym typeface="Wingdings" panose="05000000000000000000" pitchFamily="2" charset="2"/>
                        </a:rPr>
                        <a:t>AB</a:t>
                      </a:r>
                      <a:endParaRPr lang="zh-CN" altLang="en-US" dirty="0"/>
                    </a:p>
                  </a:txBody>
                  <a:tcPr anchor="ctr"/>
                </a:tc>
              </a:tr>
              <a:tr h="370840">
                <a:tc>
                  <a:txBody>
                    <a:bodyPr/>
                    <a:lstStyle/>
                    <a:p>
                      <a:pPr algn="ctr"/>
                      <a:r>
                        <a:rPr lang="en-US" altLang="zh-CN" dirty="0">
                          <a:solidFill>
                            <a:schemeClr val="accent5">
                              <a:lumMod val="75000"/>
                            </a:schemeClr>
                          </a:solidFill>
                          <a:latin typeface="+mj-ea"/>
                          <a:ea typeface="+mj-ea"/>
                        </a:rPr>
                        <a:t>2</a:t>
                      </a:r>
                      <a:endParaRPr lang="zh-CN" altLang="en-US" dirty="0">
                        <a:solidFill>
                          <a:schemeClr val="accent5">
                            <a:lumMod val="75000"/>
                          </a:schemeClr>
                        </a:solidFill>
                        <a:latin typeface="+mj-ea"/>
                        <a:ea typeface="+mj-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accent5">
                              <a:lumMod val="75000"/>
                            </a:schemeClr>
                          </a:solidFill>
                          <a:latin typeface="+mj-ea"/>
                          <a:ea typeface="+mj-ea"/>
                          <a:sym typeface="Wingdings" panose="05000000000000000000" pitchFamily="2" charset="2"/>
                        </a:rPr>
                        <a:t>AC</a:t>
                      </a:r>
                      <a:endParaRPr lang="zh-CN" altLang="en-US" dirty="0">
                        <a:solidFill>
                          <a:schemeClr val="accent5">
                            <a:lumMod val="75000"/>
                          </a:schemeClr>
                        </a:solidFill>
                        <a:latin typeface="+mj-ea"/>
                        <a:ea typeface="+mj-ea"/>
                      </a:endParaRPr>
                    </a:p>
                  </a:txBody>
                  <a:tcPr anchor="ctr"/>
                </a:tc>
              </a:tr>
              <a:tr h="370840">
                <a:tc>
                  <a:txBody>
                    <a:bodyPr/>
                    <a:lstStyle/>
                    <a:p>
                      <a:pPr algn="ctr"/>
                      <a:r>
                        <a:rPr lang="en-US" altLang="zh-CN" dirty="0"/>
                        <a:t>1</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ym typeface="Wingdings" panose="05000000000000000000" pitchFamily="2" charset="2"/>
                        </a:rPr>
                        <a:t>BC</a:t>
                      </a:r>
                      <a:endParaRPr lang="zh-CN" altLang="en-US" dirty="0"/>
                    </a:p>
                  </a:txBody>
                  <a:tcPr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25E-6 3.33333E-6 L 0.24362 0.07199 " pathEditMode="relative" rAng="0" ptsTypes="AA">
                                      <p:cBhvr>
                                        <p:cTn id="11" dur="2000" fill="hold"/>
                                        <p:tgtEl>
                                          <p:spTgt spid="22"/>
                                        </p:tgtEl>
                                        <p:attrNameLst>
                                          <p:attrName>ppt_x</p:attrName>
                                          <p:attrName>ppt_y</p:attrName>
                                        </p:attrNameLst>
                                      </p:cBhvr>
                                      <p:rCtr x="12174" y="3588"/>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00547 0.00486 L 0.49453 0.00139 " pathEditMode="relative" rAng="0" ptsTypes="AA">
                                      <p:cBhvr>
                                        <p:cTn id="15" dur="2000" fill="hold"/>
                                        <p:tgtEl>
                                          <p:spTgt spid="18"/>
                                        </p:tgtEl>
                                        <p:attrNameLst>
                                          <p:attrName>ppt_x</p:attrName>
                                          <p:attrName>ppt_y</p:attrName>
                                        </p:attrNameLst>
                                      </p:cBhvr>
                                      <p:rCtr x="25000" y="-185"/>
                                    </p:animMotion>
                                  </p:childTnLst>
                                </p:cTn>
                              </p:par>
                            </p:childTnLst>
                          </p:cTn>
                        </p:par>
                        <p:par>
                          <p:cTn id="16" fill="hold">
                            <p:stCondLst>
                              <p:cond delay="2000"/>
                            </p:stCondLst>
                            <p:childTnLst>
                              <p:par>
                                <p:cTn id="17" presetID="1" presetClass="exit" presetSubtype="0" fill="hold" grpId="2" nodeType="after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grpId="1" nodeType="after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2.08333E-6 3.7037E-6 L 0.24791 -0.07315 " pathEditMode="relative" rAng="0" ptsTypes="AA">
                                      <p:cBhvr>
                                        <p:cTn id="25" dur="2000" fill="hold"/>
                                        <p:tgtEl>
                                          <p:spTgt spid="27"/>
                                        </p:tgtEl>
                                        <p:attrNameLst>
                                          <p:attrName>ppt_x</p:attrName>
                                          <p:attrName>ppt_y</p:attrName>
                                        </p:attrNameLst>
                                      </p:cBhvr>
                                      <p:rCtr x="12396" y="-3657"/>
                                    </p:animMotion>
                                  </p:childTnLst>
                                </p:cTn>
                              </p:par>
                              <p:par>
                                <p:cTn id="26" presetID="1" presetClass="exit" presetSubtype="0" fill="hold" grpId="1"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2" grpId="1" animBg="1"/>
      <p:bldP spid="22" grpId="2" animBg="1"/>
      <p:bldP spid="27" grpId="0" animBg="1"/>
      <p:bldP spid="2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7" name="文本框 6"/>
          <p:cNvSpPr txBox="1"/>
          <p:nvPr/>
        </p:nvSpPr>
        <p:spPr>
          <a:xfrm>
            <a:off x="1344962" y="1236257"/>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rPr>
              <a:t>实现汉诺塔算法</a:t>
            </a: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endParaRPr>
          </a:p>
        </p:txBody>
      </p:sp>
      <p:sp>
        <p:nvSpPr>
          <p:cNvPr id="8" name="矩形 7"/>
          <p:cNvSpPr/>
          <p:nvPr/>
        </p:nvSpPr>
        <p:spPr>
          <a:xfrm>
            <a:off x="624253" y="1221360"/>
            <a:ext cx="69762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ea typeface="汉仪旗黑-50S"/>
                <a:cs typeface="+mn-cs"/>
              </a:rPr>
              <a:t>任务</a:t>
            </a:r>
            <a:endParaRPr kumimoji="0" lang="zh-CN" altLang="en-US" sz="2000" b="0" i="0" u="none" strike="noStrike" kern="1200" cap="none" spc="0" normalizeH="0" baseline="0" noProof="0" dirty="0">
              <a:ln>
                <a:noFill/>
              </a:ln>
              <a:solidFill>
                <a:srgbClr val="FFFFFF"/>
              </a:solidFill>
              <a:effectLst/>
              <a:uLnTx/>
              <a:uFillTx/>
              <a:ea typeface="汉仪旗黑-50S"/>
              <a:cs typeface="+mn-cs"/>
            </a:endParaRPr>
          </a:p>
        </p:txBody>
      </p:sp>
      <p:grpSp>
        <p:nvGrpSpPr>
          <p:cNvPr id="6" name="组合 5"/>
          <p:cNvGrpSpPr/>
          <p:nvPr/>
        </p:nvGrpSpPr>
        <p:grpSpPr>
          <a:xfrm>
            <a:off x="738890" y="2624214"/>
            <a:ext cx="2351925" cy="3268904"/>
            <a:chOff x="883856" y="2501550"/>
            <a:chExt cx="2351925" cy="3268904"/>
          </a:xfrm>
        </p:grpSpPr>
        <p:sp>
          <p:nvSpPr>
            <p:cNvPr id="5" name="矩形 4"/>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0" name="矩形 9"/>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grpSp>
        <p:nvGrpSpPr>
          <p:cNvPr id="12" name="组合 11"/>
          <p:cNvGrpSpPr/>
          <p:nvPr/>
        </p:nvGrpSpPr>
        <p:grpSpPr>
          <a:xfrm>
            <a:off x="3760944" y="2624214"/>
            <a:ext cx="2351925" cy="3268904"/>
            <a:chOff x="883856" y="2501550"/>
            <a:chExt cx="2351925" cy="3268904"/>
          </a:xfrm>
        </p:grpSpPr>
        <p:sp>
          <p:nvSpPr>
            <p:cNvPr id="13" name="矩形 12"/>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4" name="矩形 13"/>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grpSp>
        <p:nvGrpSpPr>
          <p:cNvPr id="15" name="组合 14"/>
          <p:cNvGrpSpPr/>
          <p:nvPr/>
        </p:nvGrpSpPr>
        <p:grpSpPr>
          <a:xfrm>
            <a:off x="6782997" y="2624214"/>
            <a:ext cx="2351925" cy="3268904"/>
            <a:chOff x="883856" y="2501550"/>
            <a:chExt cx="2351925" cy="3268904"/>
          </a:xfrm>
        </p:grpSpPr>
        <p:sp>
          <p:nvSpPr>
            <p:cNvPr id="16" name="矩形 15"/>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7" name="矩形 16"/>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sp>
        <p:nvSpPr>
          <p:cNvPr id="9" name="文本框 8"/>
          <p:cNvSpPr txBox="1"/>
          <p:nvPr/>
        </p:nvSpPr>
        <p:spPr>
          <a:xfrm>
            <a:off x="1440925"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srgbClr val="000000"/>
                </a:solidFill>
                <a:effectLst/>
                <a:uLnTx/>
                <a:uFillTx/>
                <a:ea typeface="汉仪旗黑-50S"/>
                <a:cs typeface="+mn-cs"/>
              </a:rPr>
              <a:t>A</a:t>
            </a:r>
            <a:r>
              <a:rPr kumimoji="0" lang="zh-CN" altLang="en-US" sz="2000" b="1" i="0" u="none" strike="noStrike" kern="1200" cap="none" spc="0" normalizeH="0" baseline="0" noProof="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19" name="文本框 18"/>
          <p:cNvSpPr txBox="1"/>
          <p:nvPr/>
        </p:nvSpPr>
        <p:spPr>
          <a:xfrm>
            <a:off x="4462979"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0000"/>
                </a:solidFill>
                <a:effectLst/>
                <a:uLnTx/>
                <a:uFillTx/>
                <a:ea typeface="汉仪旗黑-50S"/>
                <a:cs typeface="+mn-cs"/>
              </a:rPr>
              <a:t>B</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20" name="文本框 19"/>
          <p:cNvSpPr txBox="1"/>
          <p:nvPr/>
        </p:nvSpPr>
        <p:spPr>
          <a:xfrm>
            <a:off x="7485032"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srgbClr val="000000"/>
                </a:solidFill>
                <a:effectLst/>
                <a:uLnTx/>
                <a:uFillTx/>
                <a:ea typeface="汉仪旗黑-50S"/>
                <a:cs typeface="+mn-cs"/>
              </a:rPr>
              <a:t>C</a:t>
            </a:r>
            <a:r>
              <a:rPr kumimoji="0" lang="zh-CN" altLang="en-US" sz="2000" b="1" i="0" u="none" strike="noStrike" kern="1200" cap="none" spc="0" normalizeH="0" baseline="0" noProof="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18" name="矩形 17"/>
          <p:cNvSpPr/>
          <p:nvPr/>
        </p:nvSpPr>
        <p:spPr>
          <a:xfrm>
            <a:off x="1173296" y="5266123"/>
            <a:ext cx="1483112" cy="4931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rgbClr val="FFFFFF"/>
                </a:solidFill>
                <a:ea typeface="汉仪旗黑-50S"/>
              </a:rPr>
              <a:t>3</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grpSp>
        <p:nvGrpSpPr>
          <p:cNvPr id="3" name="组合 2"/>
          <p:cNvGrpSpPr/>
          <p:nvPr/>
        </p:nvGrpSpPr>
        <p:grpSpPr>
          <a:xfrm>
            <a:off x="1383591" y="4464169"/>
            <a:ext cx="1062522" cy="817040"/>
            <a:chOff x="1383591" y="4464169"/>
            <a:chExt cx="1062522" cy="817040"/>
          </a:xfrm>
        </p:grpSpPr>
        <p:sp>
          <p:nvSpPr>
            <p:cNvPr id="22" name="矩形 21"/>
            <p:cNvSpPr/>
            <p:nvPr/>
          </p:nvSpPr>
          <p:spPr>
            <a:xfrm>
              <a:off x="1383591" y="4805353"/>
              <a:ext cx="1062522" cy="4758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ea typeface="汉仪旗黑-50S"/>
                  <a:cs typeface="+mn-cs"/>
                </a:rPr>
                <a:t>2</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21" name="矩形 20"/>
            <p:cNvSpPr/>
            <p:nvPr/>
          </p:nvSpPr>
          <p:spPr>
            <a:xfrm>
              <a:off x="1531553" y="4464169"/>
              <a:ext cx="766597" cy="3433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rgbClr val="FFFFFF"/>
                  </a:solidFill>
                  <a:ea typeface="汉仪旗黑-50S"/>
                </a:rPr>
                <a:t>1</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7" name="文本框 6"/>
          <p:cNvSpPr txBox="1"/>
          <p:nvPr/>
        </p:nvSpPr>
        <p:spPr>
          <a:xfrm>
            <a:off x="1344962" y="1236257"/>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rPr>
              <a:t>实现汉诺塔算法</a:t>
            </a: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endParaRPr>
          </a:p>
        </p:txBody>
      </p:sp>
      <p:sp>
        <p:nvSpPr>
          <p:cNvPr id="8" name="矩形 7"/>
          <p:cNvSpPr/>
          <p:nvPr/>
        </p:nvSpPr>
        <p:spPr>
          <a:xfrm>
            <a:off x="624253" y="1221360"/>
            <a:ext cx="69762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ea typeface="汉仪旗黑-50S"/>
                <a:cs typeface="+mn-cs"/>
              </a:rPr>
              <a:t>任务</a:t>
            </a:r>
            <a:endParaRPr kumimoji="0" lang="zh-CN" altLang="en-US" sz="2000" b="0" i="0" u="none" strike="noStrike" kern="1200" cap="none" spc="0" normalizeH="0" baseline="0" noProof="0" dirty="0">
              <a:ln>
                <a:noFill/>
              </a:ln>
              <a:solidFill>
                <a:srgbClr val="FFFFFF"/>
              </a:solidFill>
              <a:effectLst/>
              <a:uLnTx/>
              <a:uFillTx/>
              <a:ea typeface="汉仪旗黑-50S"/>
              <a:cs typeface="+mn-cs"/>
            </a:endParaRPr>
          </a:p>
        </p:txBody>
      </p:sp>
      <p:grpSp>
        <p:nvGrpSpPr>
          <p:cNvPr id="6" name="组合 5"/>
          <p:cNvGrpSpPr/>
          <p:nvPr/>
        </p:nvGrpSpPr>
        <p:grpSpPr>
          <a:xfrm>
            <a:off x="738890" y="2624214"/>
            <a:ext cx="2351925" cy="3268904"/>
            <a:chOff x="883856" y="2501550"/>
            <a:chExt cx="2351925" cy="3268904"/>
          </a:xfrm>
        </p:grpSpPr>
        <p:sp>
          <p:nvSpPr>
            <p:cNvPr id="5" name="矩形 4"/>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0" name="矩形 9"/>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grpSp>
        <p:nvGrpSpPr>
          <p:cNvPr id="12" name="组合 11"/>
          <p:cNvGrpSpPr/>
          <p:nvPr/>
        </p:nvGrpSpPr>
        <p:grpSpPr>
          <a:xfrm>
            <a:off x="3760944" y="2624214"/>
            <a:ext cx="2351925" cy="3268904"/>
            <a:chOff x="883856" y="2501550"/>
            <a:chExt cx="2351925" cy="3268904"/>
          </a:xfrm>
        </p:grpSpPr>
        <p:sp>
          <p:nvSpPr>
            <p:cNvPr id="13" name="矩形 12"/>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4" name="矩形 13"/>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grpSp>
        <p:nvGrpSpPr>
          <p:cNvPr id="15" name="组合 14"/>
          <p:cNvGrpSpPr/>
          <p:nvPr/>
        </p:nvGrpSpPr>
        <p:grpSpPr>
          <a:xfrm>
            <a:off x="6782997" y="2624214"/>
            <a:ext cx="2351925" cy="3268904"/>
            <a:chOff x="883856" y="2501550"/>
            <a:chExt cx="2351925" cy="3268904"/>
          </a:xfrm>
        </p:grpSpPr>
        <p:sp>
          <p:nvSpPr>
            <p:cNvPr id="16" name="矩形 15"/>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17" name="矩形 16"/>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sp>
        <p:nvSpPr>
          <p:cNvPr id="9" name="文本框 8"/>
          <p:cNvSpPr txBox="1"/>
          <p:nvPr/>
        </p:nvSpPr>
        <p:spPr>
          <a:xfrm>
            <a:off x="1440925"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0000"/>
                </a:solidFill>
                <a:effectLst/>
                <a:uLnTx/>
                <a:uFillTx/>
                <a:ea typeface="汉仪旗黑-50S"/>
                <a:cs typeface="+mn-cs"/>
              </a:rPr>
              <a:t>A</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19" name="文本框 18"/>
          <p:cNvSpPr txBox="1"/>
          <p:nvPr/>
        </p:nvSpPr>
        <p:spPr>
          <a:xfrm>
            <a:off x="4462979"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0000"/>
                </a:solidFill>
                <a:effectLst/>
                <a:uLnTx/>
                <a:uFillTx/>
                <a:ea typeface="汉仪旗黑-50S"/>
                <a:cs typeface="+mn-cs"/>
              </a:rPr>
              <a:t>B</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20" name="文本框 19"/>
          <p:cNvSpPr txBox="1"/>
          <p:nvPr/>
        </p:nvSpPr>
        <p:spPr>
          <a:xfrm>
            <a:off x="7485032" y="5918168"/>
            <a:ext cx="9478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0000"/>
                </a:solidFill>
                <a:effectLst/>
                <a:uLnTx/>
                <a:uFillTx/>
                <a:ea typeface="汉仪旗黑-50S"/>
                <a:cs typeface="+mn-cs"/>
              </a:rPr>
              <a:t>C</a:t>
            </a:r>
            <a:r>
              <a:rPr kumimoji="0" lang="zh-CN" altLang="en-US" sz="2000" b="1" i="0" u="none" strike="noStrike" kern="1200" cap="none" spc="0" normalizeH="0" baseline="0" noProof="0" dirty="0">
                <a:ln>
                  <a:noFill/>
                </a:ln>
                <a:solidFill>
                  <a:srgbClr val="000000"/>
                </a:solidFill>
                <a:effectLst/>
                <a:uLnTx/>
                <a:uFillTx/>
                <a:ea typeface="汉仪旗黑-50S"/>
                <a:cs typeface="+mn-cs"/>
              </a:rPr>
              <a:t>柱</a:t>
            </a:r>
            <a:endParaRPr kumimoji="0" lang="zh-CN" altLang="en-US" sz="2000" b="1" i="0" u="none" strike="noStrike" kern="1200" cap="none" spc="0" normalizeH="0" baseline="0" noProof="0" dirty="0">
              <a:ln>
                <a:noFill/>
              </a:ln>
              <a:solidFill>
                <a:srgbClr val="000000"/>
              </a:solidFill>
              <a:effectLst/>
              <a:uLnTx/>
              <a:uFillTx/>
              <a:ea typeface="汉仪旗黑-50S"/>
              <a:cs typeface="+mn-cs"/>
            </a:endParaRPr>
          </a:p>
        </p:txBody>
      </p:sp>
      <p:sp>
        <p:nvSpPr>
          <p:cNvPr id="18" name="矩形 17"/>
          <p:cNvSpPr/>
          <p:nvPr/>
        </p:nvSpPr>
        <p:spPr>
          <a:xfrm>
            <a:off x="1173296" y="5266123"/>
            <a:ext cx="1483112" cy="4931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rgbClr val="FFFFFF"/>
                </a:solidFill>
                <a:ea typeface="汉仪旗黑-50S"/>
              </a:rPr>
              <a:t>3</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grpSp>
        <p:nvGrpSpPr>
          <p:cNvPr id="11" name="组合 10"/>
          <p:cNvGrpSpPr/>
          <p:nvPr/>
        </p:nvGrpSpPr>
        <p:grpSpPr>
          <a:xfrm>
            <a:off x="1173295" y="4302852"/>
            <a:ext cx="1483112" cy="979953"/>
            <a:chOff x="1173295" y="4302852"/>
            <a:chExt cx="1483112" cy="979953"/>
          </a:xfrm>
        </p:grpSpPr>
        <p:grpSp>
          <p:nvGrpSpPr>
            <p:cNvPr id="3" name="组合 2"/>
            <p:cNvGrpSpPr/>
            <p:nvPr/>
          </p:nvGrpSpPr>
          <p:grpSpPr>
            <a:xfrm>
              <a:off x="1383591" y="4464169"/>
              <a:ext cx="1062522" cy="817040"/>
              <a:chOff x="1383591" y="4464169"/>
              <a:chExt cx="1062522" cy="817040"/>
            </a:xfrm>
          </p:grpSpPr>
          <p:sp>
            <p:nvSpPr>
              <p:cNvPr id="22" name="矩形 21"/>
              <p:cNvSpPr/>
              <p:nvPr/>
            </p:nvSpPr>
            <p:spPr>
              <a:xfrm>
                <a:off x="1383591" y="4805353"/>
                <a:ext cx="1062522" cy="4758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ea typeface="汉仪旗黑-50S"/>
                    <a:cs typeface="+mn-cs"/>
                  </a:rPr>
                  <a:t>2</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21" name="矩形 20"/>
              <p:cNvSpPr/>
              <p:nvPr/>
            </p:nvSpPr>
            <p:spPr>
              <a:xfrm>
                <a:off x="1531553" y="4464169"/>
                <a:ext cx="766597" cy="3433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rgbClr val="FFFFFF"/>
                    </a:solidFill>
                    <a:ea typeface="汉仪旗黑-50S"/>
                  </a:rPr>
                  <a:t>1</a:t>
                </a: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grpSp>
        <p:sp>
          <p:nvSpPr>
            <p:cNvPr id="4" name="矩形 3"/>
            <p:cNvSpPr/>
            <p:nvPr/>
          </p:nvSpPr>
          <p:spPr>
            <a:xfrm>
              <a:off x="1173295" y="4302852"/>
              <a:ext cx="1483112" cy="97995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aphicFrame>
        <p:nvGraphicFramePr>
          <p:cNvPr id="28" name="表格 27"/>
          <p:cNvGraphicFramePr>
            <a:graphicFrameLocks noGrp="1"/>
          </p:cNvGraphicFramePr>
          <p:nvPr/>
        </p:nvGraphicFramePr>
        <p:xfrm>
          <a:off x="8781352" y="598055"/>
          <a:ext cx="2894710" cy="1483360"/>
        </p:xfrm>
        <a:graphic>
          <a:graphicData uri="http://schemas.openxmlformats.org/drawingml/2006/table">
            <a:tbl>
              <a:tblPr firstRow="1" bandRow="1">
                <a:tableStyleId>{5C22544A-7EE6-4342-B048-85BDC9FD1C3A}</a:tableStyleId>
              </a:tblPr>
              <a:tblGrid>
                <a:gridCol w="1447355"/>
                <a:gridCol w="1447355"/>
              </a:tblGrid>
              <a:tr h="370840">
                <a:tc>
                  <a:txBody>
                    <a:bodyPr/>
                    <a:lstStyle/>
                    <a:p>
                      <a:pPr algn="ctr"/>
                      <a:r>
                        <a:rPr lang="en-US" altLang="zh-CN" dirty="0"/>
                        <a:t>n = 3</a:t>
                      </a:r>
                      <a:endParaRPr lang="zh-CN" altLang="en-US" dirty="0"/>
                    </a:p>
                  </a:txBody>
                  <a:tcPr anchor="ctr"/>
                </a:tc>
                <a:tc>
                  <a:txBody>
                    <a:bodyPr/>
                    <a:lstStyle/>
                    <a:p>
                      <a:pPr algn="ctr"/>
                      <a:endParaRPr lang="zh-CN" altLang="en-US" dirty="0"/>
                    </a:p>
                  </a:txBody>
                  <a:tcPr anchor="ctr"/>
                </a:tc>
              </a:tr>
              <a:tr h="370840">
                <a:tc>
                  <a:txBody>
                    <a:bodyPr/>
                    <a:lstStyle/>
                    <a:p>
                      <a:pPr algn="ctr"/>
                      <a:r>
                        <a:rPr lang="zh-CN" altLang="en-US" dirty="0"/>
                        <a:t>箱子</a:t>
                      </a:r>
                      <a:endParaRPr lang="zh-CN" altLang="en-US" dirty="0"/>
                    </a:p>
                  </a:txBody>
                  <a:tcPr anchor="ctr"/>
                </a:tc>
                <a:tc>
                  <a:txBody>
                    <a:bodyPr/>
                    <a:lstStyle/>
                    <a:p>
                      <a:pPr algn="ctr"/>
                      <a:r>
                        <a:rPr lang="en-US" altLang="zh-CN" dirty="0">
                          <a:sym typeface="Wingdings" panose="05000000000000000000" pitchFamily="2" charset="2"/>
                        </a:rPr>
                        <a:t>AB</a:t>
                      </a:r>
                      <a:endParaRPr lang="zh-CN" altLang="en-US" dirty="0"/>
                    </a:p>
                  </a:txBody>
                  <a:tcPr anchor="ctr"/>
                </a:tc>
              </a:tr>
              <a:tr h="370840">
                <a:tc>
                  <a:txBody>
                    <a:bodyPr/>
                    <a:lstStyle/>
                    <a:p>
                      <a:pPr algn="ctr"/>
                      <a:r>
                        <a:rPr lang="en-US" altLang="zh-CN" dirty="0">
                          <a:solidFill>
                            <a:schemeClr val="accent5">
                              <a:lumMod val="75000"/>
                            </a:schemeClr>
                          </a:solidFill>
                          <a:latin typeface="+mj-ea"/>
                          <a:ea typeface="+mj-ea"/>
                        </a:rPr>
                        <a:t>3</a:t>
                      </a:r>
                      <a:endParaRPr lang="zh-CN" altLang="en-US" dirty="0">
                        <a:solidFill>
                          <a:schemeClr val="accent5">
                            <a:lumMod val="75000"/>
                          </a:schemeClr>
                        </a:solidFill>
                        <a:latin typeface="+mj-ea"/>
                        <a:ea typeface="+mj-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accent5">
                              <a:lumMod val="75000"/>
                            </a:schemeClr>
                          </a:solidFill>
                          <a:latin typeface="+mj-ea"/>
                          <a:ea typeface="+mj-ea"/>
                          <a:sym typeface="Wingdings" panose="05000000000000000000" pitchFamily="2" charset="2"/>
                        </a:rPr>
                        <a:t>AC</a:t>
                      </a:r>
                      <a:endParaRPr lang="zh-CN" altLang="en-US" dirty="0">
                        <a:solidFill>
                          <a:schemeClr val="accent5">
                            <a:lumMod val="75000"/>
                          </a:schemeClr>
                        </a:solidFill>
                        <a:latin typeface="+mj-ea"/>
                        <a:ea typeface="+mj-ea"/>
                      </a:endParaRPr>
                    </a:p>
                  </a:txBody>
                  <a:tcPr anchor="ctr"/>
                </a:tc>
              </a:tr>
              <a:tr h="370840">
                <a:tc>
                  <a:txBody>
                    <a:bodyPr/>
                    <a:lstStyle/>
                    <a:p>
                      <a:pPr algn="ctr"/>
                      <a:r>
                        <a:rPr lang="zh-CN" altLang="en-US" dirty="0"/>
                        <a:t>箱子</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ym typeface="Wingdings" panose="05000000000000000000" pitchFamily="2" charset="2"/>
                        </a:rPr>
                        <a:t>BC</a:t>
                      </a:r>
                      <a:endParaRPr lang="zh-CN" altLang="en-US" dirty="0"/>
                    </a:p>
                  </a:txBody>
                  <a:tcPr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25E-6 -2.59259E-6 L 0.24362 0.06922 " pathEditMode="relative" rAng="0" ptsTypes="AA">
                                      <p:cBhvr>
                                        <p:cTn id="11" dur="2000" fill="hold"/>
                                        <p:tgtEl>
                                          <p:spTgt spid="11"/>
                                        </p:tgtEl>
                                        <p:attrNameLst>
                                          <p:attrName>ppt_x</p:attrName>
                                          <p:attrName>ppt_y</p:attrName>
                                        </p:attrNameLst>
                                      </p:cBhvr>
                                      <p:rCtr x="12174" y="3449"/>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1.25E-6 -0.0074 L 0.49636 0.0007 " pathEditMode="relative" rAng="0" ptsTypes="AA">
                                      <p:cBhvr>
                                        <p:cTn id="15" dur="2000" fill="hold"/>
                                        <p:tgtEl>
                                          <p:spTgt spid="18"/>
                                        </p:tgtEl>
                                        <p:attrNameLst>
                                          <p:attrName>ppt_x</p:attrName>
                                          <p:attrName>ppt_y</p:attrName>
                                        </p:attrNameLst>
                                      </p:cBhvr>
                                      <p:rCtr x="24818" y="394"/>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24362 0.06922 L 0.49675 -0.00278 " pathEditMode="relative" rAng="0" ptsTypes="AA">
                                      <p:cBhvr>
                                        <p:cTn id="19" dur="2000" fill="hold"/>
                                        <p:tgtEl>
                                          <p:spTgt spid="11"/>
                                        </p:tgtEl>
                                        <p:attrNameLst>
                                          <p:attrName>ppt_x</p:attrName>
                                          <p:attrName>ppt_y</p:attrName>
                                        </p:attrNameLst>
                                      </p:cBhvr>
                                      <p:rCtr x="12656"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7" name="文本框 6"/>
          <p:cNvSpPr txBox="1"/>
          <p:nvPr/>
        </p:nvSpPr>
        <p:spPr>
          <a:xfrm>
            <a:off x="1344962" y="1236257"/>
            <a:ext cx="198002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实现汉诺塔算法</a:t>
            </a:r>
            <a:endParaRPr lang="zh-CN" altLang="en-US" sz="2000" dirty="0">
              <a:solidFill>
                <a:schemeClr val="tx1">
                  <a:lumMod val="85000"/>
                  <a:lumOff val="15000"/>
                </a:schemeClr>
              </a:solidFill>
              <a:latin typeface="+mn-ea"/>
            </a:endParaRPr>
          </a:p>
        </p:txBody>
      </p:sp>
      <p:sp>
        <p:nvSpPr>
          <p:cNvPr id="8" name="矩形 7"/>
          <p:cNvSpPr/>
          <p:nvPr/>
        </p:nvSpPr>
        <p:spPr>
          <a:xfrm>
            <a:off x="624253" y="1221360"/>
            <a:ext cx="69762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endParaRPr lang="zh-CN" altLang="en-US" sz="2000" dirty="0"/>
          </a:p>
        </p:txBody>
      </p:sp>
      <p:grpSp>
        <p:nvGrpSpPr>
          <p:cNvPr id="6" name="组合 5"/>
          <p:cNvGrpSpPr/>
          <p:nvPr/>
        </p:nvGrpSpPr>
        <p:grpSpPr>
          <a:xfrm>
            <a:off x="738890" y="2624214"/>
            <a:ext cx="2351925" cy="3268904"/>
            <a:chOff x="883856" y="2501550"/>
            <a:chExt cx="2351925" cy="3268904"/>
          </a:xfrm>
        </p:grpSpPr>
        <p:sp>
          <p:nvSpPr>
            <p:cNvPr id="5" name="矩形 4"/>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760944" y="2624214"/>
            <a:ext cx="2351925" cy="3268904"/>
            <a:chOff x="883856" y="2501550"/>
            <a:chExt cx="2351925" cy="3268904"/>
          </a:xfrm>
        </p:grpSpPr>
        <p:sp>
          <p:nvSpPr>
            <p:cNvPr id="13" name="矩形 12"/>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782997" y="2624214"/>
            <a:ext cx="2351925" cy="3268904"/>
            <a:chOff x="883856" y="2501550"/>
            <a:chExt cx="2351925" cy="3268904"/>
          </a:xfrm>
        </p:grpSpPr>
        <p:sp>
          <p:nvSpPr>
            <p:cNvPr id="16" name="矩形 15"/>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440925" y="5918168"/>
            <a:ext cx="947854" cy="400110"/>
          </a:xfrm>
          <a:prstGeom prst="rect">
            <a:avLst/>
          </a:prstGeom>
          <a:noFill/>
        </p:spPr>
        <p:txBody>
          <a:bodyPr wrap="square" rtlCol="0">
            <a:spAutoFit/>
          </a:bodyPr>
          <a:lstStyle/>
          <a:p>
            <a:pPr algn="ctr"/>
            <a:r>
              <a:rPr lang="en-US" altLang="zh-CN" sz="2000" b="1" dirty="0"/>
              <a:t>A</a:t>
            </a:r>
            <a:r>
              <a:rPr lang="zh-CN" altLang="en-US" sz="2000" b="1" dirty="0"/>
              <a:t>柱</a:t>
            </a:r>
            <a:endParaRPr lang="zh-CN" altLang="en-US" sz="2000" b="1" dirty="0"/>
          </a:p>
        </p:txBody>
      </p:sp>
      <p:sp>
        <p:nvSpPr>
          <p:cNvPr id="19" name="文本框 18"/>
          <p:cNvSpPr txBox="1"/>
          <p:nvPr/>
        </p:nvSpPr>
        <p:spPr>
          <a:xfrm>
            <a:off x="4462979" y="5918168"/>
            <a:ext cx="947854" cy="400110"/>
          </a:xfrm>
          <a:prstGeom prst="rect">
            <a:avLst/>
          </a:prstGeom>
          <a:noFill/>
        </p:spPr>
        <p:txBody>
          <a:bodyPr wrap="square" rtlCol="0">
            <a:spAutoFit/>
          </a:bodyPr>
          <a:lstStyle/>
          <a:p>
            <a:pPr algn="ctr"/>
            <a:r>
              <a:rPr lang="en-US" altLang="zh-CN" sz="2000" b="1" dirty="0"/>
              <a:t>B</a:t>
            </a:r>
            <a:r>
              <a:rPr lang="zh-CN" altLang="en-US" sz="2000" b="1" dirty="0"/>
              <a:t>柱</a:t>
            </a:r>
            <a:endParaRPr lang="zh-CN" altLang="en-US" sz="2000" b="1" dirty="0"/>
          </a:p>
        </p:txBody>
      </p:sp>
      <p:sp>
        <p:nvSpPr>
          <p:cNvPr id="20" name="文本框 19"/>
          <p:cNvSpPr txBox="1"/>
          <p:nvPr/>
        </p:nvSpPr>
        <p:spPr>
          <a:xfrm>
            <a:off x="7485032" y="5918168"/>
            <a:ext cx="947854" cy="400110"/>
          </a:xfrm>
          <a:prstGeom prst="rect">
            <a:avLst/>
          </a:prstGeom>
          <a:noFill/>
        </p:spPr>
        <p:txBody>
          <a:bodyPr wrap="square" rtlCol="0">
            <a:spAutoFit/>
          </a:bodyPr>
          <a:lstStyle/>
          <a:p>
            <a:pPr algn="ctr"/>
            <a:r>
              <a:rPr lang="en-US" altLang="zh-CN" sz="2000" b="1" dirty="0"/>
              <a:t>C</a:t>
            </a:r>
            <a:r>
              <a:rPr lang="zh-CN" altLang="en-US" sz="2000" b="1" dirty="0"/>
              <a:t>柱</a:t>
            </a:r>
            <a:endParaRPr lang="zh-CN" altLang="en-US" sz="2000" b="1" dirty="0"/>
          </a:p>
        </p:txBody>
      </p:sp>
      <p:sp>
        <p:nvSpPr>
          <p:cNvPr id="18" name="矩形 17"/>
          <p:cNvSpPr/>
          <p:nvPr/>
        </p:nvSpPr>
        <p:spPr>
          <a:xfrm>
            <a:off x="1173296" y="5266123"/>
            <a:ext cx="1483112" cy="4931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383591" y="4464169"/>
            <a:ext cx="1062522" cy="817040"/>
            <a:chOff x="1383591" y="4464169"/>
            <a:chExt cx="1062522" cy="817040"/>
          </a:xfrm>
        </p:grpSpPr>
        <p:sp>
          <p:nvSpPr>
            <p:cNvPr id="22" name="矩形 21"/>
            <p:cNvSpPr/>
            <p:nvPr/>
          </p:nvSpPr>
          <p:spPr>
            <a:xfrm>
              <a:off x="1383591" y="4805353"/>
              <a:ext cx="1062522" cy="4758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531553" y="4464169"/>
              <a:ext cx="766597" cy="3433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3" name="表格 22"/>
          <p:cNvGraphicFramePr>
            <a:graphicFrameLocks noGrp="1"/>
          </p:cNvGraphicFramePr>
          <p:nvPr/>
        </p:nvGraphicFramePr>
        <p:xfrm>
          <a:off x="9404734" y="1621470"/>
          <a:ext cx="2511426" cy="2966720"/>
        </p:xfrm>
        <a:graphic>
          <a:graphicData uri="http://schemas.openxmlformats.org/drawingml/2006/table">
            <a:tbl>
              <a:tblPr firstRow="1" bandRow="1">
                <a:tableStyleId>{5C22544A-7EE6-4342-B048-85BDC9FD1C3A}</a:tableStyleId>
              </a:tblPr>
              <a:tblGrid>
                <a:gridCol w="1255713"/>
                <a:gridCol w="1255713"/>
              </a:tblGrid>
              <a:tr h="370840">
                <a:tc>
                  <a:txBody>
                    <a:bodyPr/>
                    <a:lstStyle/>
                    <a:p>
                      <a:pPr algn="ctr"/>
                      <a:r>
                        <a:rPr lang="en-US" altLang="zh-CN" dirty="0"/>
                        <a:t>n = 3</a:t>
                      </a:r>
                      <a:endParaRPr lang="zh-CN" altLang="en-US" dirty="0"/>
                    </a:p>
                  </a:txBody>
                  <a:tcPr anchor="ctr"/>
                </a:tc>
                <a:tc>
                  <a:txBody>
                    <a:bodyPr/>
                    <a:lstStyle/>
                    <a:p>
                      <a:pPr algn="ctr"/>
                      <a:endParaRPr lang="zh-CN" altLang="en-US" dirty="0"/>
                    </a:p>
                  </a:txBody>
                  <a:tcPr anchor="ctr"/>
                </a:tc>
              </a:tr>
              <a:tr h="370840">
                <a:tc>
                  <a:txBody>
                    <a:bodyPr/>
                    <a:lstStyle/>
                    <a:p>
                      <a:pPr algn="ctr"/>
                      <a:r>
                        <a:rPr lang="en-US" altLang="zh-CN" dirty="0"/>
                        <a:t>1</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t>A</a:t>
                      </a:r>
                      <a:r>
                        <a:rPr lang="en-US" altLang="zh-CN" dirty="0">
                          <a:sym typeface="Wingdings" panose="05000000000000000000" pitchFamily="2" charset="2"/>
                        </a:rPr>
                        <a:t>C</a:t>
                      </a:r>
                      <a:endParaRPr lang="zh-CN" altLang="en-US" dirty="0"/>
                    </a:p>
                  </a:txBody>
                  <a:tcPr anchor="ctr"/>
                </a:tc>
              </a:tr>
              <a:tr h="370840">
                <a:tc>
                  <a:txBody>
                    <a:bodyPr/>
                    <a:lstStyle/>
                    <a:p>
                      <a:pPr algn="ctr"/>
                      <a:r>
                        <a:rPr lang="en-US" altLang="zh-CN" dirty="0"/>
                        <a:t>2</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t>A</a:t>
                      </a:r>
                      <a:r>
                        <a:rPr lang="en-US" altLang="zh-CN" dirty="0">
                          <a:sym typeface="Wingdings" panose="05000000000000000000" pitchFamily="2" charset="2"/>
                        </a:rPr>
                        <a:t>B</a:t>
                      </a:r>
                      <a:endParaRPr lang="zh-CN" altLang="en-US" dirty="0"/>
                    </a:p>
                  </a:txBody>
                  <a:tcPr anchor="ctr"/>
                </a:tc>
              </a:tr>
              <a:tr h="370840">
                <a:tc>
                  <a:txBody>
                    <a:bodyPr/>
                    <a:lstStyle/>
                    <a:p>
                      <a:pPr algn="ctr"/>
                      <a:r>
                        <a:rPr lang="en-US" altLang="zh-CN" dirty="0"/>
                        <a:t>1</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ym typeface="Wingdings" panose="05000000000000000000" pitchFamily="2" charset="2"/>
                        </a:rPr>
                        <a:t>CB</a:t>
                      </a:r>
                      <a:endParaRPr lang="en-US" altLang="zh-CN" dirty="0">
                        <a:sym typeface="Wingdings" panose="05000000000000000000" pitchFamily="2" charset="2"/>
                      </a:endParaRPr>
                    </a:p>
                  </a:txBody>
                  <a:tcPr anchor="ctr"/>
                </a:tc>
              </a:tr>
              <a:tr h="370840">
                <a:tc>
                  <a:txBody>
                    <a:bodyPr/>
                    <a:lstStyle/>
                    <a:p>
                      <a:pPr algn="ctr"/>
                      <a:r>
                        <a:rPr lang="en-US" altLang="zh-CN" dirty="0">
                          <a:solidFill>
                            <a:schemeClr val="accent5">
                              <a:lumMod val="75000"/>
                            </a:schemeClr>
                          </a:solidFill>
                          <a:latin typeface="+mj-ea"/>
                          <a:ea typeface="+mj-ea"/>
                        </a:rPr>
                        <a:t>3</a:t>
                      </a:r>
                      <a:endParaRPr lang="zh-CN" altLang="en-US" dirty="0">
                        <a:solidFill>
                          <a:schemeClr val="accent5">
                            <a:lumMod val="75000"/>
                          </a:schemeClr>
                        </a:solidFill>
                        <a:latin typeface="+mj-ea"/>
                        <a:ea typeface="+mj-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accent5">
                              <a:lumMod val="75000"/>
                            </a:schemeClr>
                          </a:solidFill>
                          <a:latin typeface="+mj-ea"/>
                          <a:ea typeface="+mj-ea"/>
                        </a:rPr>
                        <a:t>A</a:t>
                      </a:r>
                      <a:r>
                        <a:rPr lang="en-US" altLang="zh-CN" dirty="0">
                          <a:solidFill>
                            <a:schemeClr val="accent5">
                              <a:lumMod val="75000"/>
                            </a:schemeClr>
                          </a:solidFill>
                          <a:latin typeface="+mj-ea"/>
                          <a:ea typeface="+mj-ea"/>
                          <a:sym typeface="Wingdings" panose="05000000000000000000" pitchFamily="2" charset="2"/>
                        </a:rPr>
                        <a:t>C</a:t>
                      </a:r>
                      <a:endParaRPr lang="zh-CN" altLang="en-US" dirty="0">
                        <a:solidFill>
                          <a:schemeClr val="accent5">
                            <a:lumMod val="75000"/>
                          </a:schemeClr>
                        </a:solidFill>
                        <a:latin typeface="+mj-ea"/>
                        <a:ea typeface="+mj-ea"/>
                      </a:endParaRPr>
                    </a:p>
                  </a:txBody>
                  <a:tcPr anchor="ctr"/>
                </a:tc>
              </a:tr>
              <a:tr h="370840">
                <a:tc>
                  <a:txBody>
                    <a:bodyPr/>
                    <a:lstStyle/>
                    <a:p>
                      <a:pPr algn="ctr"/>
                      <a:r>
                        <a:rPr lang="en-US" altLang="zh-CN" dirty="0"/>
                        <a:t>1</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ym typeface="Wingdings" panose="05000000000000000000" pitchFamily="2" charset="2"/>
                        </a:rPr>
                        <a:t>BA</a:t>
                      </a:r>
                      <a:endParaRPr lang="zh-CN" altLang="en-US" dirty="0"/>
                    </a:p>
                  </a:txBody>
                  <a:tcPr anchor="ctr"/>
                </a:tc>
              </a:tr>
              <a:tr h="370840">
                <a:tc>
                  <a:txBody>
                    <a:bodyPr/>
                    <a:lstStyle/>
                    <a:p>
                      <a:pPr algn="ctr"/>
                      <a:r>
                        <a:rPr lang="en-US" altLang="zh-CN" dirty="0"/>
                        <a:t>2</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ym typeface="Wingdings" panose="05000000000000000000" pitchFamily="2" charset="2"/>
                        </a:rPr>
                        <a:t>BC</a:t>
                      </a:r>
                      <a:endParaRPr lang="zh-CN" altLang="en-US" dirty="0"/>
                    </a:p>
                  </a:txBody>
                  <a:tcPr anchor="ctr"/>
                </a:tc>
              </a:tr>
              <a:tr h="370840">
                <a:tc>
                  <a:txBody>
                    <a:bodyPr/>
                    <a:lstStyle/>
                    <a:p>
                      <a:pPr algn="ctr"/>
                      <a:r>
                        <a:rPr lang="en-US" altLang="zh-CN" dirty="0"/>
                        <a:t>1</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t>A</a:t>
                      </a:r>
                      <a:r>
                        <a:rPr lang="en-US" altLang="zh-CN" dirty="0">
                          <a:sym typeface="Wingdings" panose="05000000000000000000" pitchFamily="2" charset="2"/>
                        </a:rPr>
                        <a:t>C</a:t>
                      </a:r>
                      <a:endParaRPr lang="zh-CN" altLang="en-US" dirty="0"/>
                    </a:p>
                  </a:txBody>
                  <a:tcPr anchor="ctr"/>
                </a:tc>
              </a:tr>
            </a:tbl>
          </a:graphicData>
        </a:graphic>
      </p:graphicFrame>
      <p:sp>
        <p:nvSpPr>
          <p:cNvPr id="27" name="矩形 26"/>
          <p:cNvSpPr/>
          <p:nvPr/>
        </p:nvSpPr>
        <p:spPr>
          <a:xfrm>
            <a:off x="4405645" y="5283448"/>
            <a:ext cx="1062522" cy="4758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553607" y="4940123"/>
            <a:ext cx="766597" cy="3433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531553" y="5415979"/>
            <a:ext cx="766597" cy="3433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25E-6 -0.02963 L 0.24792 0.0706 " pathEditMode="relative" rAng="0" ptsTypes="AA">
                                      <p:cBhvr>
                                        <p:cTn id="11" dur="2000" fill="hold"/>
                                        <p:tgtEl>
                                          <p:spTgt spid="3"/>
                                        </p:tgtEl>
                                        <p:attrNameLst>
                                          <p:attrName>ppt_x</p:attrName>
                                          <p:attrName>ppt_y</p:attrName>
                                        </p:attrNameLst>
                                      </p:cBhvr>
                                      <p:rCtr x="12396" y="500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00547 0.00486 L 0.49453 0.00139 " pathEditMode="relative" rAng="0" ptsTypes="AA">
                                      <p:cBhvr>
                                        <p:cTn id="15" dur="2000" fill="hold"/>
                                        <p:tgtEl>
                                          <p:spTgt spid="18"/>
                                        </p:tgtEl>
                                        <p:attrNameLst>
                                          <p:attrName>ppt_x</p:attrName>
                                          <p:attrName>ppt_y</p:attrName>
                                        </p:attrNameLst>
                                      </p:cBhvr>
                                      <p:rCtr x="25000" y="-185"/>
                                    </p:animMotion>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1" nodeType="clickEffect">
                                  <p:stCondLst>
                                    <p:cond delay="0"/>
                                  </p:stCondLst>
                                  <p:childTnLst>
                                    <p:animMotion origin="layout" path="M 0.00234 0.01042 L -0.25091 0.06875 " pathEditMode="relative" rAng="0" ptsTypes="AA">
                                      <p:cBhvr>
                                        <p:cTn id="27" dur="2000" fill="hold"/>
                                        <p:tgtEl>
                                          <p:spTgt spid="24"/>
                                        </p:tgtEl>
                                        <p:attrNameLst>
                                          <p:attrName>ppt_x</p:attrName>
                                          <p:attrName>ppt_y</p:attrName>
                                        </p:attrNameLst>
                                      </p:cBhvr>
                                      <p:rCtr x="-12669" y="2917"/>
                                    </p:animMotion>
                                  </p:childTnLst>
                                </p:cTn>
                              </p:par>
                            </p:childTnLst>
                          </p:cTn>
                        </p:par>
                        <p:par>
                          <p:cTn id="28" fill="hold">
                            <p:stCondLst>
                              <p:cond delay="2000"/>
                            </p:stCondLst>
                            <p:childTnLst>
                              <p:par>
                                <p:cTn id="29" presetID="1" presetClass="exit" presetSubtype="0" fill="hold" grpId="2" nodeType="after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6 -2.59259E-6 L 0.24752 -0.06551 " pathEditMode="relative" rAng="0" ptsTypes="AA">
                                      <p:cBhvr>
                                        <p:cTn id="37" dur="2000" fill="hold"/>
                                        <p:tgtEl>
                                          <p:spTgt spid="27"/>
                                        </p:tgtEl>
                                        <p:attrNameLst>
                                          <p:attrName>ppt_x</p:attrName>
                                          <p:attrName>ppt_y</p:attrName>
                                        </p:attrNameLst>
                                      </p:cBhvr>
                                      <p:rCtr x="12370" y="-3287"/>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1.25E-6 0.00278 L 0.49636 -0.13194 " pathEditMode="relative" rAng="0" ptsTypes="AA">
                                      <p:cBhvr>
                                        <p:cTn id="41" dur="2000" fill="hold"/>
                                        <p:tgtEl>
                                          <p:spTgt spid="26"/>
                                        </p:tgtEl>
                                        <p:attrNameLst>
                                          <p:attrName>ppt_x</p:attrName>
                                          <p:attrName>ppt_y</p:attrName>
                                        </p:attrNameLst>
                                      </p:cBhvr>
                                      <p:rCtr x="24818" y="-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7" grpId="1" animBg="1"/>
      <p:bldP spid="24" grpId="0" animBg="1"/>
      <p:bldP spid="24" grpId="1" animBg="1"/>
      <p:bldP spid="24" grpId="2"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24657" y="275766"/>
            <a:ext cx="11062740" cy="644578"/>
          </a:xfrm>
        </p:spPr>
        <p:txBody>
          <a:bodyPr/>
          <a:lstStyle/>
          <a:p>
            <a:r>
              <a:rPr lang="zh-CN" altLang="en-US" dirty="0"/>
              <a:t>软件准备：</a:t>
            </a:r>
            <a:r>
              <a:rPr lang="en-US" altLang="zh-CN" dirty="0"/>
              <a:t>xmote.org</a:t>
            </a:r>
            <a:endParaRPr lang="zh-CN" altLang="en-US" dirty="0"/>
          </a:p>
        </p:txBody>
      </p:sp>
      <p:pic>
        <p:nvPicPr>
          <p:cNvPr id="2" name="图片 1"/>
          <p:cNvPicPr>
            <a:picLocks noChangeAspect="1"/>
          </p:cNvPicPr>
          <p:nvPr/>
        </p:nvPicPr>
        <p:blipFill rotWithShape="1">
          <a:blip r:embed="rId1"/>
          <a:srcRect t="13402" b="459"/>
          <a:stretch>
            <a:fillRect/>
          </a:stretch>
        </p:blipFill>
        <p:spPr>
          <a:xfrm>
            <a:off x="926123" y="1337049"/>
            <a:ext cx="10339754" cy="5007481"/>
          </a:xfrm>
          <a:prstGeom prst="rect">
            <a:avLst/>
          </a:prstGeom>
        </p:spPr>
      </p:pic>
      <p:sp>
        <p:nvSpPr>
          <p:cNvPr id="11" name="文本占位符 1"/>
          <p:cNvSpPr>
            <a:spLocks noGrp="1"/>
          </p:cNvSpPr>
          <p:nvPr>
            <p:ph type="body" sz="quarter" idx="10"/>
          </p:nvPr>
        </p:nvSpPr>
        <p:spPr>
          <a:xfrm>
            <a:off x="7206812" y="602605"/>
            <a:ext cx="4059066" cy="644578"/>
          </a:xfrm>
        </p:spPr>
        <p:txBody>
          <a:bodyPr/>
          <a:lstStyle/>
          <a:p>
            <a:pPr>
              <a:buClr>
                <a:schemeClr val="accent1"/>
              </a:buClr>
            </a:pPr>
            <a:r>
              <a:rPr lang="zh-CN" altLang="en-US" dirty="0"/>
              <a:t>选择板卡：</a:t>
            </a:r>
            <a:r>
              <a:rPr lang="en-US" altLang="zh-CN" dirty="0"/>
              <a:t>Python 3 Lite</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7" name="文本框 6"/>
          <p:cNvSpPr txBox="1"/>
          <p:nvPr/>
        </p:nvSpPr>
        <p:spPr>
          <a:xfrm>
            <a:off x="1344962" y="1236257"/>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rPr>
              <a:t>实现汉诺塔算法</a:t>
            </a: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endParaRPr>
          </a:p>
        </p:txBody>
      </p:sp>
      <p:sp>
        <p:nvSpPr>
          <p:cNvPr id="8" name="矩形 7"/>
          <p:cNvSpPr/>
          <p:nvPr/>
        </p:nvSpPr>
        <p:spPr>
          <a:xfrm>
            <a:off x="624253" y="1221360"/>
            <a:ext cx="69762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ea typeface="汉仪旗黑-50S"/>
                <a:cs typeface="+mn-cs"/>
              </a:rPr>
              <a:t>任务</a:t>
            </a:r>
            <a:endParaRPr kumimoji="0" lang="zh-CN" altLang="en-US" sz="2000" b="0" i="0" u="none" strike="noStrike" kern="1200" cap="none" spc="0" normalizeH="0" baseline="0" noProof="0" dirty="0">
              <a:ln>
                <a:noFill/>
              </a:ln>
              <a:solidFill>
                <a:srgbClr val="FFFFFF"/>
              </a:solidFill>
              <a:effectLst/>
              <a:uLnTx/>
              <a:uFillTx/>
              <a:ea typeface="汉仪旗黑-50S"/>
              <a:cs typeface="+mn-cs"/>
            </a:endParaRPr>
          </a:p>
        </p:txBody>
      </p:sp>
      <mc:AlternateContent xmlns:mc="http://schemas.openxmlformats.org/markup-compatibility/2006">
        <mc:Choice xmlns:a14="http://schemas.microsoft.com/office/drawing/2010/main" Requires="a14">
          <p:sp>
            <p:nvSpPr>
              <p:cNvPr id="27" name="文本框 26"/>
              <p:cNvSpPr txBox="1"/>
              <p:nvPr/>
            </p:nvSpPr>
            <p:spPr>
              <a:xfrm>
                <a:off x="4882789" y="4794534"/>
                <a:ext cx="4539171" cy="13009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S1</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：把第 </a:t>
                </a:r>
                <a14:m>
                  <m:oMath xmlns:m="http://schemas.openxmlformats.org/officeDocument/2006/math">
                    <m:r>
                      <a:rPr kumimoji="0" lang="en-US" altLang="zh-CN" sz="1800" b="0" i="1" u="none" strike="noStrike" kern="1200" cap="none" spc="0" normalizeH="0" baseline="0" noProof="0" dirty="0" smtClean="0">
                        <a:ln>
                          <a:noFill/>
                        </a:ln>
                        <a:solidFill>
                          <a:srgbClr val="000000">
                            <a:lumMod val="85000"/>
                            <a:lumOff val="15000"/>
                          </a:srgbClr>
                        </a:solidFill>
                        <a:effectLst/>
                        <a:uLnTx/>
                        <a:uFillTx/>
                        <a:latin typeface="Cambria Math" panose="02040503050406030204" pitchFamily="18" charset="0"/>
                        <a:cs typeface="+mn-cs"/>
                      </a:rPr>
                      <m:t>𝑛</m:t>
                    </m:r>
                    <m:r>
                      <a:rPr kumimoji="0" lang="en-US" altLang="zh-CN" sz="1800" b="0" i="1" u="none" strike="noStrike" kern="1200" cap="none" spc="0" normalizeH="0" baseline="0" noProof="0" dirty="0" smtClean="0">
                        <a:ln>
                          <a:noFill/>
                        </a:ln>
                        <a:solidFill>
                          <a:srgbClr val="000000">
                            <a:lumMod val="85000"/>
                            <a:lumOff val="15000"/>
                          </a:srgbClr>
                        </a:solidFill>
                        <a:effectLst/>
                        <a:uLnTx/>
                        <a:uFillTx/>
                        <a:latin typeface="Cambria Math" panose="02040503050406030204" pitchFamily="18" charset="0"/>
                        <a:cs typeface="+mn-cs"/>
                      </a:rPr>
                      <m:t>−</m:t>
                    </m:r>
                    <m:r>
                      <a:rPr kumimoji="0" lang="en-US" altLang="zh-CN" sz="1800" b="0" i="1" u="none" strike="noStrike" kern="1200" cap="none" spc="0" normalizeH="0" baseline="0" noProof="0" dirty="0" smtClean="0">
                        <a:ln>
                          <a:noFill/>
                        </a:ln>
                        <a:solidFill>
                          <a:srgbClr val="000000">
                            <a:lumMod val="85000"/>
                            <a:lumOff val="15000"/>
                          </a:srgbClr>
                        </a:solidFill>
                        <a:effectLst/>
                        <a:uLnTx/>
                        <a:uFillTx/>
                        <a:latin typeface="Cambria Math" panose="02040503050406030204" pitchFamily="18" charset="0"/>
                        <a:cs typeface="+mn-cs"/>
                      </a:rPr>
                      <m:t>1</m:t>
                    </m:r>
                  </m:oMath>
                </a14:m>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 </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个盘子由 </a:t>
                </a:r>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A </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移到 </a:t>
                </a:r>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B</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a:t>
                </a:r>
                <a:endPar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S2</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：把第 </a:t>
                </a:r>
                <a14:m>
                  <m:oMath xmlns:m="http://schemas.openxmlformats.org/officeDocument/2006/math">
                    <m:r>
                      <a:rPr kumimoji="0" lang="en-US" altLang="zh-CN" sz="1800" b="0" i="1" u="none" strike="noStrike" kern="1200" cap="none" spc="0" normalizeH="0" baseline="0" noProof="0" dirty="0" smtClean="0">
                        <a:ln>
                          <a:noFill/>
                        </a:ln>
                        <a:solidFill>
                          <a:srgbClr val="000000">
                            <a:lumMod val="85000"/>
                            <a:lumOff val="15000"/>
                          </a:srgbClr>
                        </a:solidFill>
                        <a:effectLst/>
                        <a:uLnTx/>
                        <a:uFillTx/>
                        <a:latin typeface="Cambria Math" panose="02040503050406030204" pitchFamily="18" charset="0"/>
                        <a:cs typeface="+mn-cs"/>
                      </a:rPr>
                      <m:t>𝑛</m:t>
                    </m:r>
                  </m:oMath>
                </a14:m>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 </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个盘子由 </a:t>
                </a:r>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A </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移到 </a:t>
                </a:r>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C</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a:t>
                </a:r>
                <a:endPar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S3</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：把第 </a:t>
                </a:r>
                <a14:m>
                  <m:oMath xmlns:m="http://schemas.openxmlformats.org/officeDocument/2006/math">
                    <m:r>
                      <a:rPr kumimoji="0" lang="en-US" altLang="zh-CN" sz="1800" b="0" i="1" u="none" strike="noStrike" kern="1200" cap="none" spc="0" normalizeH="0" baseline="0" noProof="0" dirty="0" smtClean="0">
                        <a:ln>
                          <a:noFill/>
                        </a:ln>
                        <a:solidFill>
                          <a:srgbClr val="000000">
                            <a:lumMod val="85000"/>
                            <a:lumOff val="15000"/>
                          </a:srgbClr>
                        </a:solidFill>
                        <a:effectLst/>
                        <a:uLnTx/>
                        <a:uFillTx/>
                        <a:latin typeface="Cambria Math" panose="02040503050406030204" pitchFamily="18" charset="0"/>
                        <a:cs typeface="+mn-cs"/>
                      </a:rPr>
                      <m:t>𝑛</m:t>
                    </m:r>
                    <m:r>
                      <a:rPr kumimoji="0" lang="en-US" altLang="zh-CN" sz="1800" b="0" i="1" u="none" strike="noStrike" kern="1200" cap="none" spc="0" normalizeH="0" baseline="0" noProof="0" dirty="0" smtClean="0">
                        <a:ln>
                          <a:noFill/>
                        </a:ln>
                        <a:solidFill>
                          <a:srgbClr val="000000">
                            <a:lumMod val="85000"/>
                            <a:lumOff val="15000"/>
                          </a:srgbClr>
                        </a:solidFill>
                        <a:effectLst/>
                        <a:uLnTx/>
                        <a:uFillTx/>
                        <a:latin typeface="Cambria Math" panose="02040503050406030204" pitchFamily="18" charset="0"/>
                        <a:cs typeface="+mn-cs"/>
                      </a:rPr>
                      <m:t>−</m:t>
                    </m:r>
                    <m:r>
                      <a:rPr kumimoji="0" lang="en-US" altLang="zh-CN" sz="1800" b="0" i="1" u="none" strike="noStrike" kern="1200" cap="none" spc="0" normalizeH="0" baseline="0" noProof="0" dirty="0" smtClean="0">
                        <a:ln>
                          <a:noFill/>
                        </a:ln>
                        <a:solidFill>
                          <a:srgbClr val="000000">
                            <a:lumMod val="85000"/>
                            <a:lumOff val="15000"/>
                          </a:srgbClr>
                        </a:solidFill>
                        <a:effectLst/>
                        <a:uLnTx/>
                        <a:uFillTx/>
                        <a:latin typeface="Cambria Math" panose="02040503050406030204" pitchFamily="18" charset="0"/>
                        <a:cs typeface="+mn-cs"/>
                      </a:rPr>
                      <m:t>1</m:t>
                    </m:r>
                  </m:oMath>
                </a14:m>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 </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个盘子由 </a:t>
                </a:r>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B </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移到 </a:t>
                </a:r>
                <a:r>
                  <a:rPr kumimoji="0" lang="en-US" altLang="zh-CN" sz="1800" b="0" i="0" u="none" strike="noStrike" kern="1200" cap="none" spc="0" normalizeH="0" baseline="0" noProof="0" dirty="0">
                    <a:ln>
                      <a:noFill/>
                    </a:ln>
                    <a:solidFill>
                      <a:srgbClr val="000000">
                        <a:lumMod val="85000"/>
                        <a:lumOff val="15000"/>
                      </a:srgbClr>
                    </a:solidFill>
                    <a:effectLst/>
                    <a:uLnTx/>
                    <a:uFillTx/>
                    <a:ea typeface="汉仪旗黑-50S"/>
                    <a:cs typeface="+mn-cs"/>
                  </a:rPr>
                  <a:t>C</a:t>
                </a:r>
                <a:r>
                  <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rPr>
                  <a:t>；</a:t>
                </a:r>
                <a:endParaRPr kumimoji="0" lang="zh-CN" altLang="en-US" sz="1800" b="0" i="0" u="none" strike="noStrike" kern="1200" cap="none" spc="0" normalizeH="0" baseline="0" noProof="0" dirty="0">
                  <a:ln>
                    <a:noFill/>
                  </a:ln>
                  <a:solidFill>
                    <a:srgbClr val="000000">
                      <a:lumMod val="85000"/>
                      <a:lumOff val="15000"/>
                    </a:srgbClr>
                  </a:solidFill>
                  <a:effectLst/>
                  <a:uLnTx/>
                  <a:uFillTx/>
                  <a:ea typeface="汉仪旗黑-50S"/>
                  <a:cs typeface="+mn-cs"/>
                </a:endParaRPr>
              </a:p>
            </p:txBody>
          </p:sp>
        </mc:Choice>
        <mc:Fallback>
          <p:sp>
            <p:nvSpPr>
              <p:cNvPr id="27" name="文本框 26"/>
              <p:cNvSpPr txBox="1">
                <a:spLocks noRot="1" noChangeAspect="1" noMove="1" noResize="1" noEditPoints="1" noAdjustHandles="1" noChangeArrowheads="1" noChangeShapeType="1" noTextEdit="1"/>
              </p:cNvSpPr>
              <p:nvPr/>
            </p:nvSpPr>
            <p:spPr>
              <a:xfrm>
                <a:off x="4882789" y="4794534"/>
                <a:ext cx="4539171" cy="1300934"/>
              </a:xfrm>
              <a:prstGeom prst="rect">
                <a:avLst/>
              </a:prstGeom>
              <a:blipFill rotWithShape="1">
                <a:blip r:embed="rId1"/>
                <a:stretch>
                  <a:fillRect l="-6" t="-22" r="10" b="8"/>
                </a:stretch>
              </a:blipFill>
            </p:spPr>
            <p:txBody>
              <a:bodyPr/>
              <a:lstStyle/>
              <a:p>
                <a:r>
                  <a:rPr lang="zh-CN" altLang="en-US">
                    <a:noFill/>
                  </a:rPr>
                  <a:t> </a:t>
                </a:r>
              </a:p>
            </p:txBody>
          </p:sp>
        </mc:Fallback>
      </mc:AlternateContent>
      <p:grpSp>
        <p:nvGrpSpPr>
          <p:cNvPr id="41" name="组合 40"/>
          <p:cNvGrpSpPr/>
          <p:nvPr/>
        </p:nvGrpSpPr>
        <p:grpSpPr>
          <a:xfrm>
            <a:off x="2030541" y="3945787"/>
            <a:ext cx="2588899" cy="2349818"/>
            <a:chOff x="423638" y="3716357"/>
            <a:chExt cx="2588899" cy="2349818"/>
          </a:xfrm>
        </p:grpSpPr>
        <p:grpSp>
          <p:nvGrpSpPr>
            <p:cNvPr id="31" name="组合 30"/>
            <p:cNvGrpSpPr/>
            <p:nvPr/>
          </p:nvGrpSpPr>
          <p:grpSpPr>
            <a:xfrm>
              <a:off x="1321880" y="3716357"/>
              <a:ext cx="1690657" cy="2349818"/>
              <a:chOff x="883856" y="2501550"/>
              <a:chExt cx="2351925" cy="3268904"/>
            </a:xfrm>
          </p:grpSpPr>
          <p:sp>
            <p:nvSpPr>
              <p:cNvPr id="32" name="矩形 31"/>
              <p:cNvSpPr/>
              <p:nvPr/>
            </p:nvSpPr>
            <p:spPr>
              <a:xfrm>
                <a:off x="883856" y="5636640"/>
                <a:ext cx="2351925" cy="1338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汉仪旗黑-50S"/>
                  <a:cs typeface="+mn-cs"/>
                </a:endParaRPr>
              </a:p>
            </p:txBody>
          </p:sp>
          <p:sp>
            <p:nvSpPr>
              <p:cNvPr id="33" name="矩形 32"/>
              <p:cNvSpPr/>
              <p:nvPr/>
            </p:nvSpPr>
            <p:spPr>
              <a:xfrm rot="16200000">
                <a:off x="492274" y="4017336"/>
                <a:ext cx="3135089" cy="1035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grpSp>
          <p:nvGrpSpPr>
            <p:cNvPr id="3" name="组合 2"/>
            <p:cNvGrpSpPr/>
            <p:nvPr/>
          </p:nvGrpSpPr>
          <p:grpSpPr>
            <a:xfrm>
              <a:off x="1570524" y="4404360"/>
              <a:ext cx="1193368" cy="1565624"/>
              <a:chOff x="128511" y="4363140"/>
              <a:chExt cx="1193368" cy="1052568"/>
            </a:xfrm>
          </p:grpSpPr>
          <p:sp>
            <p:nvSpPr>
              <p:cNvPr id="34" name="矩形 33"/>
              <p:cNvSpPr/>
              <p:nvPr/>
            </p:nvSpPr>
            <p:spPr>
              <a:xfrm>
                <a:off x="128511" y="5199708"/>
                <a:ext cx="1193368" cy="216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sp>
            <p:nvSpPr>
              <p:cNvPr id="35" name="矩形 34"/>
              <p:cNvSpPr/>
              <p:nvPr/>
            </p:nvSpPr>
            <p:spPr>
              <a:xfrm>
                <a:off x="270591" y="4988285"/>
                <a:ext cx="909208" cy="216000"/>
              </a:xfrm>
              <a:prstGeom prst="rect">
                <a:avLst/>
              </a:prstGeom>
              <a:solidFill>
                <a:srgbClr val="FB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sp>
            <p:nvSpPr>
              <p:cNvPr id="36" name="矩形 35"/>
              <p:cNvSpPr/>
              <p:nvPr/>
            </p:nvSpPr>
            <p:spPr>
              <a:xfrm>
                <a:off x="450795" y="4778059"/>
                <a:ext cx="548799" cy="216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sp>
            <p:nvSpPr>
              <p:cNvPr id="37" name="矩形 36"/>
              <p:cNvSpPr/>
              <p:nvPr/>
            </p:nvSpPr>
            <p:spPr>
              <a:xfrm>
                <a:off x="568885" y="4570124"/>
                <a:ext cx="312621" cy="216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sp>
            <p:nvSpPr>
              <p:cNvPr id="38" name="矩形 37"/>
              <p:cNvSpPr/>
              <p:nvPr/>
            </p:nvSpPr>
            <p:spPr>
              <a:xfrm>
                <a:off x="640505" y="4363140"/>
                <a:ext cx="169380" cy="21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汉仪旗黑-50S"/>
                  <a:cs typeface="+mn-cs"/>
                </a:endParaRPr>
              </a:p>
            </p:txBody>
          </p:sp>
        </p:grpSp>
        <p:sp>
          <p:nvSpPr>
            <p:cNvPr id="11" name="左大括号 10"/>
            <p:cNvSpPr/>
            <p:nvPr/>
          </p:nvSpPr>
          <p:spPr>
            <a:xfrm>
              <a:off x="1212782" y="4493170"/>
              <a:ext cx="268132" cy="1056708"/>
            </a:xfrm>
            <a:prstGeom prst="leftBrace">
              <a:avLst>
                <a:gd name="adj1" fmla="val 375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ea typeface="汉仪旗黑-50S"/>
                <a:cs typeface="+mn-cs"/>
              </a:endParaRPr>
            </a:p>
          </p:txBody>
        </p:sp>
        <p:sp>
          <p:nvSpPr>
            <p:cNvPr id="39" name="文本框 38"/>
            <p:cNvSpPr txBox="1"/>
            <p:nvPr/>
          </p:nvSpPr>
          <p:spPr>
            <a:xfrm>
              <a:off x="423638" y="4836858"/>
              <a:ext cx="8903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ea typeface="汉仪旗黑-50S"/>
                  <a:cs typeface="+mn-cs"/>
                </a:rPr>
                <a:t>n - 1</a:t>
              </a:r>
              <a:endParaRPr kumimoji="0" lang="zh-CN" altLang="en-US" sz="1800" b="0" i="0" u="none" strike="noStrike" kern="1200" cap="none" spc="0" normalizeH="0" baseline="0" noProof="0" dirty="0">
                <a:ln>
                  <a:noFill/>
                </a:ln>
                <a:solidFill>
                  <a:srgbClr val="000000"/>
                </a:solidFill>
                <a:effectLst/>
                <a:uLnTx/>
                <a:uFillTx/>
                <a:ea typeface="汉仪旗黑-50S"/>
                <a:cs typeface="+mn-cs"/>
              </a:endParaRPr>
            </a:p>
          </p:txBody>
        </p:sp>
        <p:sp>
          <p:nvSpPr>
            <p:cNvPr id="40" name="文本框 39"/>
            <p:cNvSpPr txBox="1"/>
            <p:nvPr/>
          </p:nvSpPr>
          <p:spPr>
            <a:xfrm>
              <a:off x="423638" y="5610681"/>
              <a:ext cx="8903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ea typeface="汉仪旗黑-50S"/>
                  <a:cs typeface="+mn-cs"/>
                </a:rPr>
                <a:t>n</a:t>
              </a:r>
              <a:endParaRPr kumimoji="0" lang="zh-CN" altLang="en-US" sz="1800" b="0" i="0" u="none" strike="noStrike" kern="1200" cap="none" spc="0" normalizeH="0" baseline="0" noProof="0" dirty="0">
                <a:ln>
                  <a:noFill/>
                </a:ln>
                <a:solidFill>
                  <a:srgbClr val="000000"/>
                </a:solidFill>
                <a:effectLst/>
                <a:uLnTx/>
                <a:uFillTx/>
                <a:ea typeface="汉仪旗黑-50S"/>
                <a:cs typeface="+mn-cs"/>
              </a:endParaRPr>
            </a:p>
          </p:txBody>
        </p:sp>
      </p:grpSp>
      <p:graphicFrame>
        <p:nvGraphicFramePr>
          <p:cNvPr id="23" name="表格 22"/>
          <p:cNvGraphicFramePr>
            <a:graphicFrameLocks noGrp="1"/>
          </p:cNvGraphicFramePr>
          <p:nvPr/>
        </p:nvGraphicFramePr>
        <p:xfrm>
          <a:off x="1344962" y="2096612"/>
          <a:ext cx="2160000" cy="1483360"/>
        </p:xfrm>
        <a:graphic>
          <a:graphicData uri="http://schemas.openxmlformats.org/drawingml/2006/table">
            <a:tbl>
              <a:tblPr firstRow="1" bandRow="1">
                <a:tableStyleId>{5C22544A-7EE6-4342-B048-85BDC9FD1C3A}</a:tableStyleId>
              </a:tblPr>
              <a:tblGrid>
                <a:gridCol w="1080000"/>
                <a:gridCol w="1080000"/>
              </a:tblGrid>
              <a:tr h="370840">
                <a:tc>
                  <a:txBody>
                    <a:bodyPr/>
                    <a:lstStyle/>
                    <a:p>
                      <a:pPr algn="ctr"/>
                      <a:r>
                        <a:rPr lang="en-US" altLang="zh-CN" dirty="0"/>
                        <a:t>n = 2</a:t>
                      </a:r>
                      <a:endParaRPr lang="zh-CN" altLang="en-US" dirty="0"/>
                    </a:p>
                  </a:txBody>
                  <a:tcPr anchor="ctr"/>
                </a:tc>
                <a:tc>
                  <a:txBody>
                    <a:bodyPr/>
                    <a:lstStyle/>
                    <a:p>
                      <a:pPr algn="ctr"/>
                      <a:endParaRPr lang="zh-CN" altLang="en-US" dirty="0"/>
                    </a:p>
                  </a:txBody>
                  <a:tcPr anchor="ctr"/>
                </a:tc>
              </a:tr>
              <a:tr h="370840">
                <a:tc>
                  <a:txBody>
                    <a:bodyPr/>
                    <a:lstStyle/>
                    <a:p>
                      <a:pPr algn="ctr"/>
                      <a:r>
                        <a:rPr lang="en-US" altLang="zh-CN" dirty="0"/>
                        <a:t>1</a:t>
                      </a:r>
                      <a:endParaRPr lang="zh-CN" altLang="en-US" dirty="0"/>
                    </a:p>
                  </a:txBody>
                  <a:tcPr anchor="ctr"/>
                </a:tc>
                <a:tc>
                  <a:txBody>
                    <a:bodyPr/>
                    <a:lstStyle/>
                    <a:p>
                      <a:pPr algn="ctr"/>
                      <a:r>
                        <a:rPr lang="en-US" altLang="zh-CN" dirty="0">
                          <a:sym typeface="Wingdings" panose="05000000000000000000" pitchFamily="2" charset="2"/>
                        </a:rPr>
                        <a:t>AB</a:t>
                      </a:r>
                      <a:endParaRPr lang="zh-CN" altLang="en-US" dirty="0"/>
                    </a:p>
                  </a:txBody>
                  <a:tcPr anchor="ctr"/>
                </a:tc>
              </a:tr>
              <a:tr h="370840">
                <a:tc>
                  <a:txBody>
                    <a:bodyPr/>
                    <a:lstStyle/>
                    <a:p>
                      <a:pPr algn="ctr"/>
                      <a:r>
                        <a:rPr lang="en-US" altLang="zh-CN" dirty="0">
                          <a:solidFill>
                            <a:schemeClr val="accent5">
                              <a:lumMod val="75000"/>
                            </a:schemeClr>
                          </a:solidFill>
                          <a:latin typeface="+mj-ea"/>
                          <a:ea typeface="+mj-ea"/>
                        </a:rPr>
                        <a:t>2</a:t>
                      </a:r>
                      <a:endParaRPr lang="zh-CN" altLang="en-US" dirty="0">
                        <a:solidFill>
                          <a:schemeClr val="accent5">
                            <a:lumMod val="75000"/>
                          </a:schemeClr>
                        </a:solidFill>
                        <a:latin typeface="+mj-ea"/>
                        <a:ea typeface="+mj-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accent5">
                              <a:lumMod val="75000"/>
                            </a:schemeClr>
                          </a:solidFill>
                          <a:latin typeface="+mj-ea"/>
                          <a:ea typeface="+mj-ea"/>
                          <a:sym typeface="Wingdings" panose="05000000000000000000" pitchFamily="2" charset="2"/>
                        </a:rPr>
                        <a:t>AC</a:t>
                      </a:r>
                      <a:endParaRPr lang="zh-CN" altLang="en-US" dirty="0">
                        <a:solidFill>
                          <a:schemeClr val="accent5">
                            <a:lumMod val="75000"/>
                          </a:schemeClr>
                        </a:solidFill>
                        <a:latin typeface="+mj-ea"/>
                        <a:ea typeface="+mj-ea"/>
                      </a:endParaRPr>
                    </a:p>
                  </a:txBody>
                  <a:tcPr anchor="ctr"/>
                </a:tc>
              </a:tr>
              <a:tr h="370840">
                <a:tc>
                  <a:txBody>
                    <a:bodyPr/>
                    <a:lstStyle/>
                    <a:p>
                      <a:pPr algn="ctr"/>
                      <a:r>
                        <a:rPr lang="en-US" altLang="zh-CN" dirty="0"/>
                        <a:t>1</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ym typeface="Wingdings" panose="05000000000000000000" pitchFamily="2" charset="2"/>
                        </a:rPr>
                        <a:t>BC</a:t>
                      </a:r>
                      <a:endParaRPr lang="zh-CN" altLang="en-US" dirty="0"/>
                    </a:p>
                  </a:txBody>
                  <a:tcPr anchor="ctr"/>
                </a:tc>
              </a:tr>
            </a:tbl>
          </a:graphicData>
        </a:graphic>
      </p:graphicFrame>
      <p:graphicFrame>
        <p:nvGraphicFramePr>
          <p:cNvPr id="25" name="表格 24"/>
          <p:cNvGraphicFramePr>
            <a:graphicFrameLocks noGrp="1"/>
          </p:cNvGraphicFramePr>
          <p:nvPr/>
        </p:nvGraphicFramePr>
        <p:xfrm>
          <a:off x="3933861" y="2096612"/>
          <a:ext cx="2160000" cy="1483360"/>
        </p:xfrm>
        <a:graphic>
          <a:graphicData uri="http://schemas.openxmlformats.org/drawingml/2006/table">
            <a:tbl>
              <a:tblPr firstRow="1" bandRow="1">
                <a:tableStyleId>{5C22544A-7EE6-4342-B048-85BDC9FD1C3A}</a:tableStyleId>
              </a:tblPr>
              <a:tblGrid>
                <a:gridCol w="1080000"/>
                <a:gridCol w="1080000"/>
              </a:tblGrid>
              <a:tr h="370840">
                <a:tc>
                  <a:txBody>
                    <a:bodyPr/>
                    <a:lstStyle/>
                    <a:p>
                      <a:pPr algn="ctr"/>
                      <a:r>
                        <a:rPr lang="en-US" altLang="zh-CN" dirty="0"/>
                        <a:t>n = 3</a:t>
                      </a:r>
                      <a:endParaRPr lang="zh-CN" altLang="en-US" dirty="0"/>
                    </a:p>
                  </a:txBody>
                  <a:tcPr anchor="ctr"/>
                </a:tc>
                <a:tc>
                  <a:txBody>
                    <a:bodyPr/>
                    <a:lstStyle/>
                    <a:p>
                      <a:pPr algn="ctr"/>
                      <a:endParaRPr lang="zh-CN" altLang="en-US" dirty="0"/>
                    </a:p>
                  </a:txBody>
                  <a:tcPr anchor="ctr"/>
                </a:tc>
              </a:tr>
              <a:tr h="370840">
                <a:tc>
                  <a:txBody>
                    <a:bodyPr/>
                    <a:lstStyle/>
                    <a:p>
                      <a:pPr algn="ctr"/>
                      <a:r>
                        <a:rPr lang="zh-CN" altLang="en-US" dirty="0"/>
                        <a:t>箱子</a:t>
                      </a:r>
                      <a:endParaRPr lang="zh-CN" altLang="en-US" dirty="0"/>
                    </a:p>
                  </a:txBody>
                  <a:tcPr anchor="ctr"/>
                </a:tc>
                <a:tc>
                  <a:txBody>
                    <a:bodyPr/>
                    <a:lstStyle/>
                    <a:p>
                      <a:pPr algn="ctr"/>
                      <a:r>
                        <a:rPr lang="en-US" altLang="zh-CN" dirty="0">
                          <a:sym typeface="Wingdings" panose="05000000000000000000" pitchFamily="2" charset="2"/>
                        </a:rPr>
                        <a:t>AB</a:t>
                      </a:r>
                      <a:endParaRPr lang="zh-CN" altLang="en-US" dirty="0"/>
                    </a:p>
                  </a:txBody>
                  <a:tcPr anchor="ctr"/>
                </a:tc>
              </a:tr>
              <a:tr h="370840">
                <a:tc>
                  <a:txBody>
                    <a:bodyPr/>
                    <a:lstStyle/>
                    <a:p>
                      <a:pPr algn="ctr"/>
                      <a:r>
                        <a:rPr lang="en-US" altLang="zh-CN" dirty="0">
                          <a:solidFill>
                            <a:schemeClr val="accent5">
                              <a:lumMod val="75000"/>
                            </a:schemeClr>
                          </a:solidFill>
                          <a:latin typeface="+mj-ea"/>
                          <a:ea typeface="+mj-ea"/>
                        </a:rPr>
                        <a:t>3</a:t>
                      </a:r>
                      <a:endParaRPr lang="zh-CN" altLang="en-US" dirty="0">
                        <a:solidFill>
                          <a:schemeClr val="accent5">
                            <a:lumMod val="75000"/>
                          </a:schemeClr>
                        </a:solidFill>
                        <a:latin typeface="+mj-ea"/>
                        <a:ea typeface="+mj-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accent5">
                              <a:lumMod val="75000"/>
                            </a:schemeClr>
                          </a:solidFill>
                          <a:latin typeface="+mj-ea"/>
                          <a:ea typeface="+mj-ea"/>
                          <a:sym typeface="Wingdings" panose="05000000000000000000" pitchFamily="2" charset="2"/>
                        </a:rPr>
                        <a:t>AC</a:t>
                      </a:r>
                      <a:endParaRPr lang="zh-CN" altLang="en-US" dirty="0">
                        <a:solidFill>
                          <a:schemeClr val="accent5">
                            <a:lumMod val="75000"/>
                          </a:schemeClr>
                        </a:solidFill>
                        <a:latin typeface="+mj-ea"/>
                        <a:ea typeface="+mj-ea"/>
                      </a:endParaRPr>
                    </a:p>
                  </a:txBody>
                  <a:tcPr anchor="ctr"/>
                </a:tc>
              </a:tr>
              <a:tr h="370840">
                <a:tc>
                  <a:txBody>
                    <a:bodyPr/>
                    <a:lstStyle/>
                    <a:p>
                      <a:pPr algn="ctr"/>
                      <a:r>
                        <a:rPr lang="zh-CN" altLang="en-US" dirty="0"/>
                        <a:t>箱子</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ym typeface="Wingdings" panose="05000000000000000000" pitchFamily="2" charset="2"/>
                        </a:rPr>
                        <a:t>BC</a:t>
                      </a:r>
                      <a:endParaRPr lang="zh-CN" altLang="en-US" dirty="0"/>
                    </a:p>
                  </a:txBody>
                  <a:tcPr anchor="ctr"/>
                </a:tc>
              </a:tr>
            </a:tbl>
          </a:graphicData>
        </a:graphic>
      </p:graphicFrame>
      <p:sp>
        <p:nvSpPr>
          <p:cNvPr id="26" name="矩形 25"/>
          <p:cNvSpPr/>
          <p:nvPr/>
        </p:nvSpPr>
        <p:spPr>
          <a:xfrm>
            <a:off x="3177427" y="4612330"/>
            <a:ext cx="1193368" cy="127260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箭头: 左右 4"/>
          <p:cNvSpPr/>
          <p:nvPr/>
        </p:nvSpPr>
        <p:spPr>
          <a:xfrm>
            <a:off x="3539392" y="2885239"/>
            <a:ext cx="360039" cy="178252"/>
          </a:xfrm>
          <a:prstGeom prst="leftRightArrow">
            <a:avLst/>
          </a:prstGeom>
          <a:solidFill>
            <a:srgbClr val="FB8800"/>
          </a:solidFill>
          <a:ln>
            <a:solidFill>
              <a:srgbClr val="FB8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6" name="表格 45"/>
          <p:cNvGraphicFramePr>
            <a:graphicFrameLocks noGrp="1"/>
          </p:cNvGraphicFramePr>
          <p:nvPr/>
        </p:nvGraphicFramePr>
        <p:xfrm>
          <a:off x="7247975" y="2100061"/>
          <a:ext cx="2160000" cy="1483360"/>
        </p:xfrm>
        <a:graphic>
          <a:graphicData uri="http://schemas.openxmlformats.org/drawingml/2006/table">
            <a:tbl>
              <a:tblPr firstRow="1" bandRow="1">
                <a:tableStyleId>{5C22544A-7EE6-4342-B048-85BDC9FD1C3A}</a:tableStyleId>
              </a:tblPr>
              <a:tblGrid>
                <a:gridCol w="1080000"/>
                <a:gridCol w="1080000"/>
              </a:tblGrid>
              <a:tr h="370840">
                <a:tc>
                  <a:txBody>
                    <a:bodyPr/>
                    <a:lstStyle/>
                    <a:p>
                      <a:pPr algn="ctr"/>
                      <a:r>
                        <a:rPr lang="en-US" altLang="zh-CN" dirty="0"/>
                        <a:t>n = 4</a:t>
                      </a:r>
                      <a:endParaRPr lang="zh-CN" altLang="en-US" dirty="0"/>
                    </a:p>
                  </a:txBody>
                  <a:tcPr anchor="ctr"/>
                </a:tc>
                <a:tc>
                  <a:txBody>
                    <a:bodyPr/>
                    <a:lstStyle/>
                    <a:p>
                      <a:pPr algn="ctr"/>
                      <a:endParaRPr lang="zh-CN" altLang="en-US" dirty="0"/>
                    </a:p>
                  </a:txBody>
                  <a:tcPr anchor="ctr"/>
                </a:tc>
              </a:tr>
              <a:tr h="370840">
                <a:tc>
                  <a:txBody>
                    <a:bodyPr/>
                    <a:lstStyle/>
                    <a:p>
                      <a:pPr algn="ctr"/>
                      <a:r>
                        <a:rPr lang="zh-CN" altLang="en-US" dirty="0"/>
                        <a:t>箱子</a:t>
                      </a:r>
                      <a:endParaRPr lang="zh-CN" altLang="en-US" dirty="0"/>
                    </a:p>
                  </a:txBody>
                  <a:tcPr anchor="ctr"/>
                </a:tc>
                <a:tc>
                  <a:txBody>
                    <a:bodyPr/>
                    <a:lstStyle/>
                    <a:p>
                      <a:pPr algn="ctr"/>
                      <a:r>
                        <a:rPr lang="en-US" altLang="zh-CN" dirty="0">
                          <a:sym typeface="Wingdings" panose="05000000000000000000" pitchFamily="2" charset="2"/>
                        </a:rPr>
                        <a:t>AB</a:t>
                      </a:r>
                      <a:endParaRPr lang="zh-CN" altLang="en-US" dirty="0"/>
                    </a:p>
                  </a:txBody>
                  <a:tcPr anchor="ctr"/>
                </a:tc>
              </a:tr>
              <a:tr h="370840">
                <a:tc>
                  <a:txBody>
                    <a:bodyPr/>
                    <a:lstStyle/>
                    <a:p>
                      <a:pPr algn="ctr"/>
                      <a:r>
                        <a:rPr lang="en-US" altLang="zh-CN" dirty="0">
                          <a:solidFill>
                            <a:schemeClr val="accent5">
                              <a:lumMod val="75000"/>
                            </a:schemeClr>
                          </a:solidFill>
                          <a:latin typeface="+mj-ea"/>
                          <a:ea typeface="+mj-ea"/>
                        </a:rPr>
                        <a:t>4</a:t>
                      </a:r>
                      <a:endParaRPr lang="zh-CN" altLang="en-US" dirty="0">
                        <a:solidFill>
                          <a:schemeClr val="accent5">
                            <a:lumMod val="75000"/>
                          </a:schemeClr>
                        </a:solidFill>
                        <a:latin typeface="+mj-ea"/>
                        <a:ea typeface="+mj-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accent5">
                              <a:lumMod val="75000"/>
                            </a:schemeClr>
                          </a:solidFill>
                          <a:latin typeface="+mj-ea"/>
                          <a:ea typeface="+mj-ea"/>
                          <a:sym typeface="Wingdings" panose="05000000000000000000" pitchFamily="2" charset="2"/>
                        </a:rPr>
                        <a:t>AC</a:t>
                      </a:r>
                      <a:endParaRPr lang="zh-CN" altLang="en-US" dirty="0">
                        <a:solidFill>
                          <a:schemeClr val="accent5">
                            <a:lumMod val="75000"/>
                          </a:schemeClr>
                        </a:solidFill>
                        <a:latin typeface="+mj-ea"/>
                        <a:ea typeface="+mj-ea"/>
                      </a:endParaRPr>
                    </a:p>
                  </a:txBody>
                  <a:tcPr anchor="ctr"/>
                </a:tc>
              </a:tr>
              <a:tr h="370840">
                <a:tc>
                  <a:txBody>
                    <a:bodyPr/>
                    <a:lstStyle/>
                    <a:p>
                      <a:pPr algn="ctr"/>
                      <a:r>
                        <a:rPr lang="zh-CN" altLang="en-US" dirty="0"/>
                        <a:t>箱子</a:t>
                      </a:r>
                      <a:endParaRPr lang="zh-CN" alt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ym typeface="Wingdings" panose="05000000000000000000" pitchFamily="2" charset="2"/>
                        </a:rPr>
                        <a:t>BC</a:t>
                      </a:r>
                      <a:endParaRPr lang="zh-CN" altLang="en-US" dirty="0"/>
                    </a:p>
                  </a:txBody>
                  <a:tcPr anchor="ctr"/>
                </a:tc>
              </a:tr>
            </a:tbl>
          </a:graphicData>
        </a:graphic>
      </p:graphicFrame>
      <p:sp>
        <p:nvSpPr>
          <p:cNvPr id="19" name="任意多边形: 形状 18"/>
          <p:cNvSpPr/>
          <p:nvPr/>
        </p:nvSpPr>
        <p:spPr>
          <a:xfrm>
            <a:off x="1860850" y="1879803"/>
            <a:ext cx="4480560" cy="762000"/>
          </a:xfrm>
          <a:custGeom>
            <a:avLst/>
            <a:gdLst>
              <a:gd name="connsiteX0" fmla="*/ 4257040 w 4480560"/>
              <a:gd name="connsiteY0" fmla="*/ 762000 h 762000"/>
              <a:gd name="connsiteX1" fmla="*/ 4480560 w 4480560"/>
              <a:gd name="connsiteY1" fmla="*/ 762000 h 762000"/>
              <a:gd name="connsiteX2" fmla="*/ 4480560 w 4480560"/>
              <a:gd name="connsiteY2" fmla="*/ 0 h 762000"/>
              <a:gd name="connsiteX3" fmla="*/ 0 w 4480560"/>
              <a:gd name="connsiteY3" fmla="*/ 0 h 762000"/>
              <a:gd name="connsiteX4" fmla="*/ 0 w 4480560"/>
              <a:gd name="connsiteY4" fmla="*/ 17272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0560" h="762000">
                <a:moveTo>
                  <a:pt x="4257040" y="762000"/>
                </a:moveTo>
                <a:lnTo>
                  <a:pt x="4480560" y="762000"/>
                </a:lnTo>
                <a:lnTo>
                  <a:pt x="4480560" y="0"/>
                </a:lnTo>
                <a:lnTo>
                  <a:pt x="0" y="0"/>
                </a:lnTo>
                <a:lnTo>
                  <a:pt x="0" y="172720"/>
                </a:lnTo>
              </a:path>
            </a:pathLst>
          </a:custGeom>
          <a:noFill/>
          <a:ln>
            <a:solidFill>
              <a:srgbClr val="FB88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146850" y="2445067"/>
            <a:ext cx="1808480" cy="389529"/>
          </a:xfrm>
          <a:prstGeom prst="rect">
            <a:avLst/>
          </a:prstGeom>
          <a:noFill/>
          <a:ln w="28575">
            <a:solidFill>
              <a:srgbClr val="FB8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4146850" y="3193902"/>
            <a:ext cx="1808480" cy="389529"/>
          </a:xfrm>
          <a:prstGeom prst="rect">
            <a:avLst/>
          </a:prstGeom>
          <a:noFill/>
          <a:ln w="28575">
            <a:solidFill>
              <a:srgbClr val="3BA6D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7411457" y="2445067"/>
            <a:ext cx="1808480" cy="389529"/>
          </a:xfrm>
          <a:prstGeom prst="rect">
            <a:avLst/>
          </a:prstGeom>
          <a:noFill/>
          <a:ln w="28575">
            <a:solidFill>
              <a:srgbClr val="FB8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411457" y="3193902"/>
            <a:ext cx="1808480" cy="389529"/>
          </a:xfrm>
          <a:prstGeom prst="rect">
            <a:avLst/>
          </a:prstGeom>
          <a:noFill/>
          <a:ln w="28575">
            <a:solidFill>
              <a:srgbClr val="3BA6D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形状 50"/>
          <p:cNvSpPr/>
          <p:nvPr/>
        </p:nvSpPr>
        <p:spPr>
          <a:xfrm>
            <a:off x="4441331" y="1643999"/>
            <a:ext cx="5156821" cy="898307"/>
          </a:xfrm>
          <a:custGeom>
            <a:avLst/>
            <a:gdLst>
              <a:gd name="connsiteX0" fmla="*/ 4257040 w 4480560"/>
              <a:gd name="connsiteY0" fmla="*/ 762000 h 762000"/>
              <a:gd name="connsiteX1" fmla="*/ 4480560 w 4480560"/>
              <a:gd name="connsiteY1" fmla="*/ 762000 h 762000"/>
              <a:gd name="connsiteX2" fmla="*/ 4480560 w 4480560"/>
              <a:gd name="connsiteY2" fmla="*/ 0 h 762000"/>
              <a:gd name="connsiteX3" fmla="*/ 0 w 4480560"/>
              <a:gd name="connsiteY3" fmla="*/ 0 h 762000"/>
              <a:gd name="connsiteX4" fmla="*/ 0 w 4480560"/>
              <a:gd name="connsiteY4" fmla="*/ 172720 h 762000"/>
              <a:gd name="connsiteX0-1" fmla="*/ 4744720 w 4968240"/>
              <a:gd name="connsiteY0-2" fmla="*/ 762000 h 762000"/>
              <a:gd name="connsiteX1-3" fmla="*/ 4968240 w 4968240"/>
              <a:gd name="connsiteY1-4" fmla="*/ 762000 h 762000"/>
              <a:gd name="connsiteX2-5" fmla="*/ 4968240 w 4968240"/>
              <a:gd name="connsiteY2-6" fmla="*/ 0 h 762000"/>
              <a:gd name="connsiteX3-7" fmla="*/ 487680 w 4968240"/>
              <a:gd name="connsiteY3-8" fmla="*/ 0 h 762000"/>
              <a:gd name="connsiteX4-9" fmla="*/ 0 w 4968240"/>
              <a:gd name="connsiteY4-10" fmla="*/ 372102 h 762000"/>
              <a:gd name="connsiteX0-11" fmla="*/ 4744720 w 4968240"/>
              <a:gd name="connsiteY0-12" fmla="*/ 769975 h 769975"/>
              <a:gd name="connsiteX1-13" fmla="*/ 4968240 w 4968240"/>
              <a:gd name="connsiteY1-14" fmla="*/ 769975 h 769975"/>
              <a:gd name="connsiteX2-15" fmla="*/ 4968240 w 4968240"/>
              <a:gd name="connsiteY2-16" fmla="*/ 7975 h 769975"/>
              <a:gd name="connsiteX3-17" fmla="*/ 10160 w 4968240"/>
              <a:gd name="connsiteY3-18" fmla="*/ 0 h 769975"/>
              <a:gd name="connsiteX4-19" fmla="*/ 0 w 4968240"/>
              <a:gd name="connsiteY4-20" fmla="*/ 380077 h 769975"/>
              <a:gd name="connsiteX0-21" fmla="*/ 4803331 w 4968240"/>
              <a:gd name="connsiteY0-22" fmla="*/ 769975 h 769975"/>
              <a:gd name="connsiteX1-23" fmla="*/ 4968240 w 4968240"/>
              <a:gd name="connsiteY1-24" fmla="*/ 769975 h 769975"/>
              <a:gd name="connsiteX2-25" fmla="*/ 4968240 w 4968240"/>
              <a:gd name="connsiteY2-26" fmla="*/ 7975 h 769975"/>
              <a:gd name="connsiteX3-27" fmla="*/ 10160 w 4968240"/>
              <a:gd name="connsiteY3-28" fmla="*/ 0 h 769975"/>
              <a:gd name="connsiteX4-29" fmla="*/ 0 w 4968240"/>
              <a:gd name="connsiteY4-30" fmla="*/ 380077 h 769975"/>
              <a:gd name="connsiteX0-31" fmla="*/ 4793171 w 4958080"/>
              <a:gd name="connsiteY0-32" fmla="*/ 769975 h 769975"/>
              <a:gd name="connsiteX1-33" fmla="*/ 4958080 w 4958080"/>
              <a:gd name="connsiteY1-34" fmla="*/ 769975 h 769975"/>
              <a:gd name="connsiteX2-35" fmla="*/ 4958080 w 4958080"/>
              <a:gd name="connsiteY2-36" fmla="*/ 7975 h 769975"/>
              <a:gd name="connsiteX3-37" fmla="*/ 0 w 4958080"/>
              <a:gd name="connsiteY3-38" fmla="*/ 0 h 769975"/>
              <a:gd name="connsiteX4-39" fmla="*/ 9377 w 4958080"/>
              <a:gd name="connsiteY4-40" fmla="*/ 380077 h 7699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58080" h="769975">
                <a:moveTo>
                  <a:pt x="4793171" y="769975"/>
                </a:moveTo>
                <a:lnTo>
                  <a:pt x="4958080" y="769975"/>
                </a:lnTo>
                <a:lnTo>
                  <a:pt x="4958080" y="7975"/>
                </a:lnTo>
                <a:lnTo>
                  <a:pt x="0" y="0"/>
                </a:lnTo>
                <a:lnTo>
                  <a:pt x="9377" y="380077"/>
                </a:lnTo>
              </a:path>
            </a:pathLst>
          </a:custGeom>
          <a:noFill/>
          <a:ln>
            <a:solidFill>
              <a:srgbClr val="FB88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箭头: 左右 52"/>
          <p:cNvSpPr/>
          <p:nvPr/>
        </p:nvSpPr>
        <p:spPr>
          <a:xfrm>
            <a:off x="6662342" y="2880833"/>
            <a:ext cx="360039" cy="178252"/>
          </a:xfrm>
          <a:prstGeom prst="leftRightArrow">
            <a:avLst/>
          </a:prstGeom>
          <a:solidFill>
            <a:srgbClr val="FB8800"/>
          </a:solidFill>
          <a:ln>
            <a:solidFill>
              <a:srgbClr val="FB8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0342376" y="2789699"/>
            <a:ext cx="965200" cy="369332"/>
          </a:xfrm>
          <a:prstGeom prst="rect">
            <a:avLst/>
          </a:prstGeom>
          <a:noFill/>
        </p:spPr>
        <p:txBody>
          <a:bodyPr wrap="square" rtlCol="0">
            <a:spAutoFit/>
          </a:bodyPr>
          <a:lstStyle/>
          <a:p>
            <a:pPr algn="ctr"/>
            <a:r>
              <a:rPr lang="en-US" altLang="zh-CN" dirty="0"/>
              <a:t>……</a:t>
            </a:r>
            <a:endParaRPr lang="zh-CN" altLang="en-US" dirty="0"/>
          </a:p>
        </p:txBody>
      </p:sp>
      <p:sp>
        <p:nvSpPr>
          <p:cNvPr id="42" name="任意多边形: 形状 41"/>
          <p:cNvSpPr/>
          <p:nvPr/>
        </p:nvSpPr>
        <p:spPr>
          <a:xfrm>
            <a:off x="1962124" y="1789968"/>
            <a:ext cx="4480560" cy="1605280"/>
          </a:xfrm>
          <a:custGeom>
            <a:avLst/>
            <a:gdLst>
              <a:gd name="connsiteX0" fmla="*/ 4257040 w 4480560"/>
              <a:gd name="connsiteY0" fmla="*/ 762000 h 762000"/>
              <a:gd name="connsiteX1" fmla="*/ 4480560 w 4480560"/>
              <a:gd name="connsiteY1" fmla="*/ 762000 h 762000"/>
              <a:gd name="connsiteX2" fmla="*/ 4480560 w 4480560"/>
              <a:gd name="connsiteY2" fmla="*/ 0 h 762000"/>
              <a:gd name="connsiteX3" fmla="*/ 0 w 4480560"/>
              <a:gd name="connsiteY3" fmla="*/ 0 h 762000"/>
              <a:gd name="connsiteX4" fmla="*/ 0 w 4480560"/>
              <a:gd name="connsiteY4" fmla="*/ 172720 h 762000"/>
              <a:gd name="connsiteX0-1" fmla="*/ 4257040 w 4480560"/>
              <a:gd name="connsiteY0-2" fmla="*/ 762000 h 762000"/>
              <a:gd name="connsiteX1-3" fmla="*/ 4480560 w 4480560"/>
              <a:gd name="connsiteY1-4" fmla="*/ 762000 h 762000"/>
              <a:gd name="connsiteX2-5" fmla="*/ 4480560 w 4480560"/>
              <a:gd name="connsiteY2-6" fmla="*/ 0 h 762000"/>
              <a:gd name="connsiteX3-7" fmla="*/ 0 w 4480560"/>
              <a:gd name="connsiteY3-8" fmla="*/ 0 h 762000"/>
              <a:gd name="connsiteX4-9" fmla="*/ 0 w 4480560"/>
              <a:gd name="connsiteY4-10" fmla="*/ 264160 h 762000"/>
              <a:gd name="connsiteX0-11" fmla="*/ 4257040 w 4480560"/>
              <a:gd name="connsiteY0-12" fmla="*/ 762000 h 1605280"/>
              <a:gd name="connsiteX1-13" fmla="*/ 4480560 w 4480560"/>
              <a:gd name="connsiteY1-14" fmla="*/ 1605280 h 1605280"/>
              <a:gd name="connsiteX2-15" fmla="*/ 4480560 w 4480560"/>
              <a:gd name="connsiteY2-16" fmla="*/ 0 h 1605280"/>
              <a:gd name="connsiteX3-17" fmla="*/ 0 w 4480560"/>
              <a:gd name="connsiteY3-18" fmla="*/ 0 h 1605280"/>
              <a:gd name="connsiteX4-19" fmla="*/ 0 w 4480560"/>
              <a:gd name="connsiteY4-20" fmla="*/ 264160 h 1605280"/>
              <a:gd name="connsiteX0-21" fmla="*/ 4165600 w 4480560"/>
              <a:gd name="connsiteY0-22" fmla="*/ 1595120 h 1605280"/>
              <a:gd name="connsiteX1-23" fmla="*/ 4480560 w 4480560"/>
              <a:gd name="connsiteY1-24" fmla="*/ 1605280 h 1605280"/>
              <a:gd name="connsiteX2-25" fmla="*/ 4480560 w 4480560"/>
              <a:gd name="connsiteY2-26" fmla="*/ 0 h 1605280"/>
              <a:gd name="connsiteX3-27" fmla="*/ 0 w 4480560"/>
              <a:gd name="connsiteY3-28" fmla="*/ 0 h 1605280"/>
              <a:gd name="connsiteX4-29" fmla="*/ 0 w 4480560"/>
              <a:gd name="connsiteY4-30" fmla="*/ 264160 h 16052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480560" h="1605280">
                <a:moveTo>
                  <a:pt x="4165600" y="1595120"/>
                </a:moveTo>
                <a:lnTo>
                  <a:pt x="4480560" y="1605280"/>
                </a:lnTo>
                <a:lnTo>
                  <a:pt x="4480560" y="0"/>
                </a:lnTo>
                <a:lnTo>
                  <a:pt x="0" y="0"/>
                </a:lnTo>
                <a:lnTo>
                  <a:pt x="0" y="264160"/>
                </a:lnTo>
              </a:path>
            </a:pathLst>
          </a:custGeom>
          <a:noFill/>
          <a:ln>
            <a:solidFill>
              <a:srgbClr val="3BA6D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42"/>
          <p:cNvSpPr/>
          <p:nvPr/>
        </p:nvSpPr>
        <p:spPr>
          <a:xfrm>
            <a:off x="4541319" y="1516235"/>
            <a:ext cx="5303749" cy="1902912"/>
          </a:xfrm>
          <a:custGeom>
            <a:avLst/>
            <a:gdLst>
              <a:gd name="connsiteX0" fmla="*/ 4257040 w 4480560"/>
              <a:gd name="connsiteY0" fmla="*/ 762000 h 762000"/>
              <a:gd name="connsiteX1" fmla="*/ 4480560 w 4480560"/>
              <a:gd name="connsiteY1" fmla="*/ 762000 h 762000"/>
              <a:gd name="connsiteX2" fmla="*/ 4480560 w 4480560"/>
              <a:gd name="connsiteY2" fmla="*/ 0 h 762000"/>
              <a:gd name="connsiteX3" fmla="*/ 0 w 4480560"/>
              <a:gd name="connsiteY3" fmla="*/ 0 h 762000"/>
              <a:gd name="connsiteX4" fmla="*/ 0 w 4480560"/>
              <a:gd name="connsiteY4" fmla="*/ 172720 h 762000"/>
              <a:gd name="connsiteX0-1" fmla="*/ 4744720 w 4968240"/>
              <a:gd name="connsiteY0-2" fmla="*/ 762000 h 762000"/>
              <a:gd name="connsiteX1-3" fmla="*/ 4968240 w 4968240"/>
              <a:gd name="connsiteY1-4" fmla="*/ 762000 h 762000"/>
              <a:gd name="connsiteX2-5" fmla="*/ 4968240 w 4968240"/>
              <a:gd name="connsiteY2-6" fmla="*/ 0 h 762000"/>
              <a:gd name="connsiteX3-7" fmla="*/ 487680 w 4968240"/>
              <a:gd name="connsiteY3-8" fmla="*/ 0 h 762000"/>
              <a:gd name="connsiteX4-9" fmla="*/ 0 w 4968240"/>
              <a:gd name="connsiteY4-10" fmla="*/ 372102 h 762000"/>
              <a:gd name="connsiteX0-11" fmla="*/ 4744720 w 4968240"/>
              <a:gd name="connsiteY0-12" fmla="*/ 769975 h 769975"/>
              <a:gd name="connsiteX1-13" fmla="*/ 4968240 w 4968240"/>
              <a:gd name="connsiteY1-14" fmla="*/ 769975 h 769975"/>
              <a:gd name="connsiteX2-15" fmla="*/ 4968240 w 4968240"/>
              <a:gd name="connsiteY2-16" fmla="*/ 7975 h 769975"/>
              <a:gd name="connsiteX3-17" fmla="*/ 10160 w 4968240"/>
              <a:gd name="connsiteY3-18" fmla="*/ 0 h 769975"/>
              <a:gd name="connsiteX4-19" fmla="*/ 0 w 4968240"/>
              <a:gd name="connsiteY4-20" fmla="*/ 380077 h 769975"/>
              <a:gd name="connsiteX0-21" fmla="*/ 4803331 w 4968240"/>
              <a:gd name="connsiteY0-22" fmla="*/ 769975 h 769975"/>
              <a:gd name="connsiteX1-23" fmla="*/ 4968240 w 4968240"/>
              <a:gd name="connsiteY1-24" fmla="*/ 769975 h 769975"/>
              <a:gd name="connsiteX2-25" fmla="*/ 4968240 w 4968240"/>
              <a:gd name="connsiteY2-26" fmla="*/ 7975 h 769975"/>
              <a:gd name="connsiteX3-27" fmla="*/ 10160 w 4968240"/>
              <a:gd name="connsiteY3-28" fmla="*/ 0 h 769975"/>
              <a:gd name="connsiteX4-29" fmla="*/ 0 w 4968240"/>
              <a:gd name="connsiteY4-30" fmla="*/ 380077 h 769975"/>
              <a:gd name="connsiteX0-31" fmla="*/ 4793171 w 4958080"/>
              <a:gd name="connsiteY0-32" fmla="*/ 769975 h 769975"/>
              <a:gd name="connsiteX1-33" fmla="*/ 4958080 w 4958080"/>
              <a:gd name="connsiteY1-34" fmla="*/ 769975 h 769975"/>
              <a:gd name="connsiteX2-35" fmla="*/ 4958080 w 4958080"/>
              <a:gd name="connsiteY2-36" fmla="*/ 7975 h 769975"/>
              <a:gd name="connsiteX3-37" fmla="*/ 0 w 4958080"/>
              <a:gd name="connsiteY3-38" fmla="*/ 0 h 769975"/>
              <a:gd name="connsiteX4-39" fmla="*/ 9377 w 4958080"/>
              <a:gd name="connsiteY4-40" fmla="*/ 380077 h 769975"/>
              <a:gd name="connsiteX0-41" fmla="*/ 4603215 w 4958080"/>
              <a:gd name="connsiteY0-42" fmla="*/ 761266 h 769975"/>
              <a:gd name="connsiteX1-43" fmla="*/ 4958080 w 4958080"/>
              <a:gd name="connsiteY1-44" fmla="*/ 769975 h 769975"/>
              <a:gd name="connsiteX2-45" fmla="*/ 4958080 w 4958080"/>
              <a:gd name="connsiteY2-46" fmla="*/ 7975 h 769975"/>
              <a:gd name="connsiteX3-47" fmla="*/ 0 w 4958080"/>
              <a:gd name="connsiteY3-48" fmla="*/ 0 h 769975"/>
              <a:gd name="connsiteX4-49" fmla="*/ 9377 w 4958080"/>
              <a:gd name="connsiteY4-50" fmla="*/ 380077 h 769975"/>
              <a:gd name="connsiteX0-51" fmla="*/ 4603216 w 4958080"/>
              <a:gd name="connsiteY0-52" fmla="*/ 769974 h 769975"/>
              <a:gd name="connsiteX1-53" fmla="*/ 4958080 w 4958080"/>
              <a:gd name="connsiteY1-54" fmla="*/ 769975 h 769975"/>
              <a:gd name="connsiteX2-55" fmla="*/ 4958080 w 4958080"/>
              <a:gd name="connsiteY2-56" fmla="*/ 7975 h 769975"/>
              <a:gd name="connsiteX3-57" fmla="*/ 0 w 4958080"/>
              <a:gd name="connsiteY3-58" fmla="*/ 0 h 769975"/>
              <a:gd name="connsiteX4-59" fmla="*/ 9377 w 4958080"/>
              <a:gd name="connsiteY4-60" fmla="*/ 380077 h 769975"/>
              <a:gd name="connsiteX0-61" fmla="*/ 4603216 w 4958080"/>
              <a:gd name="connsiteY0-62" fmla="*/ 769974 h 769975"/>
              <a:gd name="connsiteX1-63" fmla="*/ 4958080 w 4958080"/>
              <a:gd name="connsiteY1-64" fmla="*/ 769975 h 769975"/>
              <a:gd name="connsiteX2-65" fmla="*/ 4958080 w 4958080"/>
              <a:gd name="connsiteY2-66" fmla="*/ 7975 h 769975"/>
              <a:gd name="connsiteX3-67" fmla="*/ 0 w 4958080"/>
              <a:gd name="connsiteY3-68" fmla="*/ 0 h 769975"/>
              <a:gd name="connsiteX4-69" fmla="*/ 9377 w 4958080"/>
              <a:gd name="connsiteY4-70" fmla="*/ 232079 h 7699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958080" h="769975">
                <a:moveTo>
                  <a:pt x="4603216" y="769974"/>
                </a:moveTo>
                <a:lnTo>
                  <a:pt x="4958080" y="769975"/>
                </a:lnTo>
                <a:lnTo>
                  <a:pt x="4958080" y="7975"/>
                </a:lnTo>
                <a:lnTo>
                  <a:pt x="0" y="0"/>
                </a:lnTo>
                <a:lnTo>
                  <a:pt x="9377" y="232079"/>
                </a:lnTo>
              </a:path>
            </a:pathLst>
          </a:custGeom>
          <a:noFill/>
          <a:ln>
            <a:solidFill>
              <a:srgbClr val="3BA6D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998149" y="3456861"/>
            <a:ext cx="1877587" cy="246221"/>
          </a:xfrm>
          <a:prstGeom prst="rect">
            <a:avLst/>
          </a:prstGeom>
          <a:noFill/>
        </p:spPr>
        <p:txBody>
          <a:bodyPr wrap="square" rtlCol="0">
            <a:spAutoFit/>
          </a:bodyPr>
          <a:lstStyle/>
          <a:p>
            <a:r>
              <a:rPr lang="zh-CN" altLang="en-US" sz="1000" dirty="0">
                <a:solidFill>
                  <a:schemeClr val="bg1">
                    <a:lumMod val="50000"/>
                  </a:schemeClr>
                </a:solidFill>
              </a:rPr>
              <a:t>注：起始柱、目标柱、中介柱</a:t>
            </a:r>
            <a:endParaRPr lang="zh-CN" altLang="en-US" sz="1000" dirty="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综合案例</a:t>
            </a:r>
            <a:r>
              <a:rPr lang="en-US" altLang="zh-CN" dirty="0"/>
              <a:t>-</a:t>
            </a:r>
            <a:r>
              <a:rPr lang="zh-CN" altLang="en-US" dirty="0"/>
              <a:t>汉诺塔</a:t>
            </a:r>
            <a:endParaRPr lang="zh-CN" altLang="en-US" dirty="0"/>
          </a:p>
        </p:txBody>
      </p:sp>
      <p:sp>
        <p:nvSpPr>
          <p:cNvPr id="6" name="文本框 5"/>
          <p:cNvSpPr txBox="1"/>
          <p:nvPr/>
        </p:nvSpPr>
        <p:spPr>
          <a:xfrm>
            <a:off x="1344962" y="1236257"/>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rPr>
              <a:t>实现汉诺塔算法</a:t>
            </a: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endParaRPr>
          </a:p>
        </p:txBody>
      </p:sp>
      <p:sp>
        <p:nvSpPr>
          <p:cNvPr id="7" name="文本框 6"/>
          <p:cNvSpPr txBox="1"/>
          <p:nvPr/>
        </p:nvSpPr>
        <p:spPr>
          <a:xfrm>
            <a:off x="624253" y="2666251"/>
            <a:ext cx="1582484" cy="40011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
                <a:srgbClr val="3BA6D4"/>
              </a:buClr>
              <a:buSzPct val="80000"/>
              <a:buFont typeface="汉仪旗黑-50S" panose="00020600040101010101" pitchFamily="18" charset="-122"/>
              <a:buChar char="〇"/>
              <a:defRPr/>
            </a:pPr>
            <a:r>
              <a:rPr kumimoji="0" lang="zh-CN" altLang="en-US" sz="2000" b="0" i="0" u="none" strike="noStrike" kern="1200" cap="none" spc="0" normalizeH="0" baseline="0" noProof="0" dirty="0">
                <a:ln>
                  <a:noFill/>
                </a:ln>
                <a:solidFill>
                  <a:srgbClr val="3BA6D4"/>
                </a:solidFill>
                <a:effectLst/>
                <a:uLnTx/>
                <a:uFillTx/>
                <a:latin typeface="方正小标宋简体"/>
                <a:ea typeface="+mj-ea"/>
                <a:cs typeface="+mn-cs"/>
              </a:rPr>
              <a:t>核心代码</a:t>
            </a:r>
            <a:endParaRPr kumimoji="0" lang="zh-CN" altLang="en-US" sz="2000" b="0" i="0" u="none" strike="noStrike" kern="1200" cap="none" spc="0" normalizeH="0" baseline="0" noProof="0" dirty="0">
              <a:ln>
                <a:noFill/>
              </a:ln>
              <a:solidFill>
                <a:srgbClr val="3BA6D4"/>
              </a:solidFill>
              <a:effectLst/>
              <a:uLnTx/>
              <a:uFillTx/>
              <a:latin typeface="方正小标宋简体"/>
              <a:ea typeface="+mj-ea"/>
              <a:cs typeface="+mn-cs"/>
            </a:endParaRPr>
          </a:p>
        </p:txBody>
      </p:sp>
      <p:sp>
        <p:nvSpPr>
          <p:cNvPr id="10" name="矩形 9"/>
          <p:cNvSpPr/>
          <p:nvPr/>
        </p:nvSpPr>
        <p:spPr>
          <a:xfrm>
            <a:off x="624253" y="1221360"/>
            <a:ext cx="69762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ea typeface="汉仪旗黑-50S"/>
                <a:cs typeface="+mn-cs"/>
              </a:rPr>
              <a:t>任务</a:t>
            </a:r>
            <a:endParaRPr kumimoji="0" lang="zh-CN" altLang="en-US" sz="2000" b="0" i="0" u="none" strike="noStrike" kern="1200" cap="none" spc="0" normalizeH="0" baseline="0" noProof="0" dirty="0">
              <a:ln>
                <a:noFill/>
              </a:ln>
              <a:solidFill>
                <a:srgbClr val="FFFFFF"/>
              </a:solidFill>
              <a:effectLst/>
              <a:uLnTx/>
              <a:uFillTx/>
              <a:ea typeface="汉仪旗黑-50S"/>
              <a:cs typeface="+mn-cs"/>
            </a:endParaRPr>
          </a:p>
        </p:txBody>
      </p:sp>
      <p:sp>
        <p:nvSpPr>
          <p:cNvPr id="13" name="文本框 12"/>
          <p:cNvSpPr txBox="1"/>
          <p:nvPr/>
        </p:nvSpPr>
        <p:spPr>
          <a:xfrm>
            <a:off x="943570" y="1787383"/>
            <a:ext cx="4166525" cy="777457"/>
          </a:xfrm>
          <a:prstGeom prst="rect">
            <a:avLst/>
          </a:prstGeom>
          <a:noFill/>
        </p:spPr>
        <p:txBody>
          <a:bodyPr wrap="none" rtlCol="0">
            <a:spAutoFit/>
          </a:bodyPr>
          <a:lstStyle/>
          <a:p>
            <a:pPr marL="285750" marR="0" lvl="0" indent="-285750" algn="l" defTabSz="609600" rtl="0" eaLnBrk="1" fontAlgn="auto" latinLnBrk="0" hangingPunct="1">
              <a:lnSpc>
                <a:spcPct val="13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srgbClr val="000000"/>
                </a:solidFill>
                <a:effectLst/>
                <a:uLnTx/>
                <a:uFillTx/>
                <a:ea typeface="汉仪旗黑-50S"/>
                <a:cs typeface="+mn-ea"/>
                <a:sym typeface="+mn-lt"/>
              </a:rPr>
              <a:t>完善代码，实现五层汉诺塔移动过程</a:t>
            </a:r>
            <a:endParaRPr kumimoji="0" lang="en-US" altLang="zh-CN" sz="1800" b="0" i="0" u="none" strike="noStrike" kern="1200" cap="none" spc="0" normalizeH="0" baseline="0" noProof="0" dirty="0">
              <a:ln>
                <a:noFill/>
              </a:ln>
              <a:solidFill>
                <a:srgbClr val="000000"/>
              </a:solidFill>
              <a:effectLst/>
              <a:uLnTx/>
              <a:uFillTx/>
              <a:ea typeface="汉仪旗黑-50S"/>
              <a:cs typeface="+mn-ea"/>
              <a:sym typeface="+mn-lt"/>
            </a:endParaRPr>
          </a:p>
          <a:p>
            <a:pPr marL="285750" marR="0" lvl="0" indent="-285750" algn="l" defTabSz="609600" rtl="0" eaLnBrk="1" fontAlgn="auto" latinLnBrk="0" hangingPunct="1">
              <a:lnSpc>
                <a:spcPct val="13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srgbClr val="000000"/>
                </a:solidFill>
                <a:effectLst/>
                <a:uLnTx/>
                <a:uFillTx/>
                <a:ea typeface="汉仪旗黑-50S"/>
                <a:cs typeface="+mn-ea"/>
                <a:sym typeface="+mn-lt"/>
              </a:rPr>
              <a:t>借助案例，理解递归的思想</a:t>
            </a:r>
            <a:endParaRPr kumimoji="0" lang="zh-CN" altLang="en-US" sz="1800" b="0" i="0" u="none" strike="noStrike" kern="1200" cap="none" spc="0" normalizeH="0" baseline="0" noProof="0" dirty="0">
              <a:ln>
                <a:noFill/>
              </a:ln>
              <a:solidFill>
                <a:srgbClr val="000000"/>
              </a:solidFill>
              <a:effectLst/>
              <a:uLnTx/>
              <a:uFillTx/>
              <a:ea typeface="汉仪旗黑-50S"/>
              <a:cs typeface="+mn-ea"/>
              <a:sym typeface="+mn-lt"/>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06395" y="3007136"/>
            <a:ext cx="5637191" cy="3187298"/>
          </a:xfrm>
          <a:prstGeom prst="rect">
            <a:avLst/>
          </a:prstGeom>
        </p:spPr>
      </p:pic>
      <p:sp>
        <p:nvSpPr>
          <p:cNvPr id="8" name="矩形 7"/>
          <p:cNvSpPr/>
          <p:nvPr/>
        </p:nvSpPr>
        <p:spPr>
          <a:xfrm>
            <a:off x="5785286" y="108047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ea typeface="汉仪旗黑-50S"/>
                <a:cs typeface="+mn-cs"/>
              </a:rPr>
              <a:t>知识讲解</a:t>
            </a:r>
            <a:endParaRPr kumimoji="0" lang="zh-CN" altLang="en-US" sz="2000" b="0" i="0" u="none" strike="noStrike" kern="1200" cap="none" spc="0" normalizeH="0" baseline="0" noProof="0" dirty="0">
              <a:ln>
                <a:noFill/>
              </a:ln>
              <a:solidFill>
                <a:srgbClr val="FFFFFF"/>
              </a:solidFill>
              <a:effectLst/>
              <a:uLnTx/>
              <a:uFillTx/>
              <a:ea typeface="汉仪旗黑-50S"/>
              <a:cs typeface="+mn-cs"/>
            </a:endParaRPr>
          </a:p>
        </p:txBody>
      </p:sp>
      <p:sp>
        <p:nvSpPr>
          <p:cNvPr id="9" name="文本占位符 3"/>
          <p:cNvSpPr>
            <a:spLocks noGrp="1"/>
          </p:cNvSpPr>
          <p:nvPr/>
        </p:nvSpPr>
        <p:spPr>
          <a:xfrm>
            <a:off x="5785286" y="1476128"/>
            <a:ext cx="6389151" cy="2568873"/>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3BA6D4"/>
                </a:solidFill>
                <a:effectLst/>
                <a:uLnTx/>
                <a:uFillTx/>
                <a:latin typeface="方正小标宋简体"/>
                <a:ea typeface="+mj-ea"/>
                <a:cs typeface="+mn-cs"/>
              </a:rPr>
              <a:t>递归</a:t>
            </a:r>
            <a:endParaRPr kumimoji="0" lang="en-US" altLang="zh-CN" sz="2400" b="0" i="0" u="none" strike="noStrike" kern="1200" cap="none" spc="0" normalizeH="0" baseline="0" noProof="0" dirty="0">
              <a:ln>
                <a:noFill/>
              </a:ln>
              <a:solidFill>
                <a:srgbClr val="3BA6D4"/>
              </a:solidFill>
              <a:effectLst/>
              <a:uLnTx/>
              <a:uFillTx/>
              <a:latin typeface="方正小标宋简体"/>
              <a:ea typeface="+mj-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微软雅黑" panose="020B0503020204020204" charset="-122"/>
              </a:rPr>
              <a:t>一个函数或子程序，是由自身所定义或调用的，就称为递归。递归至少要满足</a:t>
            </a:r>
            <a:r>
              <a:rPr kumimoji="0" lang="en-US" altLang="zh-CN"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微软雅黑" panose="020B0503020204020204" charset="-122"/>
              </a:rPr>
              <a:t>2</a:t>
            </a:r>
            <a:r>
              <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微软雅黑" panose="020B0503020204020204" charset="-122"/>
              </a:rPr>
              <a:t>个条件：一个可以反复执行的递归过程；一个可以离开递归执行过程的出口。</a:t>
            </a: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微软雅黑" panose="020B0503020204020204" charset="-122"/>
            </a:endParaRPr>
          </a:p>
        </p:txBody>
      </p:sp>
      <p:sp>
        <p:nvSpPr>
          <p:cNvPr id="11" name="矩形 10"/>
          <p:cNvSpPr/>
          <p:nvPr/>
        </p:nvSpPr>
        <p:spPr>
          <a:xfrm>
            <a:off x="3938970" y="3890618"/>
            <a:ext cx="1974644" cy="41017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dirty="0">
                <a:solidFill>
                  <a:schemeClr val="accent1"/>
                </a:solidFill>
              </a:rPr>
              <a:t>由</a:t>
            </a:r>
            <a:r>
              <a:rPr lang="en-US" altLang="zh-CN" dirty="0">
                <a:solidFill>
                  <a:schemeClr val="accent1"/>
                </a:solidFill>
              </a:rPr>
              <a:t>a</a:t>
            </a:r>
            <a:r>
              <a:rPr lang="zh-CN" altLang="en-US" dirty="0">
                <a:solidFill>
                  <a:schemeClr val="accent1"/>
                </a:solidFill>
              </a:rPr>
              <a:t>移动到</a:t>
            </a:r>
            <a:r>
              <a:rPr lang="en-US" altLang="zh-CN" dirty="0">
                <a:solidFill>
                  <a:schemeClr val="accent1"/>
                </a:solidFill>
              </a:rPr>
              <a:t>c</a:t>
            </a:r>
            <a:endParaRPr lang="en-US" altLang="zh-CN" dirty="0">
              <a:solidFill>
                <a:schemeClr val="accent1"/>
              </a:solidFill>
            </a:endParaRPr>
          </a:p>
        </p:txBody>
      </p:sp>
      <p:cxnSp>
        <p:nvCxnSpPr>
          <p:cNvPr id="12" name="直接连接符 11"/>
          <p:cNvCxnSpPr>
            <a:endCxn id="11" idx="1"/>
          </p:cNvCxnSpPr>
          <p:nvPr/>
        </p:nvCxnSpPr>
        <p:spPr>
          <a:xfrm flipV="1">
            <a:off x="3644627" y="4095707"/>
            <a:ext cx="294343" cy="2636"/>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143586" y="4436591"/>
            <a:ext cx="1974644" cy="41017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dirty="0">
                <a:solidFill>
                  <a:schemeClr val="accent1"/>
                </a:solidFill>
              </a:rPr>
              <a:t>由</a:t>
            </a:r>
            <a:r>
              <a:rPr lang="en-US" altLang="zh-CN" dirty="0">
                <a:solidFill>
                  <a:schemeClr val="accent1"/>
                </a:solidFill>
              </a:rPr>
              <a:t>a</a:t>
            </a:r>
            <a:r>
              <a:rPr lang="zh-CN" altLang="en-US" dirty="0">
                <a:solidFill>
                  <a:schemeClr val="accent1"/>
                </a:solidFill>
              </a:rPr>
              <a:t>经由</a:t>
            </a:r>
            <a:r>
              <a:rPr lang="en-US" altLang="zh-CN" dirty="0">
                <a:solidFill>
                  <a:schemeClr val="accent1"/>
                </a:solidFill>
              </a:rPr>
              <a:t>c</a:t>
            </a:r>
            <a:r>
              <a:rPr lang="zh-CN" altLang="en-US" dirty="0">
                <a:solidFill>
                  <a:schemeClr val="accent1"/>
                </a:solidFill>
              </a:rPr>
              <a:t>移动到</a:t>
            </a:r>
            <a:r>
              <a:rPr lang="en-US" altLang="zh-CN" dirty="0">
                <a:solidFill>
                  <a:schemeClr val="accent1"/>
                </a:solidFill>
              </a:rPr>
              <a:t>b</a:t>
            </a:r>
            <a:endParaRPr lang="en-US" altLang="zh-CN" dirty="0">
              <a:solidFill>
                <a:schemeClr val="accent1"/>
              </a:solidFill>
            </a:endParaRPr>
          </a:p>
        </p:txBody>
      </p:sp>
      <p:cxnSp>
        <p:nvCxnSpPr>
          <p:cNvPr id="15" name="直接连接符 14"/>
          <p:cNvCxnSpPr>
            <a:endCxn id="14" idx="1"/>
          </p:cNvCxnSpPr>
          <p:nvPr/>
        </p:nvCxnSpPr>
        <p:spPr>
          <a:xfrm flipV="1">
            <a:off x="5849243" y="4641680"/>
            <a:ext cx="294343" cy="2636"/>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6143586" y="5308786"/>
            <a:ext cx="1974644" cy="41017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dirty="0">
                <a:solidFill>
                  <a:schemeClr val="accent1"/>
                </a:solidFill>
              </a:rPr>
              <a:t>由</a:t>
            </a:r>
            <a:r>
              <a:rPr lang="en-US" altLang="zh-CN" dirty="0">
                <a:solidFill>
                  <a:schemeClr val="accent1"/>
                </a:solidFill>
              </a:rPr>
              <a:t>b</a:t>
            </a:r>
            <a:r>
              <a:rPr lang="zh-CN" altLang="en-US" dirty="0">
                <a:solidFill>
                  <a:schemeClr val="accent1"/>
                </a:solidFill>
              </a:rPr>
              <a:t>经由</a:t>
            </a:r>
            <a:r>
              <a:rPr lang="en-US" altLang="zh-CN" dirty="0">
                <a:solidFill>
                  <a:schemeClr val="accent1"/>
                </a:solidFill>
              </a:rPr>
              <a:t>a</a:t>
            </a:r>
            <a:r>
              <a:rPr lang="zh-CN" altLang="en-US" dirty="0">
                <a:solidFill>
                  <a:schemeClr val="accent1"/>
                </a:solidFill>
              </a:rPr>
              <a:t>移动到</a:t>
            </a:r>
            <a:r>
              <a:rPr lang="en-US" altLang="zh-CN" dirty="0">
                <a:solidFill>
                  <a:schemeClr val="accent1"/>
                </a:solidFill>
              </a:rPr>
              <a:t>c</a:t>
            </a:r>
            <a:endParaRPr lang="en-US" altLang="zh-CN" dirty="0">
              <a:solidFill>
                <a:schemeClr val="accent1"/>
              </a:solidFill>
            </a:endParaRPr>
          </a:p>
        </p:txBody>
      </p:sp>
      <p:cxnSp>
        <p:nvCxnSpPr>
          <p:cNvPr id="17" name="直接连接符 16"/>
          <p:cNvCxnSpPr>
            <a:endCxn id="16" idx="1"/>
          </p:cNvCxnSpPr>
          <p:nvPr/>
        </p:nvCxnSpPr>
        <p:spPr>
          <a:xfrm flipV="1">
            <a:off x="5849243" y="5513875"/>
            <a:ext cx="294343" cy="2636"/>
          </a:xfrm>
          <a:prstGeom prst="line">
            <a:avLst/>
          </a:prstGeom>
          <a:ln>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1" grpId="0" animBg="1"/>
      <p:bldP spid="14"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综合案例</a:t>
            </a:r>
            <a:r>
              <a:rPr lang="en-US" altLang="zh-CN" dirty="0"/>
              <a:t>-</a:t>
            </a:r>
            <a:r>
              <a:rPr lang="zh-CN" altLang="en-US" dirty="0"/>
              <a:t>汉诺塔</a:t>
            </a:r>
            <a:endParaRPr lang="zh-CN" altLang="en-US" dirty="0"/>
          </a:p>
        </p:txBody>
      </p:sp>
      <p:sp>
        <p:nvSpPr>
          <p:cNvPr id="6" name="文本框 5"/>
          <p:cNvSpPr txBox="1"/>
          <p:nvPr/>
        </p:nvSpPr>
        <p:spPr>
          <a:xfrm>
            <a:off x="1344962" y="1236257"/>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rPr>
              <a:t>实现汉诺塔算法</a:t>
            </a:r>
            <a:endParaRPr kumimoji="0" lang="zh-CN" altLang="en-US" sz="2000" b="0" i="0" u="none" strike="noStrike" kern="1200" cap="none" spc="0" normalizeH="0" baseline="0" noProof="0" dirty="0">
              <a:ln>
                <a:noFill/>
              </a:ln>
              <a:solidFill>
                <a:srgbClr val="000000">
                  <a:lumMod val="85000"/>
                  <a:lumOff val="15000"/>
                </a:srgbClr>
              </a:solidFill>
              <a:effectLst/>
              <a:uLnTx/>
              <a:uFillTx/>
              <a:latin typeface="+mn-ea"/>
              <a:ea typeface="汉仪旗黑-50S"/>
              <a:cs typeface="+mn-cs"/>
            </a:endParaRPr>
          </a:p>
        </p:txBody>
      </p:sp>
      <p:sp>
        <p:nvSpPr>
          <p:cNvPr id="7" name="文本框 6"/>
          <p:cNvSpPr txBox="1"/>
          <p:nvPr/>
        </p:nvSpPr>
        <p:spPr>
          <a:xfrm>
            <a:off x="624253" y="2666251"/>
            <a:ext cx="1556836" cy="40011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
                <a:srgbClr val="3BA6D4"/>
              </a:buClr>
              <a:buSzPct val="80000"/>
              <a:buFont typeface="汉仪旗黑-50S" panose="00020600040101010101" pitchFamily="18" charset="-122"/>
              <a:buChar char="〇"/>
              <a:defRPr/>
            </a:pPr>
            <a:r>
              <a:rPr lang="zh-CN" altLang="en-US" sz="2000" dirty="0">
                <a:solidFill>
                  <a:srgbClr val="3BA6D4"/>
                </a:solidFill>
                <a:latin typeface="方正小标宋简体"/>
                <a:ea typeface="+mj-ea"/>
              </a:rPr>
              <a:t>简易程序</a:t>
            </a:r>
            <a:endParaRPr kumimoji="0" lang="zh-CN" altLang="en-US" sz="2000" b="0" i="0" u="none" strike="noStrike" kern="1200" cap="none" spc="0" normalizeH="0" baseline="0" noProof="0" dirty="0">
              <a:ln>
                <a:noFill/>
              </a:ln>
              <a:solidFill>
                <a:srgbClr val="3BA6D4"/>
              </a:solidFill>
              <a:effectLst/>
              <a:uLnTx/>
              <a:uFillTx/>
              <a:latin typeface="方正小标宋简体"/>
              <a:ea typeface="+mj-ea"/>
              <a:cs typeface="+mn-cs"/>
            </a:endParaRPr>
          </a:p>
        </p:txBody>
      </p:sp>
      <p:sp>
        <p:nvSpPr>
          <p:cNvPr id="10" name="矩形 9"/>
          <p:cNvSpPr/>
          <p:nvPr/>
        </p:nvSpPr>
        <p:spPr>
          <a:xfrm>
            <a:off x="624253" y="1221360"/>
            <a:ext cx="69762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ea typeface="汉仪旗黑-50S"/>
                <a:cs typeface="+mn-cs"/>
              </a:rPr>
              <a:t>任务</a:t>
            </a:r>
            <a:endParaRPr kumimoji="0" lang="zh-CN" altLang="en-US" sz="2000" b="0" i="0" u="none" strike="noStrike" kern="1200" cap="none" spc="0" normalizeH="0" baseline="0" noProof="0" dirty="0">
              <a:ln>
                <a:noFill/>
              </a:ln>
              <a:solidFill>
                <a:srgbClr val="FFFFFF"/>
              </a:solidFill>
              <a:effectLst/>
              <a:uLnTx/>
              <a:uFillTx/>
              <a:ea typeface="汉仪旗黑-50S"/>
              <a:cs typeface="+mn-cs"/>
            </a:endParaRPr>
          </a:p>
        </p:txBody>
      </p:sp>
      <p:sp>
        <p:nvSpPr>
          <p:cNvPr id="13" name="文本框 12"/>
          <p:cNvSpPr txBox="1"/>
          <p:nvPr/>
        </p:nvSpPr>
        <p:spPr>
          <a:xfrm>
            <a:off x="943570" y="1787383"/>
            <a:ext cx="4166525" cy="777457"/>
          </a:xfrm>
          <a:prstGeom prst="rect">
            <a:avLst/>
          </a:prstGeom>
          <a:noFill/>
        </p:spPr>
        <p:txBody>
          <a:bodyPr wrap="none" rtlCol="0">
            <a:spAutoFit/>
          </a:bodyPr>
          <a:lstStyle/>
          <a:p>
            <a:pPr marL="285750" marR="0" lvl="0" indent="-285750" algn="l" defTabSz="609600" rtl="0" eaLnBrk="1" fontAlgn="auto" latinLnBrk="0" hangingPunct="1">
              <a:lnSpc>
                <a:spcPct val="13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srgbClr val="000000"/>
                </a:solidFill>
                <a:effectLst/>
                <a:uLnTx/>
                <a:uFillTx/>
                <a:ea typeface="汉仪旗黑-50S"/>
                <a:cs typeface="+mn-ea"/>
                <a:sym typeface="+mn-lt"/>
              </a:rPr>
              <a:t>完善代码，实现五层汉诺塔移动过程</a:t>
            </a:r>
            <a:endParaRPr kumimoji="0" lang="en-US" altLang="zh-CN" sz="1800" b="0" i="0" u="none" strike="noStrike" kern="1200" cap="none" spc="0" normalizeH="0" baseline="0" noProof="0" dirty="0">
              <a:ln>
                <a:noFill/>
              </a:ln>
              <a:solidFill>
                <a:srgbClr val="000000"/>
              </a:solidFill>
              <a:effectLst/>
              <a:uLnTx/>
              <a:uFillTx/>
              <a:ea typeface="汉仪旗黑-50S"/>
              <a:cs typeface="+mn-ea"/>
              <a:sym typeface="+mn-lt"/>
            </a:endParaRPr>
          </a:p>
          <a:p>
            <a:pPr marL="285750" marR="0" lvl="0" indent="-285750" algn="l" defTabSz="609600" rtl="0" eaLnBrk="1" fontAlgn="auto" latinLnBrk="0" hangingPunct="1">
              <a:lnSpc>
                <a:spcPct val="13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srgbClr val="000000"/>
                </a:solidFill>
                <a:effectLst/>
                <a:uLnTx/>
                <a:uFillTx/>
                <a:ea typeface="汉仪旗黑-50S"/>
                <a:cs typeface="+mn-ea"/>
                <a:sym typeface="+mn-lt"/>
              </a:rPr>
              <a:t>借助案例，理解递归的思想</a:t>
            </a:r>
            <a:endParaRPr kumimoji="0" lang="zh-CN" altLang="en-US" sz="1800" b="0" i="0" u="none" strike="noStrike" kern="1200" cap="none" spc="0" normalizeH="0" baseline="0" noProof="0" dirty="0">
              <a:ln>
                <a:noFill/>
              </a:ln>
              <a:solidFill>
                <a:srgbClr val="000000"/>
              </a:solidFill>
              <a:effectLst/>
              <a:uLnTx/>
              <a:uFillTx/>
              <a:ea typeface="汉仪旗黑-50S"/>
              <a:cs typeface="+mn-ea"/>
              <a:sym typeface="+mn-lt"/>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2460" y="3167772"/>
            <a:ext cx="10184524" cy="2838624"/>
          </a:xfrm>
          <a:prstGeom prst="rect">
            <a:avLst/>
          </a:prstGeom>
        </p:spPr>
      </p:pic>
      <p:sp>
        <p:nvSpPr>
          <p:cNvPr id="3" name="文本框 2"/>
          <p:cNvSpPr txBox="1"/>
          <p:nvPr/>
        </p:nvSpPr>
        <p:spPr>
          <a:xfrm>
            <a:off x="992460" y="6131178"/>
            <a:ext cx="4068743" cy="307777"/>
          </a:xfrm>
          <a:prstGeom prst="rect">
            <a:avLst/>
          </a:prstGeom>
          <a:noFill/>
        </p:spPr>
        <p:txBody>
          <a:bodyPr wrap="none" rtlCol="0">
            <a:spAutoFit/>
          </a:bodyPr>
          <a:lstStyle/>
          <a:p>
            <a:r>
              <a:rPr lang="zh-CN" altLang="en-US" sz="1400" dirty="0">
                <a:solidFill>
                  <a:schemeClr val="bg1">
                    <a:lumMod val="65000"/>
                  </a:schemeClr>
                </a:solidFill>
              </a:rPr>
              <a:t>注：海龟画图呈现的演示可见源代码</a:t>
            </a:r>
            <a:r>
              <a:rPr lang="en-US" altLang="zh-CN" sz="1400" dirty="0">
                <a:solidFill>
                  <a:schemeClr val="bg1">
                    <a:lumMod val="65000"/>
                  </a:schemeClr>
                </a:solidFill>
              </a:rPr>
              <a:t>1-5</a:t>
            </a:r>
            <a:r>
              <a:rPr lang="zh-CN" altLang="en-US" sz="1400" dirty="0">
                <a:solidFill>
                  <a:schemeClr val="bg1">
                    <a:lumMod val="65000"/>
                  </a:schemeClr>
                </a:solidFill>
              </a:rPr>
              <a:t>汉诺塔。</a:t>
            </a:r>
            <a:endParaRPr lang="zh-CN" altLang="en-US" sz="1400" dirty="0">
              <a:solidFill>
                <a:schemeClr val="bg1">
                  <a:lumMod val="6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436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81025" y="2370943"/>
            <a:ext cx="9417963" cy="1991507"/>
          </a:xfrm>
          <a:prstGeom prst="rect">
            <a:avLst/>
          </a:prstGeom>
          <a:noFill/>
        </p:spPr>
        <p:txBody>
          <a:bodyPr wrap="none" rtlCol="0" anchor="b">
            <a:spAutoFit/>
          </a:bodyPr>
          <a:lstStyle/>
          <a:p>
            <a:pPr>
              <a:lnSpc>
                <a:spcPct val="120000"/>
              </a:lnSpc>
            </a:pPr>
            <a:r>
              <a:rPr lang="zh-CN" altLang="en-US" sz="4000" spc="600" dirty="0">
                <a:solidFill>
                  <a:schemeClr val="bg1"/>
                </a:solidFill>
                <a:latin typeface="+mj-ea"/>
                <a:ea typeface="+mj-ea"/>
              </a:rPr>
              <a:t>  主题</a:t>
            </a:r>
            <a:r>
              <a:rPr lang="en-US" altLang="zh-CN" sz="4000" spc="600" dirty="0">
                <a:solidFill>
                  <a:schemeClr val="bg1"/>
                </a:solidFill>
                <a:latin typeface="+mj-ea"/>
                <a:ea typeface="+mj-ea"/>
              </a:rPr>
              <a:t>2</a:t>
            </a:r>
            <a:endParaRPr lang="en-US" altLang="zh-CN" sz="4000" spc="600" dirty="0">
              <a:solidFill>
                <a:schemeClr val="bg1"/>
              </a:solidFill>
              <a:latin typeface="+mj-ea"/>
              <a:ea typeface="+mj-ea"/>
            </a:endParaRPr>
          </a:p>
          <a:p>
            <a:pPr>
              <a:lnSpc>
                <a:spcPct val="120000"/>
              </a:lnSpc>
            </a:pPr>
            <a:r>
              <a:rPr lang="zh-CN" altLang="en-US" sz="6600" spc="600" dirty="0">
                <a:solidFill>
                  <a:schemeClr val="bg1"/>
                </a:solidFill>
                <a:latin typeface="+mj-ea"/>
                <a:ea typeface="+mj-ea"/>
              </a:rPr>
              <a:t>“计算之美”走进程序</a:t>
            </a:r>
            <a:endParaRPr lang="zh-CN" altLang="en-US" sz="6600" spc="6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V="1">
            <a:off x="1030663" y="30519"/>
            <a:ext cx="0" cy="1035884"/>
          </a:xfrm>
          <a:prstGeom prst="line">
            <a:avLst/>
          </a:prstGeom>
          <a:ln w="28575">
            <a:solidFill>
              <a:srgbClr val="FB8800"/>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83384" y="689274"/>
            <a:ext cx="694558" cy="2269661"/>
          </a:xfrm>
          <a:prstGeom prst="rect">
            <a:avLst/>
          </a:prstGeom>
          <a:solidFill>
            <a:srgbClr val="FB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案例来源</a:t>
            </a:r>
            <a:endParaRPr lang="zh-CN" altLang="en-US" sz="3200" dirty="0">
              <a:latin typeface="+mj-ea"/>
              <a:ea typeface="+mj-ea"/>
            </a:endParaRPr>
          </a:p>
        </p:txBody>
      </p:sp>
      <p:sp>
        <p:nvSpPr>
          <p:cNvPr id="8" name="文本框 7"/>
          <p:cNvSpPr txBox="1"/>
          <p:nvPr/>
        </p:nvSpPr>
        <p:spPr>
          <a:xfrm>
            <a:off x="2052467" y="874099"/>
            <a:ext cx="8494633"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信息科技课标：身边的算法（第三年段）</a:t>
            </a:r>
            <a:endParaRPr lang="zh-CN" altLang="en-US" sz="3600" dirty="0">
              <a:solidFill>
                <a:schemeClr val="tx1">
                  <a:lumMod val="85000"/>
                  <a:lumOff val="15000"/>
                </a:schemeClr>
              </a:solidFill>
              <a:latin typeface="+mj-ea"/>
              <a:ea typeface="+mj-ea"/>
            </a:endParaRPr>
          </a:p>
        </p:txBody>
      </p:sp>
      <p:sp>
        <p:nvSpPr>
          <p:cNvPr id="3" name="矩形 2"/>
          <p:cNvSpPr/>
          <p:nvPr/>
        </p:nvSpPr>
        <p:spPr>
          <a:xfrm>
            <a:off x="2052467" y="2197664"/>
            <a:ext cx="8775540" cy="3011658"/>
          </a:xfrm>
          <a:prstGeom prst="rect">
            <a:avLst/>
          </a:prstGeom>
        </p:spPr>
        <p:txBody>
          <a:bodyPr wrap="square">
            <a:spAutoFit/>
          </a:bodyPr>
          <a:lstStyle/>
          <a:p>
            <a:pPr>
              <a:lnSpc>
                <a:spcPct val="150000"/>
              </a:lnSpc>
            </a:pPr>
            <a:r>
              <a:rPr lang="zh-CN" altLang="en-US" sz="2000" dirty="0">
                <a:solidFill>
                  <a:schemeClr val="accent1"/>
                </a:solidFill>
              </a:rPr>
              <a:t>教学提示</a:t>
            </a:r>
            <a:endParaRPr lang="en-US" altLang="zh-CN" sz="2000" dirty="0">
              <a:solidFill>
                <a:schemeClr val="accent1"/>
              </a:solidFill>
            </a:endParaRPr>
          </a:p>
          <a:p>
            <a:pPr algn="just">
              <a:lnSpc>
                <a:spcPct val="150000"/>
              </a:lnSpc>
            </a:pPr>
            <a:r>
              <a:rPr lang="zh-CN" altLang="en-US" dirty="0">
                <a:solidFill>
                  <a:schemeClr val="tx1">
                    <a:lumMod val="85000"/>
                    <a:lumOff val="15000"/>
                  </a:schemeClr>
                </a:solidFill>
              </a:rPr>
              <a:t>（</a:t>
            </a:r>
            <a:r>
              <a:rPr lang="en-US" altLang="zh-CN" dirty="0">
                <a:solidFill>
                  <a:schemeClr val="tx1">
                    <a:lumMod val="85000"/>
                    <a:lumOff val="15000"/>
                  </a:schemeClr>
                </a:solidFill>
              </a:rPr>
              <a:t>1</a:t>
            </a:r>
            <a:r>
              <a:rPr lang="zh-CN" altLang="en-US" dirty="0">
                <a:solidFill>
                  <a:schemeClr val="tx1">
                    <a:lumMod val="85000"/>
                    <a:lumOff val="15000"/>
                  </a:schemeClr>
                </a:solidFill>
              </a:rPr>
              <a:t>）从学生的生活体验或</a:t>
            </a:r>
            <a:r>
              <a:rPr lang="en-US" altLang="zh-CN" dirty="0">
                <a:solidFill>
                  <a:schemeClr val="tx1">
                    <a:lumMod val="85000"/>
                    <a:lumOff val="15000"/>
                  </a:schemeClr>
                </a:solidFill>
              </a:rPr>
              <a:t>《</a:t>
            </a:r>
            <a:r>
              <a:rPr lang="zh-CN" altLang="en-US" dirty="0">
                <a:solidFill>
                  <a:schemeClr val="tx1">
                    <a:lumMod val="85000"/>
                    <a:lumOff val="15000"/>
                  </a:schemeClr>
                </a:solidFill>
              </a:rPr>
              <a:t>九章算术</a:t>
            </a:r>
            <a:r>
              <a:rPr lang="en-US" altLang="zh-CN" dirty="0">
                <a:solidFill>
                  <a:schemeClr val="tx1">
                    <a:lumMod val="85000"/>
                    <a:lumOff val="15000"/>
                  </a:schemeClr>
                </a:solidFill>
              </a:rPr>
              <a:t>》</a:t>
            </a:r>
            <a:r>
              <a:rPr lang="zh-CN" altLang="en-US" dirty="0">
                <a:solidFill>
                  <a:schemeClr val="tx1">
                    <a:lumMod val="85000"/>
                    <a:lumOff val="15000"/>
                  </a:schemeClr>
                </a:solidFill>
              </a:rPr>
              <a:t>等典籍中的适当问题出发，将算法学习的要点贯穿问题求解的过程，让学生在不同算法的具体讨论中养成算法思维，避免空洞地讲授抽象概念。</a:t>
            </a:r>
            <a:endParaRPr lang="zh-CN" altLang="en-US" dirty="0">
              <a:solidFill>
                <a:schemeClr val="tx1">
                  <a:lumMod val="85000"/>
                  <a:lumOff val="15000"/>
                </a:schemeClr>
              </a:solidFill>
            </a:endParaRPr>
          </a:p>
          <a:p>
            <a:pPr algn="just">
              <a:lnSpc>
                <a:spcPct val="150000"/>
              </a:lnSpc>
            </a:pPr>
            <a:r>
              <a:rPr lang="zh-CN" altLang="en-US" dirty="0">
                <a:solidFill>
                  <a:schemeClr val="tx1">
                    <a:lumMod val="85000"/>
                    <a:lumOff val="15000"/>
                  </a:schemeClr>
                </a:solidFill>
              </a:rPr>
              <a:t>例如，</a:t>
            </a:r>
            <a:r>
              <a:rPr lang="zh-CN" altLang="en-US" dirty="0">
                <a:solidFill>
                  <a:srgbClr val="3BA6D4"/>
                </a:solidFill>
              </a:rPr>
              <a:t>猜数字游戏、物品分类、信息加密、韩信点兵、鸡兔同笼、投票选举、莫尔斯电码的翻译</a:t>
            </a:r>
            <a:r>
              <a:rPr lang="zh-CN" altLang="en-US" dirty="0">
                <a:solidFill>
                  <a:schemeClr val="tx1">
                    <a:lumMod val="85000"/>
                    <a:lumOff val="15000"/>
                  </a:schemeClr>
                </a:solidFill>
              </a:rPr>
              <a:t>等，都是学生熟悉的内容。从讨论这些问题开始引入算法，学生便会形成自然的认知关联。也可以从智能家居、智能玩具等背景中提取算法问题作为教学实例。</a:t>
            </a:r>
            <a:endParaRPr lang="zh-CN" altLang="en-US" dirty="0">
              <a:solidFill>
                <a:schemeClr val="tx1">
                  <a:lumMod val="85000"/>
                  <a:lumOff val="15000"/>
                </a:schemeClr>
              </a:solidFill>
            </a:endParaRPr>
          </a:p>
        </p:txBody>
      </p:sp>
      <p:sp>
        <p:nvSpPr>
          <p:cNvPr id="11" name="文本框 10"/>
          <p:cNvSpPr txBox="1"/>
          <p:nvPr/>
        </p:nvSpPr>
        <p:spPr>
          <a:xfrm>
            <a:off x="2098766" y="1593137"/>
            <a:ext cx="8448333" cy="369332"/>
          </a:xfrm>
          <a:prstGeom prst="rect">
            <a:avLst/>
          </a:prstGeom>
          <a:noFill/>
        </p:spPr>
        <p:txBody>
          <a:bodyPr wrap="square" rtlCol="0">
            <a:spAutoFit/>
          </a:bodyPr>
          <a:lstStyle/>
          <a:p>
            <a:r>
              <a:rPr lang="zh-CN" altLang="en-US" dirty="0">
                <a:solidFill>
                  <a:schemeClr val="accent1"/>
                </a:solidFill>
              </a:rPr>
              <a:t>包含“算法的描述”“算法的执行”“算法的效率”三部分内容。</a:t>
            </a:r>
            <a:endParaRPr lang="zh-CN" altLang="en-US"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01</a:t>
            </a:r>
            <a:endParaRPr lang="zh-CN" altLang="en-US" sz="3200" dirty="0">
              <a:latin typeface="+mj-ea"/>
              <a:ea typeface="+mj-ea"/>
            </a:endParaRPr>
          </a:p>
        </p:txBody>
      </p:sp>
      <p:sp>
        <p:nvSpPr>
          <p:cNvPr id="7" name="文本框 6"/>
          <p:cNvSpPr txBox="1"/>
          <p:nvPr/>
        </p:nvSpPr>
        <p:spPr>
          <a:xfrm>
            <a:off x="880154" y="3175288"/>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猜数字游戏</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3373144" y="3498454"/>
            <a:ext cx="74293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0" y="4728613"/>
            <a:ext cx="2865038" cy="1445717"/>
          </a:xfrm>
          <a:prstGeom prst="rect">
            <a:avLst/>
          </a:prstGeom>
          <a:noFill/>
        </p:spPr>
        <p:txBody>
          <a:bodyPr wrap="squar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随机数</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数据类型</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en-US" altLang="zh-CN" dirty="0">
                <a:solidFill>
                  <a:schemeClr val="tx1">
                    <a:lumMod val="85000"/>
                    <a:lumOff val="15000"/>
                  </a:schemeClr>
                </a:solidFill>
              </a:rPr>
              <a:t>While</a:t>
            </a:r>
            <a:r>
              <a:rPr lang="zh-CN" altLang="en-US" dirty="0">
                <a:solidFill>
                  <a:schemeClr val="tx1">
                    <a:lumMod val="85000"/>
                    <a:lumOff val="15000"/>
                  </a:schemeClr>
                </a:solidFill>
              </a:rPr>
              <a:t>循环</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条件判断、逻辑比较</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01</a:t>
            </a:r>
            <a:r>
              <a:rPr lang="zh-CN" altLang="en-US" dirty="0"/>
              <a:t>猜数字游戏</a:t>
            </a:r>
            <a:endParaRPr lang="zh-CN" altLang="en-US" dirty="0"/>
          </a:p>
        </p:txBody>
      </p:sp>
      <p:sp>
        <p:nvSpPr>
          <p:cNvPr id="6" name="文本框 5"/>
          <p:cNvSpPr txBox="1"/>
          <p:nvPr/>
        </p:nvSpPr>
        <p:spPr>
          <a:xfrm>
            <a:off x="1745072" y="1236257"/>
            <a:ext cx="172354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随机数比大小</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8876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6792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1-1</a:t>
            </a:r>
            <a:endParaRPr lang="zh-CN" altLang="en-US" sz="2000" dirty="0"/>
          </a:p>
        </p:txBody>
      </p:sp>
      <p:sp>
        <p:nvSpPr>
          <p:cNvPr id="13" name="文本框 12"/>
          <p:cNvSpPr txBox="1"/>
          <p:nvPr/>
        </p:nvSpPr>
        <p:spPr>
          <a:xfrm>
            <a:off x="943570" y="1787383"/>
            <a:ext cx="4517583" cy="777457"/>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随机生成两个</a:t>
            </a:r>
            <a:r>
              <a:rPr lang="en-US" altLang="zh-CN" dirty="0">
                <a:cs typeface="+mn-ea"/>
                <a:sym typeface="+mn-lt"/>
              </a:rPr>
              <a:t>100</a:t>
            </a:r>
            <a:r>
              <a:rPr lang="zh-CN" altLang="en-US" dirty="0">
                <a:cs typeface="+mn-ea"/>
                <a:sym typeface="+mn-lt"/>
              </a:rPr>
              <a:t>以内的正整数比较大小</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多次运行程序，体验随机数的效果</a:t>
            </a:r>
            <a:endParaRPr lang="zh-CN" altLang="en-US" dirty="0">
              <a:cs typeface="+mn-ea"/>
              <a:sym typeface="+mn-lt"/>
            </a:endParaRPr>
          </a:p>
        </p:txBody>
      </p:sp>
      <p:sp>
        <p:nvSpPr>
          <p:cNvPr id="12" name="矩形 11"/>
          <p:cNvSpPr/>
          <p:nvPr/>
        </p:nvSpPr>
        <p:spPr>
          <a:xfrm>
            <a:off x="6368458"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5" name="文本占位符 3"/>
          <p:cNvSpPr>
            <a:spLocks noGrp="1"/>
          </p:cNvSpPr>
          <p:nvPr/>
        </p:nvSpPr>
        <p:spPr>
          <a:xfrm>
            <a:off x="6368459" y="1777258"/>
            <a:ext cx="5645350" cy="1108268"/>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条件判断</a:t>
            </a:r>
            <a:endParaRPr lang="en-US" altLang="zh-CN" dirty="0">
              <a:solidFill>
                <a:schemeClr val="accent1"/>
              </a:solidFill>
              <a:latin typeface="+mj-ea"/>
              <a:ea typeface="+mj-ea"/>
            </a:endParaRPr>
          </a:p>
          <a:p>
            <a:pPr>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Python</a:t>
            </a:r>
            <a:r>
              <a:rPr lang="zh-CN" altLang="en-US" sz="2000" dirty="0">
                <a:solidFill>
                  <a:schemeClr val="tx1">
                    <a:lumMod val="85000"/>
                    <a:lumOff val="15000"/>
                  </a:schemeClr>
                </a:solidFill>
                <a:latin typeface="+mn-ea"/>
                <a:cs typeface="微软雅黑" panose="020B0503020204020204" charset="-122"/>
              </a:rPr>
              <a:t>条件语句是通过是否满足对应条件来决定执行的代码块。</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否则”为可选语句，当需要在条件不成立时执行内容则可以执行相关语句。</a:t>
            </a:r>
            <a:endParaRPr lang="zh-CN" altLang="en-US" sz="2000" dirty="0">
              <a:solidFill>
                <a:schemeClr val="tx1">
                  <a:lumMod val="85000"/>
                  <a:lumOff val="15000"/>
                </a:schemeClr>
              </a:solidFill>
              <a:latin typeface="+mn-ea"/>
              <a:cs typeface="微软雅黑" panose="020B0503020204020204" charset="-122"/>
            </a:endParaRPr>
          </a:p>
        </p:txBody>
      </p:sp>
      <p:pic>
        <p:nvPicPr>
          <p:cNvPr id="3" name="图片 2"/>
          <p:cNvPicPr>
            <a:picLocks noChangeAspect="1"/>
          </p:cNvPicPr>
          <p:nvPr/>
        </p:nvPicPr>
        <p:blipFill>
          <a:blip r:embed="rId1"/>
          <a:stretch>
            <a:fillRect/>
          </a:stretch>
        </p:blipFill>
        <p:spPr>
          <a:xfrm>
            <a:off x="515938" y="3610482"/>
            <a:ext cx="4824352" cy="2783280"/>
          </a:xfrm>
          <a:prstGeom prst="rect">
            <a:avLst/>
          </a:prstGeom>
        </p:spPr>
      </p:pic>
      <p:pic>
        <p:nvPicPr>
          <p:cNvPr id="4" name="图片 3"/>
          <p:cNvPicPr>
            <a:picLocks noChangeAspect="1"/>
          </p:cNvPicPr>
          <p:nvPr/>
        </p:nvPicPr>
        <p:blipFill>
          <a:blip r:embed="rId2"/>
          <a:stretch>
            <a:fillRect/>
          </a:stretch>
        </p:blipFill>
        <p:spPr>
          <a:xfrm>
            <a:off x="9191134" y="3827511"/>
            <a:ext cx="2076450" cy="2190750"/>
          </a:xfrm>
          <a:prstGeom prst="rect">
            <a:avLst/>
          </a:prstGeom>
        </p:spPr>
      </p:pic>
      <p:sp>
        <p:nvSpPr>
          <p:cNvPr id="16" name="对话气泡: 椭圆形 15"/>
          <p:cNvSpPr/>
          <p:nvPr/>
        </p:nvSpPr>
        <p:spPr>
          <a:xfrm>
            <a:off x="5795889" y="4922886"/>
            <a:ext cx="3182071" cy="1128744"/>
          </a:xfrm>
          <a:prstGeom prst="wedgeEllipseCallout">
            <a:avLst>
              <a:gd name="adj1" fmla="val 76507"/>
              <a:gd name="adj2" fmla="val -107401"/>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利用这里的齿轮可以对模块进行重构</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938" y="275766"/>
            <a:ext cx="11071459" cy="644578"/>
          </a:xfrm>
        </p:spPr>
        <p:txBody>
          <a:bodyPr/>
          <a:lstStyle/>
          <a:p>
            <a:r>
              <a:rPr lang="en-US" altLang="zh-CN" dirty="0"/>
              <a:t>01</a:t>
            </a:r>
            <a:r>
              <a:rPr lang="zh-CN" altLang="en-US" dirty="0"/>
              <a:t>猜数字游戏</a:t>
            </a:r>
            <a:endParaRPr lang="zh-CN" altLang="en-US" dirty="0"/>
          </a:p>
        </p:txBody>
      </p:sp>
      <p:sp>
        <p:nvSpPr>
          <p:cNvPr id="27" name="矩形 26"/>
          <p:cNvSpPr/>
          <p:nvPr/>
        </p:nvSpPr>
        <p:spPr>
          <a:xfrm>
            <a:off x="1163744" y="1253054"/>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8" name="文本占位符 3"/>
          <p:cNvSpPr>
            <a:spLocks noGrp="1"/>
          </p:cNvSpPr>
          <p:nvPr/>
        </p:nvSpPr>
        <p:spPr>
          <a:xfrm>
            <a:off x="1112991" y="1952552"/>
            <a:ext cx="10429365" cy="159708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数据类型</a:t>
            </a:r>
            <a:endParaRPr lang="en-US" altLang="zh-CN" dirty="0">
              <a:solidFill>
                <a:schemeClr val="accent1"/>
              </a:solidFill>
              <a:latin typeface="+mj-ea"/>
              <a:ea typeface="+mj-ea"/>
            </a:endParaRPr>
          </a:p>
          <a:p>
            <a:pPr>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Python</a:t>
            </a:r>
            <a:r>
              <a:rPr lang="zh-CN" altLang="en-US" sz="2000" dirty="0">
                <a:solidFill>
                  <a:schemeClr val="tx1">
                    <a:lumMod val="85000"/>
                    <a:lumOff val="15000"/>
                  </a:schemeClr>
                </a:solidFill>
                <a:latin typeface="+mn-ea"/>
                <a:cs typeface="微软雅黑" panose="020B0503020204020204" charset="-122"/>
              </a:rPr>
              <a:t>中的数据可以有多种类型，某些方法的参数必须是指定的数据类型，否则将引发报错</a:t>
            </a:r>
            <a:endParaRPr lang="en-US" altLang="zh-CN" sz="2000" dirty="0">
              <a:solidFill>
                <a:schemeClr val="tx1">
                  <a:lumMod val="85000"/>
                  <a:lumOff val="15000"/>
                </a:schemeClr>
              </a:solidFill>
              <a:latin typeface="+mn-ea"/>
              <a:cs typeface="微软雅黑" panose="020B0503020204020204" charset="-122"/>
            </a:endParaRPr>
          </a:p>
          <a:p>
            <a:pPr>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Python</a:t>
            </a:r>
            <a:r>
              <a:rPr lang="zh-CN" altLang="en-US" sz="2000" dirty="0">
                <a:solidFill>
                  <a:schemeClr val="tx1">
                    <a:lumMod val="85000"/>
                    <a:lumOff val="15000"/>
                  </a:schemeClr>
                </a:solidFill>
                <a:latin typeface="+mn-ea"/>
                <a:cs typeface="微软雅黑" panose="020B0503020204020204" charset="-122"/>
              </a:rPr>
              <a:t>有六个标准的数据类型：</a:t>
            </a:r>
            <a:endParaRPr lang="zh-CN" altLang="en-US" sz="2000" dirty="0">
              <a:solidFill>
                <a:schemeClr val="tx1">
                  <a:lumMod val="85000"/>
                  <a:lumOff val="15000"/>
                </a:schemeClr>
              </a:solidFill>
              <a:latin typeface="+mn-ea"/>
              <a:cs typeface="微软雅黑" panose="020B0503020204020204" charset="-122"/>
            </a:endParaRPr>
          </a:p>
          <a:p>
            <a:pPr lvl="1">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Numbers</a:t>
            </a:r>
            <a:r>
              <a:rPr lang="zh-CN" altLang="en-US" sz="2000" dirty="0">
                <a:solidFill>
                  <a:schemeClr val="tx1">
                    <a:lumMod val="85000"/>
                    <a:lumOff val="15000"/>
                  </a:schemeClr>
                </a:solidFill>
                <a:latin typeface="+mn-ea"/>
                <a:cs typeface="微软雅黑" panose="020B0503020204020204" charset="-122"/>
              </a:rPr>
              <a:t>（数字）</a:t>
            </a:r>
            <a:endParaRPr lang="zh-CN" altLang="en-US" sz="2000" dirty="0">
              <a:solidFill>
                <a:schemeClr val="tx1">
                  <a:lumMod val="85000"/>
                  <a:lumOff val="15000"/>
                </a:schemeClr>
              </a:solidFill>
              <a:latin typeface="+mn-ea"/>
              <a:cs typeface="微软雅黑" panose="020B0503020204020204" charset="-122"/>
            </a:endParaRPr>
          </a:p>
          <a:p>
            <a:pPr lvl="1">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String</a:t>
            </a:r>
            <a:r>
              <a:rPr lang="zh-CN" altLang="en-US" sz="2000" dirty="0">
                <a:solidFill>
                  <a:schemeClr val="tx1">
                    <a:lumMod val="85000"/>
                    <a:lumOff val="15000"/>
                  </a:schemeClr>
                </a:solidFill>
                <a:latin typeface="+mn-ea"/>
                <a:cs typeface="微软雅黑" panose="020B0503020204020204" charset="-122"/>
              </a:rPr>
              <a:t>（字符串）</a:t>
            </a:r>
            <a:endParaRPr lang="zh-CN" altLang="en-US" sz="2000" dirty="0">
              <a:solidFill>
                <a:schemeClr val="tx1">
                  <a:lumMod val="85000"/>
                  <a:lumOff val="15000"/>
                </a:schemeClr>
              </a:solidFill>
              <a:latin typeface="+mn-ea"/>
              <a:cs typeface="微软雅黑" panose="020B0503020204020204" charset="-122"/>
            </a:endParaRPr>
          </a:p>
          <a:p>
            <a:pPr lvl="1">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List</a:t>
            </a:r>
            <a:r>
              <a:rPr lang="zh-CN" altLang="en-US" sz="2000" dirty="0">
                <a:solidFill>
                  <a:schemeClr val="tx1">
                    <a:lumMod val="85000"/>
                    <a:lumOff val="15000"/>
                  </a:schemeClr>
                </a:solidFill>
                <a:latin typeface="+mn-ea"/>
                <a:cs typeface="微软雅黑" panose="020B0503020204020204" charset="-122"/>
              </a:rPr>
              <a:t>（列表）</a:t>
            </a:r>
            <a:endParaRPr lang="zh-CN" altLang="en-US" sz="2000" dirty="0">
              <a:solidFill>
                <a:schemeClr val="tx1">
                  <a:lumMod val="85000"/>
                  <a:lumOff val="15000"/>
                </a:schemeClr>
              </a:solidFill>
              <a:latin typeface="+mn-ea"/>
              <a:cs typeface="微软雅黑" panose="020B0503020204020204" charset="-122"/>
            </a:endParaRPr>
          </a:p>
          <a:p>
            <a:pPr lvl="1">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Tuple</a:t>
            </a:r>
            <a:r>
              <a:rPr lang="zh-CN" altLang="en-US" sz="2000" dirty="0">
                <a:solidFill>
                  <a:schemeClr val="tx1">
                    <a:lumMod val="85000"/>
                    <a:lumOff val="15000"/>
                  </a:schemeClr>
                </a:solidFill>
                <a:latin typeface="+mn-ea"/>
                <a:cs typeface="微软雅黑" panose="020B0503020204020204" charset="-122"/>
              </a:rPr>
              <a:t>（元组）</a:t>
            </a:r>
            <a:endParaRPr lang="en-US" altLang="zh-CN" sz="2000" dirty="0">
              <a:solidFill>
                <a:schemeClr val="tx1">
                  <a:lumMod val="85000"/>
                  <a:lumOff val="15000"/>
                </a:schemeClr>
              </a:solidFill>
              <a:latin typeface="+mn-ea"/>
              <a:cs typeface="微软雅黑" panose="020B0503020204020204" charset="-122"/>
            </a:endParaRPr>
          </a:p>
          <a:p>
            <a:pPr lvl="1">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Set</a:t>
            </a:r>
            <a:r>
              <a:rPr lang="zh-CN" altLang="en-US" sz="2000" dirty="0">
                <a:solidFill>
                  <a:schemeClr val="tx1">
                    <a:lumMod val="85000"/>
                    <a:lumOff val="15000"/>
                  </a:schemeClr>
                </a:solidFill>
                <a:latin typeface="+mn-ea"/>
                <a:cs typeface="微软雅黑" panose="020B0503020204020204" charset="-122"/>
              </a:rPr>
              <a:t>（集合）</a:t>
            </a:r>
            <a:endParaRPr lang="zh-CN" altLang="en-US" sz="2000" dirty="0">
              <a:solidFill>
                <a:schemeClr val="tx1">
                  <a:lumMod val="85000"/>
                  <a:lumOff val="15000"/>
                </a:schemeClr>
              </a:solidFill>
              <a:latin typeface="+mn-ea"/>
              <a:cs typeface="微软雅黑" panose="020B0503020204020204" charset="-122"/>
            </a:endParaRPr>
          </a:p>
          <a:p>
            <a:pPr lvl="1">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Dictionary</a:t>
            </a:r>
            <a:r>
              <a:rPr lang="zh-CN" altLang="en-US" sz="2000" dirty="0">
                <a:solidFill>
                  <a:schemeClr val="tx1">
                    <a:lumMod val="85000"/>
                    <a:lumOff val="15000"/>
                  </a:schemeClr>
                </a:solidFill>
                <a:latin typeface="+mn-ea"/>
                <a:cs typeface="微软雅黑" panose="020B0503020204020204" charset="-122"/>
              </a:rPr>
              <a:t>（字典）</a:t>
            </a:r>
            <a:endParaRPr lang="zh-CN" altLang="en-US" sz="2000" dirty="0">
              <a:solidFill>
                <a:schemeClr val="tx1">
                  <a:lumMod val="85000"/>
                  <a:lumOff val="15000"/>
                </a:schemeClr>
              </a:solidFill>
              <a:latin typeface="+mn-ea"/>
              <a:cs typeface="微软雅黑" panose="020B0503020204020204" charset="-122"/>
            </a:endParaRPr>
          </a:p>
          <a:p>
            <a:pPr>
              <a:lnSpc>
                <a:spcPct val="150000"/>
              </a:lnSpc>
              <a:spcBef>
                <a:spcPts val="0"/>
              </a:spcBef>
            </a:pPr>
            <a:endParaRPr lang="zh-CN" altLang="en-US" sz="2000" dirty="0">
              <a:solidFill>
                <a:schemeClr val="tx1">
                  <a:lumMod val="85000"/>
                  <a:lumOff val="15000"/>
                </a:schemeClr>
              </a:solidFill>
              <a:latin typeface="+mn-ea"/>
              <a:cs typeface="微软雅黑" panose="020B0503020204020204" charset="-122"/>
            </a:endParaRPr>
          </a:p>
        </p:txBody>
      </p:sp>
      <p:pic>
        <p:nvPicPr>
          <p:cNvPr id="4" name="图片 3"/>
          <p:cNvPicPr>
            <a:picLocks noChangeAspect="1"/>
          </p:cNvPicPr>
          <p:nvPr/>
        </p:nvPicPr>
        <p:blipFill>
          <a:blip r:embed="rId1"/>
          <a:stretch>
            <a:fillRect/>
          </a:stretch>
        </p:blipFill>
        <p:spPr>
          <a:xfrm>
            <a:off x="4328379" y="3549637"/>
            <a:ext cx="581025" cy="361950"/>
          </a:xfrm>
          <a:prstGeom prst="rect">
            <a:avLst/>
          </a:prstGeom>
        </p:spPr>
      </p:pic>
      <p:pic>
        <p:nvPicPr>
          <p:cNvPr id="5" name="图片 4"/>
          <p:cNvPicPr>
            <a:picLocks noChangeAspect="1"/>
          </p:cNvPicPr>
          <p:nvPr/>
        </p:nvPicPr>
        <p:blipFill>
          <a:blip r:embed="rId2"/>
          <a:stretch>
            <a:fillRect/>
          </a:stretch>
        </p:blipFill>
        <p:spPr>
          <a:xfrm>
            <a:off x="4356954" y="4003723"/>
            <a:ext cx="1104900" cy="390525"/>
          </a:xfrm>
          <a:prstGeom prst="rect">
            <a:avLst/>
          </a:prstGeom>
        </p:spPr>
      </p:pic>
      <p:pic>
        <p:nvPicPr>
          <p:cNvPr id="6" name="图片 5"/>
          <p:cNvPicPr>
            <a:picLocks noChangeAspect="1"/>
          </p:cNvPicPr>
          <p:nvPr/>
        </p:nvPicPr>
        <p:blipFill>
          <a:blip r:embed="rId3"/>
          <a:stretch>
            <a:fillRect/>
          </a:stretch>
        </p:blipFill>
        <p:spPr>
          <a:xfrm>
            <a:off x="4396369" y="4505030"/>
            <a:ext cx="1123950" cy="323850"/>
          </a:xfrm>
          <a:prstGeom prst="rect">
            <a:avLst/>
          </a:prstGeom>
        </p:spPr>
      </p:pic>
      <p:pic>
        <p:nvPicPr>
          <p:cNvPr id="7" name="图片 6"/>
          <p:cNvPicPr>
            <a:picLocks noChangeAspect="1"/>
          </p:cNvPicPr>
          <p:nvPr/>
        </p:nvPicPr>
        <p:blipFill>
          <a:blip r:embed="rId4"/>
          <a:stretch>
            <a:fillRect/>
          </a:stretch>
        </p:blipFill>
        <p:spPr>
          <a:xfrm>
            <a:off x="4410656" y="4939662"/>
            <a:ext cx="1095375" cy="361950"/>
          </a:xfrm>
          <a:prstGeom prst="rect">
            <a:avLst/>
          </a:prstGeom>
        </p:spPr>
      </p:pic>
      <p:pic>
        <p:nvPicPr>
          <p:cNvPr id="8" name="图片 7"/>
          <p:cNvPicPr>
            <a:picLocks noChangeAspect="1"/>
          </p:cNvPicPr>
          <p:nvPr/>
        </p:nvPicPr>
        <p:blipFill>
          <a:blip r:embed="rId5"/>
          <a:stretch>
            <a:fillRect/>
          </a:stretch>
        </p:blipFill>
        <p:spPr>
          <a:xfrm>
            <a:off x="4413807" y="5784273"/>
            <a:ext cx="2958686" cy="399104"/>
          </a:xfrm>
          <a:prstGeom prst="rect">
            <a:avLst/>
          </a:prstGeom>
        </p:spPr>
      </p:pic>
      <p:pic>
        <p:nvPicPr>
          <p:cNvPr id="10" name="图片 9"/>
          <p:cNvPicPr>
            <a:picLocks noChangeAspect="1"/>
          </p:cNvPicPr>
          <p:nvPr/>
        </p:nvPicPr>
        <p:blipFill>
          <a:blip r:embed="rId6"/>
          <a:stretch>
            <a:fillRect/>
          </a:stretch>
        </p:blipFill>
        <p:spPr>
          <a:xfrm>
            <a:off x="4410656" y="5376255"/>
            <a:ext cx="1123950" cy="3333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01</a:t>
            </a:r>
            <a:r>
              <a:rPr lang="zh-CN" altLang="en-US" dirty="0"/>
              <a:t>猜数字游戏</a:t>
            </a:r>
            <a:endParaRPr lang="zh-CN" altLang="en-US" dirty="0"/>
          </a:p>
        </p:txBody>
      </p:sp>
      <p:sp>
        <p:nvSpPr>
          <p:cNvPr id="6" name="文本框 5"/>
          <p:cNvSpPr txBox="1"/>
          <p:nvPr/>
        </p:nvSpPr>
        <p:spPr>
          <a:xfrm>
            <a:off x="1745072" y="1236257"/>
            <a:ext cx="2236510"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猜数字游戏初级版</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3016124"/>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6792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1-2</a:t>
            </a:r>
            <a:endParaRPr lang="zh-CN" altLang="en-US" sz="2000" dirty="0"/>
          </a:p>
        </p:txBody>
      </p:sp>
      <p:sp>
        <p:nvSpPr>
          <p:cNvPr id="13" name="文本框 12"/>
          <p:cNvSpPr txBox="1"/>
          <p:nvPr/>
        </p:nvSpPr>
        <p:spPr>
          <a:xfrm>
            <a:off x="943571" y="1787383"/>
            <a:ext cx="5000030" cy="1151149"/>
          </a:xfrm>
          <a:prstGeom prst="rect">
            <a:avLst/>
          </a:prstGeom>
          <a:noFill/>
        </p:spPr>
        <p:txBody>
          <a:bodyPr wrap="squar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随机生成</a:t>
            </a:r>
            <a:r>
              <a:rPr lang="en-US" altLang="zh-CN" dirty="0">
                <a:cs typeface="+mn-ea"/>
                <a:sym typeface="+mn-lt"/>
              </a:rPr>
              <a:t>100</a:t>
            </a:r>
            <a:r>
              <a:rPr lang="zh-CN" altLang="en-US" dirty="0">
                <a:cs typeface="+mn-ea"/>
                <a:sym typeface="+mn-lt"/>
              </a:rPr>
              <a:t>以内的正整数</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用户通过键盘输入进行猜测，程序给予反馈，直至猜对</a:t>
            </a:r>
            <a:endParaRPr lang="en-US" altLang="zh-CN" dirty="0">
              <a:cs typeface="+mn-ea"/>
              <a:sym typeface="+mn-lt"/>
            </a:endParaRPr>
          </a:p>
        </p:txBody>
      </p:sp>
      <p:sp>
        <p:nvSpPr>
          <p:cNvPr id="12" name="矩形 11"/>
          <p:cNvSpPr/>
          <p:nvPr/>
        </p:nvSpPr>
        <p:spPr>
          <a:xfrm>
            <a:off x="6546649"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5" name="文本占位符 3"/>
          <p:cNvSpPr>
            <a:spLocks noGrp="1"/>
          </p:cNvSpPr>
          <p:nvPr/>
        </p:nvSpPr>
        <p:spPr>
          <a:xfrm>
            <a:off x="6546650" y="1777258"/>
            <a:ext cx="5645350" cy="1108268"/>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dirty="0">
                <a:solidFill>
                  <a:schemeClr val="accent1"/>
                </a:solidFill>
                <a:latin typeface="+mj-ea"/>
                <a:ea typeface="+mj-ea"/>
              </a:rPr>
              <a:t>while</a:t>
            </a:r>
            <a:r>
              <a:rPr lang="zh-CN" altLang="en-US" dirty="0">
                <a:solidFill>
                  <a:schemeClr val="accent1"/>
                </a:solidFill>
                <a:latin typeface="+mj-ea"/>
                <a:ea typeface="+mj-ea"/>
              </a:rPr>
              <a:t>循环</a:t>
            </a:r>
            <a:endParaRPr lang="en-US" altLang="zh-CN" dirty="0">
              <a:solidFill>
                <a:schemeClr val="accent1"/>
              </a:solidFill>
              <a:latin typeface="+mj-ea"/>
              <a:ea typeface="+mj-ea"/>
            </a:endParaRPr>
          </a:p>
          <a:p>
            <a:pPr>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Python</a:t>
            </a:r>
            <a:r>
              <a:rPr lang="zh-CN" altLang="en-US" sz="2000" dirty="0">
                <a:solidFill>
                  <a:schemeClr val="tx1">
                    <a:lumMod val="85000"/>
                    <a:lumOff val="15000"/>
                  </a:schemeClr>
                </a:solidFill>
                <a:latin typeface="+mn-ea"/>
                <a:cs typeface="微软雅黑" panose="020B0503020204020204" charset="-122"/>
              </a:rPr>
              <a:t>中的另一种循环语句，即在满足条件的情况下，重复执行某段程序。</a:t>
            </a:r>
            <a:endParaRPr lang="en-US" altLang="zh-CN" sz="2000" dirty="0">
              <a:solidFill>
                <a:schemeClr val="tx1">
                  <a:lumMod val="85000"/>
                  <a:lumOff val="15000"/>
                </a:schemeClr>
              </a:solidFill>
              <a:latin typeface="+mn-ea"/>
              <a:cs typeface="微软雅黑" panose="020B0503020204020204" charset="-122"/>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满足循环条件时，运行一次下方的代码段。代码段运行完毕后，再次判断是否满足上面的条件。条件满足则再次运行代码段，否则跳出循环。</a:t>
            </a:r>
            <a:endParaRPr lang="zh-CN" altLang="en-US" sz="2000" dirty="0">
              <a:solidFill>
                <a:schemeClr val="tx1">
                  <a:lumMod val="85000"/>
                  <a:lumOff val="15000"/>
                </a:schemeClr>
              </a:solidFill>
              <a:latin typeface="+mn-ea"/>
              <a:cs typeface="微软雅黑" panose="020B0503020204020204" charset="-122"/>
            </a:endParaRPr>
          </a:p>
          <a:p>
            <a:pPr>
              <a:lnSpc>
                <a:spcPct val="150000"/>
              </a:lnSpc>
              <a:spcBef>
                <a:spcPts val="0"/>
              </a:spcBef>
            </a:pPr>
            <a:endParaRPr lang="zh-CN" altLang="en-US" sz="2000" dirty="0">
              <a:solidFill>
                <a:schemeClr val="tx1">
                  <a:lumMod val="85000"/>
                  <a:lumOff val="15000"/>
                </a:schemeClr>
              </a:solidFill>
              <a:latin typeface="+mn-ea"/>
              <a:cs typeface="微软雅黑" panose="020B0503020204020204" charset="-122"/>
            </a:endParaRPr>
          </a:p>
        </p:txBody>
      </p:sp>
      <p:pic>
        <p:nvPicPr>
          <p:cNvPr id="5" name="图片 4"/>
          <p:cNvPicPr>
            <a:picLocks noChangeAspect="1"/>
          </p:cNvPicPr>
          <p:nvPr/>
        </p:nvPicPr>
        <p:blipFill>
          <a:blip r:embed="rId1"/>
          <a:stretch>
            <a:fillRect/>
          </a:stretch>
        </p:blipFill>
        <p:spPr>
          <a:xfrm>
            <a:off x="817992" y="3510227"/>
            <a:ext cx="3563693" cy="2722164"/>
          </a:xfrm>
          <a:prstGeom prst="rect">
            <a:avLst/>
          </a:prstGeom>
        </p:spPr>
      </p:pic>
      <p:sp>
        <p:nvSpPr>
          <p:cNvPr id="14" name="对话气泡: 椭圆形 13"/>
          <p:cNvSpPr/>
          <p:nvPr/>
        </p:nvSpPr>
        <p:spPr>
          <a:xfrm>
            <a:off x="3615422" y="3090852"/>
            <a:ext cx="2911988" cy="888722"/>
          </a:xfrm>
          <a:prstGeom prst="wedgeEllipseCallout">
            <a:avLst>
              <a:gd name="adj1" fmla="val -68860"/>
              <a:gd name="adj2" fmla="val 79788"/>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当此处的条件满足时，运行一次下方的代码段</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01</a:t>
            </a:r>
            <a:r>
              <a:rPr lang="zh-CN" altLang="en-US" dirty="0"/>
              <a:t>猜数字游戏</a:t>
            </a:r>
            <a:endParaRPr lang="zh-CN" altLang="en-US" dirty="0"/>
          </a:p>
        </p:txBody>
      </p:sp>
      <p:sp>
        <p:nvSpPr>
          <p:cNvPr id="6" name="文本框 5"/>
          <p:cNvSpPr txBox="1"/>
          <p:nvPr/>
        </p:nvSpPr>
        <p:spPr>
          <a:xfrm>
            <a:off x="1745072" y="1236257"/>
            <a:ext cx="2236510"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猜数字游戏进阶版</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3228945"/>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6792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1-2</a:t>
            </a:r>
            <a:endParaRPr lang="zh-CN" altLang="en-US" sz="2000" dirty="0"/>
          </a:p>
        </p:txBody>
      </p:sp>
      <p:sp>
        <p:nvSpPr>
          <p:cNvPr id="13" name="文本框 12"/>
          <p:cNvSpPr txBox="1"/>
          <p:nvPr/>
        </p:nvSpPr>
        <p:spPr>
          <a:xfrm>
            <a:off x="943571" y="1787383"/>
            <a:ext cx="5000030" cy="1511248"/>
          </a:xfrm>
          <a:prstGeom prst="rect">
            <a:avLst/>
          </a:prstGeom>
          <a:noFill/>
        </p:spPr>
        <p:txBody>
          <a:bodyPr wrap="squar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随机生成</a:t>
            </a:r>
            <a:r>
              <a:rPr lang="en-US" altLang="zh-CN" dirty="0">
                <a:cs typeface="+mn-ea"/>
                <a:sym typeface="+mn-lt"/>
              </a:rPr>
              <a:t>100</a:t>
            </a:r>
            <a:r>
              <a:rPr lang="zh-CN" altLang="en-US" dirty="0">
                <a:cs typeface="+mn-ea"/>
                <a:sym typeface="+mn-lt"/>
              </a:rPr>
              <a:t>以内的正整数</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用户通过键盘输入进行猜测，程序给予反馈，直至猜对</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能否对猜测次数进行限制？</a:t>
            </a:r>
            <a:endParaRPr lang="zh-CN" altLang="en-US" dirty="0">
              <a:cs typeface="+mn-ea"/>
              <a:sym typeface="+mn-lt"/>
            </a:endParaRPr>
          </a:p>
        </p:txBody>
      </p:sp>
      <p:sp>
        <p:nvSpPr>
          <p:cNvPr id="12" name="矩形 11"/>
          <p:cNvSpPr/>
          <p:nvPr/>
        </p:nvSpPr>
        <p:spPr>
          <a:xfrm>
            <a:off x="6546649"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5" name="文本占位符 3"/>
          <p:cNvSpPr>
            <a:spLocks noGrp="1"/>
          </p:cNvSpPr>
          <p:nvPr/>
        </p:nvSpPr>
        <p:spPr>
          <a:xfrm>
            <a:off x="6546650" y="1777258"/>
            <a:ext cx="5396821" cy="1108268"/>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逻辑运算</a:t>
            </a:r>
            <a:endParaRPr lang="en-US" altLang="zh-CN" dirty="0">
              <a:solidFill>
                <a:schemeClr val="accent1"/>
              </a:solidFill>
              <a:latin typeface="+mj-ea"/>
              <a:ea typeface="+mj-ea"/>
            </a:endParaRPr>
          </a:p>
          <a:p>
            <a:pPr>
              <a:lnSpc>
                <a:spcPct val="150000"/>
              </a:lnSpc>
              <a:spcBef>
                <a:spcPts val="0"/>
              </a:spcBef>
            </a:pPr>
            <a:r>
              <a:rPr lang="en-US" altLang="zh-CN" sz="2000" dirty="0">
                <a:solidFill>
                  <a:schemeClr val="tx1">
                    <a:lumMod val="85000"/>
                    <a:lumOff val="15000"/>
                  </a:schemeClr>
                </a:solidFill>
                <a:latin typeface="+mn-ea"/>
                <a:cs typeface="微软雅黑" panose="020B0503020204020204" charset="-122"/>
              </a:rPr>
              <a:t>Python</a:t>
            </a:r>
            <a:r>
              <a:rPr lang="zh-CN" altLang="en-US" sz="2000" dirty="0">
                <a:solidFill>
                  <a:schemeClr val="tx1">
                    <a:lumMod val="85000"/>
                    <a:lumOff val="15000"/>
                  </a:schemeClr>
                </a:solidFill>
                <a:latin typeface="+mn-ea"/>
                <a:cs typeface="微软雅黑" panose="020B0503020204020204" charset="-122"/>
              </a:rPr>
              <a:t>中的逻辑运算符，包括</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且</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或</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非</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三种</a:t>
            </a:r>
            <a:endParaRPr lang="zh-CN" altLang="en-US" sz="2000" dirty="0">
              <a:solidFill>
                <a:schemeClr val="tx1">
                  <a:lumMod val="85000"/>
                  <a:lumOff val="15000"/>
                </a:schemeClr>
              </a:solidFill>
              <a:latin typeface="+mn-ea"/>
              <a:cs typeface="微软雅黑" panose="020B050302020402020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3571" y="3559370"/>
            <a:ext cx="2811683" cy="2821515"/>
          </a:xfrm>
          <a:prstGeom prst="rect">
            <a:avLst/>
          </a:prstGeom>
        </p:spPr>
      </p:pic>
      <p:sp>
        <p:nvSpPr>
          <p:cNvPr id="14" name="对话气泡: 椭圆形 13"/>
          <p:cNvSpPr/>
          <p:nvPr/>
        </p:nvSpPr>
        <p:spPr>
          <a:xfrm>
            <a:off x="3615422" y="3090852"/>
            <a:ext cx="2911988" cy="888722"/>
          </a:xfrm>
          <a:prstGeom prst="wedgeEllipseCallout">
            <a:avLst>
              <a:gd name="adj1" fmla="val -80454"/>
              <a:gd name="adj2" fmla="val 62376"/>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连接的两个条件均为真，</a:t>
            </a:r>
            <a:r>
              <a:rPr lang="en-US" altLang="zh-CN" dirty="0">
                <a:solidFill>
                  <a:schemeClr val="tx1">
                    <a:lumMod val="85000"/>
                    <a:lumOff val="15000"/>
                  </a:schemeClr>
                </a:solidFill>
              </a:rPr>
              <a:t>”</a:t>
            </a:r>
            <a:r>
              <a:rPr lang="zh-CN" altLang="en-US" dirty="0">
                <a:solidFill>
                  <a:schemeClr val="tx1">
                    <a:lumMod val="85000"/>
                    <a:lumOff val="15000"/>
                  </a:schemeClr>
                </a:solidFill>
              </a:rPr>
              <a:t>且</a:t>
            </a:r>
            <a:r>
              <a:rPr lang="en-US" altLang="zh-CN" dirty="0">
                <a:solidFill>
                  <a:schemeClr val="tx1">
                    <a:lumMod val="85000"/>
                    <a:lumOff val="15000"/>
                  </a:schemeClr>
                </a:solidFill>
              </a:rPr>
              <a:t>”</a:t>
            </a:r>
            <a:r>
              <a:rPr lang="zh-CN" altLang="en-US" dirty="0">
                <a:solidFill>
                  <a:schemeClr val="tx1">
                    <a:lumMod val="85000"/>
                    <a:lumOff val="15000"/>
                  </a:schemeClr>
                </a:solidFill>
              </a:rPr>
              <a:t>运算的结果才是真</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24657" y="275766"/>
            <a:ext cx="11062740" cy="644578"/>
          </a:xfrm>
        </p:spPr>
        <p:txBody>
          <a:bodyPr/>
          <a:lstStyle/>
          <a:p>
            <a:r>
              <a:rPr lang="en-US" altLang="zh-CN" dirty="0"/>
              <a:t>Life is short! You need Python!</a:t>
            </a:r>
            <a:endParaRPr lang="zh-CN" altLang="en-US" dirty="0"/>
          </a:p>
        </p:txBody>
      </p:sp>
      <p:sp>
        <p:nvSpPr>
          <p:cNvPr id="7" name="文本占位符 1"/>
          <p:cNvSpPr>
            <a:spLocks noGrp="1"/>
          </p:cNvSpPr>
          <p:nvPr>
            <p:ph type="body" sz="quarter" idx="10"/>
          </p:nvPr>
        </p:nvSpPr>
        <p:spPr>
          <a:xfrm>
            <a:off x="560271" y="1399954"/>
            <a:ext cx="8059748" cy="3765986"/>
          </a:xfrm>
        </p:spPr>
        <p:txBody>
          <a:bodyPr/>
          <a:lstStyle/>
          <a:p>
            <a:pPr algn="just">
              <a:buClr>
                <a:schemeClr val="accent1"/>
              </a:buClr>
            </a:pPr>
            <a:r>
              <a:rPr lang="en-US" altLang="zh-CN" dirty="0"/>
              <a:t>Python</a:t>
            </a:r>
            <a:r>
              <a:rPr lang="zh-CN" altLang="en-US" dirty="0"/>
              <a:t>是一种面向对象的解释型编程语言，</a:t>
            </a:r>
            <a:r>
              <a:rPr lang="en-US" altLang="zh-CN" dirty="0"/>
              <a:t>1989</a:t>
            </a:r>
            <a:r>
              <a:rPr lang="zh-CN" altLang="en-US" dirty="0"/>
              <a:t>年由荷兰人吉多</a:t>
            </a:r>
            <a:r>
              <a:rPr lang="en-US" altLang="zh-CN" dirty="0"/>
              <a:t>·</a:t>
            </a:r>
            <a:r>
              <a:rPr lang="zh-CN" altLang="en-US" dirty="0"/>
              <a:t>范罗苏姆（</a:t>
            </a:r>
            <a:r>
              <a:rPr lang="en-US" altLang="zh-CN" dirty="0"/>
              <a:t>Guido van Rossum</a:t>
            </a:r>
            <a:r>
              <a:rPr lang="zh-CN" altLang="en-US" dirty="0"/>
              <a:t>）发明。</a:t>
            </a:r>
            <a:r>
              <a:rPr lang="en-US" altLang="zh-CN" dirty="0"/>
              <a:t>Python</a:t>
            </a:r>
            <a:r>
              <a:rPr lang="zh-CN" altLang="en-US" dirty="0"/>
              <a:t>是一门易读、易维护，被大量用户所欢迎的、用途广泛的编程语言，其结构严谨，非常适合新手学习。</a:t>
            </a:r>
            <a:r>
              <a:rPr lang="en-US" altLang="zh-CN" dirty="0"/>
              <a:t>Python</a:t>
            </a:r>
            <a:r>
              <a:rPr lang="zh-CN" altLang="en-US" dirty="0"/>
              <a:t>拥有丰富的第三方库，在数据可视化、</a:t>
            </a:r>
            <a:r>
              <a:rPr lang="en-US" altLang="zh-CN" dirty="0"/>
              <a:t>web</a:t>
            </a:r>
            <a:r>
              <a:rPr lang="zh-CN" altLang="en-US" dirty="0"/>
              <a:t>开发、人工智能、科学计算、</a:t>
            </a:r>
            <a:r>
              <a:rPr lang="en-US" altLang="zh-CN" dirty="0"/>
              <a:t>UI</a:t>
            </a:r>
            <a:r>
              <a:rPr lang="zh-CN" altLang="en-US" dirty="0"/>
              <a:t>开发等诸多领域有着广泛应用。</a:t>
            </a:r>
            <a:r>
              <a:rPr lang="en-US" altLang="zh-CN" dirty="0"/>
              <a:t>2018</a:t>
            </a:r>
            <a:r>
              <a:rPr lang="zh-CN" altLang="en-US" dirty="0"/>
              <a:t>年国务院发布</a:t>
            </a:r>
            <a:r>
              <a:rPr lang="en-US" altLang="zh-CN" dirty="0"/>
              <a:t>《</a:t>
            </a:r>
            <a:r>
              <a:rPr lang="zh-CN" altLang="en-US" dirty="0"/>
              <a:t>新一代人工智能发展规划</a:t>
            </a:r>
            <a:r>
              <a:rPr lang="en-US" altLang="zh-CN" dirty="0"/>
              <a:t>》</a:t>
            </a:r>
            <a:r>
              <a:rPr lang="zh-CN" altLang="en-US" dirty="0"/>
              <a:t>，</a:t>
            </a:r>
            <a:r>
              <a:rPr lang="en-US" altLang="zh-CN" dirty="0"/>
              <a:t>Python</a:t>
            </a:r>
            <a:r>
              <a:rPr lang="zh-CN" altLang="en-US" dirty="0"/>
              <a:t>由于在人工智能领域的优势得到进一步推广，逐步进入中小学课程与考试体系中。</a:t>
            </a:r>
            <a:endParaRPr lang="zh-CN" altLang="en-US" dirty="0"/>
          </a:p>
          <a:p>
            <a:pPr algn="just">
              <a:buClr>
                <a:schemeClr val="accent1"/>
              </a:buClr>
            </a:pPr>
            <a:endParaRPr lang="zh-CN" altLang="en-US" dirty="0"/>
          </a:p>
        </p:txBody>
      </p:sp>
      <p:pic>
        <p:nvPicPr>
          <p:cNvPr id="1026" name="Picture 2" descr="service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00682" y="2290443"/>
            <a:ext cx="2486715" cy="2517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02</a:t>
            </a:r>
            <a:endParaRPr lang="zh-CN" altLang="en-US" sz="3200" dirty="0">
              <a:latin typeface="+mj-ea"/>
              <a:ea typeface="+mj-ea"/>
            </a:endParaRPr>
          </a:p>
        </p:txBody>
      </p:sp>
      <p:sp>
        <p:nvSpPr>
          <p:cNvPr id="7" name="文本框 6"/>
          <p:cNvSpPr txBox="1"/>
          <p:nvPr/>
        </p:nvSpPr>
        <p:spPr>
          <a:xfrm>
            <a:off x="880154" y="3175288"/>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凯撒加密</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2911479" y="3498454"/>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0" y="4728613"/>
            <a:ext cx="2865038" cy="406971"/>
          </a:xfrm>
          <a:prstGeom prst="rect">
            <a:avLst/>
          </a:prstGeom>
          <a:noFill/>
        </p:spPr>
        <p:txBody>
          <a:bodyPr wrap="squar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字符串</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02</a:t>
            </a:r>
            <a:r>
              <a:rPr lang="zh-CN" altLang="en-US" dirty="0"/>
              <a:t>凯撒加密</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凯撒加密</a:t>
            </a:r>
            <a:endParaRPr lang="zh-CN" altLang="en-US" sz="2000" dirty="0">
              <a:solidFill>
                <a:schemeClr val="tx1">
                  <a:lumMod val="85000"/>
                  <a:lumOff val="15000"/>
                </a:schemeClr>
              </a:solidFill>
              <a:latin typeface="+mn-ea"/>
            </a:endParaRPr>
          </a:p>
        </p:txBody>
      </p:sp>
      <p:sp>
        <p:nvSpPr>
          <p:cNvPr id="10" name="矩形 9"/>
          <p:cNvSpPr/>
          <p:nvPr/>
        </p:nvSpPr>
        <p:spPr>
          <a:xfrm>
            <a:off x="624253" y="1221360"/>
            <a:ext cx="85472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a:t>
            </a:r>
            <a:endParaRPr lang="zh-CN" altLang="en-US" sz="2000" dirty="0"/>
          </a:p>
        </p:txBody>
      </p:sp>
      <p:sp>
        <p:nvSpPr>
          <p:cNvPr id="13" name="文本框 12"/>
          <p:cNvSpPr txBox="1"/>
          <p:nvPr/>
        </p:nvSpPr>
        <p:spPr>
          <a:xfrm>
            <a:off x="943570" y="1787383"/>
            <a:ext cx="5782352" cy="417358"/>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接收用户输入明文及移动位数，生成凯撒加密的密文</a:t>
            </a:r>
            <a:endParaRPr lang="zh-CN" altLang="en-US" dirty="0">
              <a:cs typeface="+mn-ea"/>
              <a:sym typeface="+mn-lt"/>
            </a:endParaRPr>
          </a:p>
        </p:txBody>
      </p:sp>
      <p:sp>
        <p:nvSpPr>
          <p:cNvPr id="8" name="矩形 7"/>
          <p:cNvSpPr/>
          <p:nvPr/>
        </p:nvSpPr>
        <p:spPr>
          <a:xfrm>
            <a:off x="1328177" y="2503406"/>
            <a:ext cx="9446980" cy="3057055"/>
          </a:xfrm>
          <a:prstGeom prst="rect">
            <a:avLst/>
          </a:prstGeom>
          <a:solidFill>
            <a:schemeClr val="accent1">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sz="2000" b="1" dirty="0">
                <a:solidFill>
                  <a:schemeClr val="accent1"/>
                </a:solidFill>
              </a:rPr>
              <a:t>小贴士：凯撒加密</a:t>
            </a:r>
            <a:endParaRPr lang="en-US" altLang="zh-CN" sz="2000" b="1" dirty="0">
              <a:solidFill>
                <a:schemeClr val="accent1"/>
              </a:solidFill>
            </a:endParaRPr>
          </a:p>
          <a:p>
            <a:pPr algn="just">
              <a:lnSpc>
                <a:spcPct val="120000"/>
              </a:lnSpc>
              <a:spcAft>
                <a:spcPts val="1200"/>
              </a:spcAft>
            </a:pPr>
            <a:r>
              <a:rPr lang="zh-CN" altLang="en-US" dirty="0">
                <a:solidFill>
                  <a:schemeClr val="tx1"/>
                </a:solidFill>
              </a:rPr>
              <a:t>在密码学中，恺撒密码是一种最简单且最广为人知的加密技术。它是一种</a:t>
            </a:r>
            <a:r>
              <a:rPr lang="zh-CN" altLang="en-US" b="1" dirty="0">
                <a:solidFill>
                  <a:schemeClr val="tx1"/>
                </a:solidFill>
              </a:rPr>
              <a:t>替换加密</a:t>
            </a:r>
            <a:r>
              <a:rPr lang="zh-CN" altLang="en-US" dirty="0">
                <a:solidFill>
                  <a:schemeClr val="tx1"/>
                </a:solidFill>
              </a:rPr>
              <a:t>的技术，明文中的所有字母都在字母表上向后（或向前）按照一个固定数目进行偏移后被替换成密文。例如：</a:t>
            </a:r>
            <a:endParaRPr lang="en-US" altLang="zh-CN" dirty="0">
              <a:solidFill>
                <a:schemeClr val="tx1"/>
              </a:solidFill>
            </a:endParaRPr>
          </a:p>
          <a:p>
            <a:pPr algn="just">
              <a:lnSpc>
                <a:spcPct val="120000"/>
              </a:lnSpc>
              <a:spcAft>
                <a:spcPts val="1200"/>
              </a:spcAft>
            </a:pPr>
            <a:r>
              <a:rPr lang="zh-CN" altLang="en-US" dirty="0">
                <a:solidFill>
                  <a:schemeClr val="tx1"/>
                </a:solidFill>
              </a:rPr>
              <a:t>明文密码：</a:t>
            </a:r>
            <a:r>
              <a:rPr lang="en-US" altLang="zh-CN" dirty="0">
                <a:solidFill>
                  <a:schemeClr val="tx1"/>
                </a:solidFill>
              </a:rPr>
              <a:t>mixly</a:t>
            </a:r>
            <a:endParaRPr lang="en-US" altLang="zh-CN" dirty="0">
              <a:solidFill>
                <a:schemeClr val="tx1"/>
              </a:solidFill>
            </a:endParaRPr>
          </a:p>
          <a:p>
            <a:pPr algn="just">
              <a:lnSpc>
                <a:spcPct val="120000"/>
              </a:lnSpc>
              <a:spcAft>
                <a:spcPts val="1200"/>
              </a:spcAft>
            </a:pPr>
            <a:r>
              <a:rPr lang="zh-CN" altLang="en-US" dirty="0">
                <a:solidFill>
                  <a:schemeClr val="tx1"/>
                </a:solidFill>
              </a:rPr>
              <a:t>加密规则：向后位移</a:t>
            </a:r>
            <a:r>
              <a:rPr lang="en-US" altLang="zh-CN" dirty="0">
                <a:solidFill>
                  <a:schemeClr val="tx1"/>
                </a:solidFill>
              </a:rPr>
              <a:t>2</a:t>
            </a:r>
            <a:r>
              <a:rPr lang="zh-CN" altLang="en-US" dirty="0">
                <a:solidFill>
                  <a:schemeClr val="tx1"/>
                </a:solidFill>
              </a:rPr>
              <a:t>位</a:t>
            </a:r>
            <a:endParaRPr lang="en-US" altLang="zh-CN" dirty="0">
              <a:solidFill>
                <a:schemeClr val="tx1"/>
              </a:solidFill>
            </a:endParaRPr>
          </a:p>
          <a:p>
            <a:pPr algn="just">
              <a:lnSpc>
                <a:spcPct val="120000"/>
              </a:lnSpc>
              <a:spcAft>
                <a:spcPts val="1200"/>
              </a:spcAft>
            </a:pPr>
            <a:r>
              <a:rPr lang="zh-CN" altLang="en-US" dirty="0">
                <a:solidFill>
                  <a:schemeClr val="tx1"/>
                </a:solidFill>
              </a:rPr>
              <a:t>加密密码：</a:t>
            </a:r>
            <a:r>
              <a:rPr lang="en-US" altLang="zh-CN" dirty="0" err="1">
                <a:solidFill>
                  <a:schemeClr val="tx1"/>
                </a:solidFill>
              </a:rPr>
              <a:t>okzna</a:t>
            </a:r>
            <a:endParaRPr lang="zh-CN" altLang="en-US"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0" advTm="42657"/>
    </mc:Choice>
    <mc:Fallback>
      <p:transition advTm="42657"/>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02</a:t>
            </a:r>
            <a:r>
              <a:rPr lang="zh-CN" altLang="en-US" dirty="0"/>
              <a:t>凯撒加密</a:t>
            </a:r>
            <a:endParaRPr lang="zh-CN" altLang="en-US" dirty="0"/>
          </a:p>
        </p:txBody>
      </p:sp>
      <p:sp>
        <p:nvSpPr>
          <p:cNvPr id="6" name="文本框 5"/>
          <p:cNvSpPr txBox="1"/>
          <p:nvPr/>
        </p:nvSpPr>
        <p:spPr>
          <a:xfrm>
            <a:off x="1745072" y="1236257"/>
            <a:ext cx="198002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凯撒加密简单版</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5034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8876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2-1</a:t>
            </a:r>
            <a:endParaRPr lang="zh-CN" altLang="en-US" sz="2000" dirty="0"/>
          </a:p>
        </p:txBody>
      </p:sp>
      <p:sp>
        <p:nvSpPr>
          <p:cNvPr id="13" name="文本框 12"/>
          <p:cNvSpPr txBox="1"/>
          <p:nvPr/>
        </p:nvSpPr>
        <p:spPr>
          <a:xfrm>
            <a:off x="943570" y="1787383"/>
            <a:ext cx="6705682" cy="430952"/>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接收用户输入一位明文密码及移动位数，生成凯撒加密的密文</a:t>
            </a:r>
            <a:endParaRPr lang="zh-CN" altLang="en-US" dirty="0">
              <a:cs typeface="+mn-ea"/>
              <a:sym typeface="+mn-lt"/>
            </a:endParaRPr>
          </a:p>
        </p:txBody>
      </p:sp>
      <p:sp>
        <p:nvSpPr>
          <p:cNvPr id="8" name="矩形 7"/>
          <p:cNvSpPr/>
          <p:nvPr/>
        </p:nvSpPr>
        <p:spPr>
          <a:xfrm>
            <a:off x="7497983" y="601979"/>
            <a:ext cx="2755862" cy="1169551"/>
          </a:xfrm>
          <a:prstGeom prst="rect">
            <a:avLst/>
          </a:prstGeom>
          <a:solidFill>
            <a:schemeClr val="accent1">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zh-CN" altLang="en-US" sz="1400" b="1" dirty="0">
                <a:solidFill>
                  <a:schemeClr val="accent1"/>
                </a:solidFill>
              </a:rPr>
              <a:t>简单版（一个字母的加密）</a:t>
            </a:r>
            <a:endParaRPr lang="en-US" altLang="zh-CN" sz="1400" b="1" dirty="0">
              <a:solidFill>
                <a:schemeClr val="accent1"/>
              </a:solidFill>
            </a:endParaRPr>
          </a:p>
          <a:p>
            <a:pPr algn="just"/>
            <a:r>
              <a:rPr lang="zh-CN" altLang="en-US" sz="1400" dirty="0">
                <a:solidFill>
                  <a:schemeClr val="accent1"/>
                </a:solidFill>
              </a:rPr>
              <a:t>密码本：</a:t>
            </a:r>
            <a:r>
              <a:rPr lang="en-US" altLang="zh-CN" sz="1400" dirty="0" err="1">
                <a:solidFill>
                  <a:schemeClr val="accent1"/>
                </a:solidFill>
              </a:rPr>
              <a:t>abcdef</a:t>
            </a:r>
            <a:endParaRPr lang="en-US" altLang="zh-CN" sz="1400" dirty="0">
              <a:solidFill>
                <a:schemeClr val="accent1"/>
              </a:solidFill>
            </a:endParaRPr>
          </a:p>
          <a:p>
            <a:pPr algn="just"/>
            <a:r>
              <a:rPr lang="zh-CN" altLang="en-US" sz="1400" dirty="0">
                <a:solidFill>
                  <a:schemeClr val="accent1"/>
                </a:solidFill>
              </a:rPr>
              <a:t>输入明文：</a:t>
            </a:r>
            <a:r>
              <a:rPr lang="en-US" altLang="zh-CN" sz="1400" dirty="0">
                <a:solidFill>
                  <a:schemeClr val="accent1"/>
                </a:solidFill>
              </a:rPr>
              <a:t>b</a:t>
            </a:r>
            <a:endParaRPr lang="en-US" altLang="zh-CN" sz="1400" dirty="0">
              <a:solidFill>
                <a:schemeClr val="accent1"/>
              </a:solidFill>
            </a:endParaRPr>
          </a:p>
          <a:p>
            <a:pPr algn="just"/>
            <a:r>
              <a:rPr lang="zh-CN" altLang="en-US" sz="1400" dirty="0">
                <a:solidFill>
                  <a:schemeClr val="accent1"/>
                </a:solidFill>
              </a:rPr>
              <a:t>位移值：</a:t>
            </a:r>
            <a:r>
              <a:rPr lang="en-US" altLang="zh-CN" sz="1400" dirty="0">
                <a:solidFill>
                  <a:schemeClr val="accent1"/>
                </a:solidFill>
              </a:rPr>
              <a:t>2</a:t>
            </a:r>
            <a:endParaRPr lang="en-US" altLang="zh-CN" sz="1400" dirty="0">
              <a:solidFill>
                <a:schemeClr val="accent1"/>
              </a:solidFill>
            </a:endParaRPr>
          </a:p>
          <a:p>
            <a:pPr algn="just"/>
            <a:r>
              <a:rPr lang="zh-CN" altLang="en-US" sz="1400" dirty="0">
                <a:solidFill>
                  <a:schemeClr val="accent1"/>
                </a:solidFill>
              </a:rPr>
              <a:t>加密密码：</a:t>
            </a:r>
            <a:r>
              <a:rPr lang="en-US" altLang="zh-CN" sz="1400" dirty="0">
                <a:solidFill>
                  <a:schemeClr val="accent1"/>
                </a:solidFill>
              </a:rPr>
              <a:t>d</a:t>
            </a:r>
            <a:endParaRPr lang="zh-CN" altLang="en-US" sz="1400" dirty="0">
              <a:solidFill>
                <a:schemeClr val="accent1"/>
              </a:solidFill>
            </a:endParaRPr>
          </a:p>
        </p:txBody>
      </p:sp>
      <p:sp>
        <p:nvSpPr>
          <p:cNvPr id="39" name="对话气泡: 椭圆形 38"/>
          <p:cNvSpPr/>
          <p:nvPr/>
        </p:nvSpPr>
        <p:spPr>
          <a:xfrm>
            <a:off x="9503013" y="4883427"/>
            <a:ext cx="1960317" cy="888722"/>
          </a:xfrm>
          <a:prstGeom prst="wedgeEllipseCallout">
            <a:avLst>
              <a:gd name="adj1" fmla="val -58149"/>
              <a:gd name="adj2" fmla="val -95518"/>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如果要输入多位密码呢？</a:t>
            </a:r>
            <a:endParaRPr lang="zh-CN" altLang="en-US" dirty="0">
              <a:solidFill>
                <a:schemeClr val="tx1">
                  <a:lumMod val="85000"/>
                  <a:lumOff val="15000"/>
                </a:schemeClr>
              </a:solidFill>
            </a:endParaRPr>
          </a:p>
        </p:txBody>
      </p:sp>
      <p:pic>
        <p:nvPicPr>
          <p:cNvPr id="11" name="图片 10"/>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6737" y="2218335"/>
            <a:ext cx="6528890" cy="413867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Tm="369746"/>
    </mc:Choice>
    <mc:Fallback>
      <p:transition advTm="3697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02</a:t>
            </a:r>
            <a:r>
              <a:rPr lang="zh-CN" altLang="en-US" dirty="0"/>
              <a:t>凯撒加密</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凯撒加密</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5034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2-2</a:t>
            </a:r>
            <a:endParaRPr lang="zh-CN" altLang="en-US" sz="2000" dirty="0"/>
          </a:p>
        </p:txBody>
      </p:sp>
      <p:sp>
        <p:nvSpPr>
          <p:cNvPr id="13" name="文本框 12"/>
          <p:cNvSpPr txBox="1"/>
          <p:nvPr/>
        </p:nvSpPr>
        <p:spPr>
          <a:xfrm>
            <a:off x="943570" y="1787383"/>
            <a:ext cx="5782352" cy="417358"/>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接收用户输入明文及移动位数，生成凯撒加密的密文</a:t>
            </a:r>
            <a:endParaRPr lang="zh-CN" altLang="en-US" dirty="0">
              <a:cs typeface="+mn-ea"/>
              <a:sym typeface="+mn-lt"/>
            </a:endParaRPr>
          </a:p>
        </p:txBody>
      </p:sp>
      <p:pic>
        <p:nvPicPr>
          <p:cNvPr id="8" name="图片 7"/>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73517" y="2204741"/>
            <a:ext cx="6202838" cy="4226864"/>
          </a:xfrm>
          <a:prstGeom prst="rect">
            <a:avLst/>
          </a:prstGeom>
        </p:spPr>
      </p:pic>
      <p:sp>
        <p:nvSpPr>
          <p:cNvPr id="15" name="矩形 14"/>
          <p:cNvSpPr/>
          <p:nvPr/>
        </p:nvSpPr>
        <p:spPr>
          <a:xfrm>
            <a:off x="7497983" y="709701"/>
            <a:ext cx="2755862" cy="954107"/>
          </a:xfrm>
          <a:prstGeom prst="rect">
            <a:avLst/>
          </a:prstGeom>
          <a:solidFill>
            <a:schemeClr val="accent1">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zh-CN" altLang="en-US" sz="1400" b="1" dirty="0">
                <a:solidFill>
                  <a:schemeClr val="accent1"/>
                </a:solidFill>
              </a:rPr>
              <a:t>多位密码加密：</a:t>
            </a:r>
            <a:endParaRPr lang="en-US" altLang="zh-CN" sz="1400" b="1" dirty="0">
              <a:solidFill>
                <a:schemeClr val="accent1"/>
              </a:solidFill>
            </a:endParaRPr>
          </a:p>
          <a:p>
            <a:pPr algn="just"/>
            <a:r>
              <a:rPr lang="zh-CN" altLang="en-US" sz="1400" dirty="0">
                <a:solidFill>
                  <a:schemeClr val="accent1"/>
                </a:solidFill>
              </a:rPr>
              <a:t>明文密码：</a:t>
            </a:r>
            <a:r>
              <a:rPr lang="en-US" altLang="zh-CN" sz="1400" dirty="0">
                <a:solidFill>
                  <a:schemeClr val="accent1"/>
                </a:solidFill>
              </a:rPr>
              <a:t>mixly</a:t>
            </a:r>
            <a:endParaRPr lang="en-US" altLang="zh-CN" sz="1400" dirty="0">
              <a:solidFill>
                <a:schemeClr val="accent1"/>
              </a:solidFill>
            </a:endParaRPr>
          </a:p>
          <a:p>
            <a:pPr algn="just"/>
            <a:r>
              <a:rPr lang="zh-CN" altLang="en-US" sz="1400" dirty="0">
                <a:solidFill>
                  <a:schemeClr val="accent1"/>
                </a:solidFill>
              </a:rPr>
              <a:t>加密规则：向后位移</a:t>
            </a:r>
            <a:r>
              <a:rPr lang="en-US" altLang="zh-CN" sz="1400" dirty="0">
                <a:solidFill>
                  <a:schemeClr val="accent1"/>
                </a:solidFill>
              </a:rPr>
              <a:t>2</a:t>
            </a:r>
            <a:r>
              <a:rPr lang="zh-CN" altLang="en-US" sz="1400" dirty="0">
                <a:solidFill>
                  <a:schemeClr val="accent1"/>
                </a:solidFill>
              </a:rPr>
              <a:t>位</a:t>
            </a:r>
            <a:endParaRPr lang="zh-CN" altLang="en-US" sz="1400" dirty="0">
              <a:solidFill>
                <a:schemeClr val="accent1"/>
              </a:solidFill>
            </a:endParaRPr>
          </a:p>
          <a:p>
            <a:pPr algn="just"/>
            <a:r>
              <a:rPr lang="zh-CN" altLang="en-US" sz="1400" dirty="0">
                <a:solidFill>
                  <a:schemeClr val="accent1"/>
                </a:solidFill>
              </a:rPr>
              <a:t>加密密码：</a:t>
            </a:r>
            <a:r>
              <a:rPr lang="en-US" altLang="zh-CN" sz="1400" dirty="0" err="1">
                <a:solidFill>
                  <a:schemeClr val="accent1"/>
                </a:solidFill>
              </a:rPr>
              <a:t>okzna</a:t>
            </a:r>
            <a:endParaRPr lang="en-US" altLang="zh-CN" sz="1400"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p14:dur="0" advTm="55077"/>
    </mc:Choice>
    <mc:Fallback>
      <p:transition advTm="550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02</a:t>
            </a:r>
            <a:r>
              <a:rPr lang="zh-CN" altLang="en-US" dirty="0"/>
              <a:t>凯撒加密</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凯撒加密</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5034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2-2</a:t>
            </a:r>
            <a:endParaRPr lang="zh-CN" altLang="en-US" sz="2000" dirty="0"/>
          </a:p>
        </p:txBody>
      </p:sp>
      <p:sp>
        <p:nvSpPr>
          <p:cNvPr id="13" name="文本框 12"/>
          <p:cNvSpPr txBox="1"/>
          <p:nvPr/>
        </p:nvSpPr>
        <p:spPr>
          <a:xfrm>
            <a:off x="943570" y="1787383"/>
            <a:ext cx="5782352" cy="417358"/>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接收用户输入明文及移动位数，生成凯撒加密的密文</a:t>
            </a:r>
            <a:endParaRPr lang="zh-CN" altLang="en-US" dirty="0">
              <a:cs typeface="+mn-ea"/>
              <a:sym typeface="+mn-lt"/>
            </a:endParaRPr>
          </a:p>
        </p:txBody>
      </p:sp>
      <p:sp>
        <p:nvSpPr>
          <p:cNvPr id="12" name="矩形 11"/>
          <p:cNvSpPr/>
          <p:nvPr/>
        </p:nvSpPr>
        <p:spPr>
          <a:xfrm>
            <a:off x="9775537" y="2695620"/>
            <a:ext cx="2148041" cy="3441904"/>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pPr>
            <a:r>
              <a:rPr lang="en-US" altLang="zh-CN" sz="1400" dirty="0">
                <a:solidFill>
                  <a:schemeClr val="tx1"/>
                </a:solidFill>
              </a:rPr>
              <a:t>ASCII</a:t>
            </a:r>
            <a:r>
              <a:rPr lang="zh-CN" altLang="en-US" sz="1400" dirty="0">
                <a:solidFill>
                  <a:schemeClr val="tx1"/>
                </a:solidFill>
              </a:rPr>
              <a:t>码是基于拉丁字母的一套编码系统，用于显示现代英文和西欧语言。</a:t>
            </a:r>
            <a:r>
              <a:rPr lang="en-US" altLang="zh-CN" sz="1400" dirty="0">
                <a:solidFill>
                  <a:schemeClr val="tx1"/>
                </a:solidFill>
              </a:rPr>
              <a:t>ASCII </a:t>
            </a:r>
            <a:r>
              <a:rPr lang="zh-CN" altLang="en-US" sz="1400" dirty="0">
                <a:solidFill>
                  <a:schemeClr val="tx1"/>
                </a:solidFill>
                <a:hlinkClick r:id="rId1"/>
              </a:rPr>
              <a:t>编码</a:t>
            </a:r>
            <a:r>
              <a:rPr lang="zh-CN" altLang="en-US" sz="1400" dirty="0">
                <a:solidFill>
                  <a:schemeClr val="tx1"/>
                </a:solidFill>
              </a:rPr>
              <a:t>表中，小写</a:t>
            </a:r>
            <a:r>
              <a:rPr lang="en-US" altLang="zh-CN" sz="1400" dirty="0">
                <a:solidFill>
                  <a:schemeClr val="tx1"/>
                </a:solidFill>
              </a:rPr>
              <a:t>26</a:t>
            </a:r>
            <a:r>
              <a:rPr lang="zh-CN" altLang="en-US" sz="1400" dirty="0">
                <a:solidFill>
                  <a:schemeClr val="tx1"/>
                </a:solidFill>
              </a:rPr>
              <a:t>个英文字母由</a:t>
            </a:r>
            <a:r>
              <a:rPr lang="en-US" altLang="zh-CN" sz="1400" dirty="0">
                <a:solidFill>
                  <a:schemeClr val="tx1"/>
                </a:solidFill>
              </a:rPr>
              <a:t>a</a:t>
            </a:r>
            <a:r>
              <a:rPr lang="zh-CN" altLang="en-US" sz="1400" dirty="0">
                <a:solidFill>
                  <a:schemeClr val="tx1"/>
                </a:solidFill>
              </a:rPr>
              <a:t>到</a:t>
            </a:r>
            <a:r>
              <a:rPr lang="en-US" altLang="zh-CN" sz="1400" dirty="0">
                <a:solidFill>
                  <a:schemeClr val="tx1"/>
                </a:solidFill>
              </a:rPr>
              <a:t>z</a:t>
            </a:r>
            <a:r>
              <a:rPr lang="zh-CN" altLang="en-US" sz="1400" dirty="0">
                <a:solidFill>
                  <a:schemeClr val="tx1"/>
                </a:solidFill>
              </a:rPr>
              <a:t>对应的</a:t>
            </a:r>
            <a:r>
              <a:rPr lang="en-US" altLang="zh-CN" sz="1400" dirty="0">
                <a:solidFill>
                  <a:schemeClr val="tx1"/>
                </a:solidFill>
              </a:rPr>
              <a:t>ASCII</a:t>
            </a:r>
            <a:r>
              <a:rPr lang="zh-CN" altLang="en-US" sz="1400" dirty="0">
                <a:solidFill>
                  <a:schemeClr val="tx1"/>
                </a:solidFill>
              </a:rPr>
              <a:t>数值由</a:t>
            </a:r>
            <a:r>
              <a:rPr lang="en-US" altLang="zh-CN" sz="1400" dirty="0">
                <a:solidFill>
                  <a:schemeClr val="tx1"/>
                </a:solidFill>
              </a:rPr>
              <a:t>97</a:t>
            </a:r>
            <a:r>
              <a:rPr lang="zh-CN" altLang="en-US" sz="1400" dirty="0">
                <a:solidFill>
                  <a:schemeClr val="tx1"/>
                </a:solidFill>
              </a:rPr>
              <a:t>到</a:t>
            </a:r>
            <a:r>
              <a:rPr lang="en-US" altLang="zh-CN" sz="1400" dirty="0">
                <a:solidFill>
                  <a:schemeClr val="tx1"/>
                </a:solidFill>
              </a:rPr>
              <a:t>122</a:t>
            </a:r>
            <a:r>
              <a:rPr lang="zh-CN" altLang="en-US" sz="1400" dirty="0">
                <a:solidFill>
                  <a:schemeClr val="tx1"/>
                </a:solidFill>
              </a:rPr>
              <a:t>；大写</a:t>
            </a:r>
            <a:r>
              <a:rPr lang="en-US" altLang="zh-CN" sz="1400" dirty="0">
                <a:solidFill>
                  <a:schemeClr val="tx1"/>
                </a:solidFill>
              </a:rPr>
              <a:t>26</a:t>
            </a:r>
            <a:r>
              <a:rPr lang="zh-CN" altLang="en-US" sz="1400" dirty="0">
                <a:solidFill>
                  <a:schemeClr val="tx1"/>
                </a:solidFill>
              </a:rPr>
              <a:t>个英文字母由</a:t>
            </a:r>
            <a:r>
              <a:rPr lang="en-US" altLang="zh-CN" sz="1400" dirty="0">
                <a:solidFill>
                  <a:schemeClr val="tx1"/>
                </a:solidFill>
              </a:rPr>
              <a:t>A</a:t>
            </a:r>
            <a:r>
              <a:rPr lang="zh-CN" altLang="en-US" sz="1400" dirty="0">
                <a:solidFill>
                  <a:schemeClr val="tx1"/>
                </a:solidFill>
              </a:rPr>
              <a:t>到</a:t>
            </a:r>
            <a:r>
              <a:rPr lang="en-US" altLang="zh-CN" sz="1400" dirty="0">
                <a:solidFill>
                  <a:schemeClr val="tx1"/>
                </a:solidFill>
              </a:rPr>
              <a:t>Z</a:t>
            </a:r>
            <a:r>
              <a:rPr lang="zh-CN" altLang="en-US" sz="1400" dirty="0">
                <a:solidFill>
                  <a:schemeClr val="tx1"/>
                </a:solidFill>
              </a:rPr>
              <a:t>对应的</a:t>
            </a:r>
            <a:r>
              <a:rPr lang="en-US" altLang="zh-CN" sz="1400" dirty="0">
                <a:solidFill>
                  <a:schemeClr val="tx1"/>
                </a:solidFill>
              </a:rPr>
              <a:t>ASCII</a:t>
            </a:r>
            <a:r>
              <a:rPr lang="zh-CN" altLang="en-US" sz="1400" dirty="0">
                <a:solidFill>
                  <a:schemeClr val="tx1"/>
                </a:solidFill>
              </a:rPr>
              <a:t>数值由</a:t>
            </a:r>
            <a:r>
              <a:rPr lang="en-US" altLang="zh-CN" sz="1400" dirty="0">
                <a:solidFill>
                  <a:schemeClr val="tx1"/>
                </a:solidFill>
              </a:rPr>
              <a:t>65</a:t>
            </a:r>
            <a:r>
              <a:rPr lang="zh-CN" altLang="en-US" sz="1400" dirty="0">
                <a:solidFill>
                  <a:schemeClr val="tx1"/>
                </a:solidFill>
              </a:rPr>
              <a:t>到</a:t>
            </a:r>
            <a:r>
              <a:rPr lang="en-US" altLang="zh-CN" sz="1400" dirty="0">
                <a:solidFill>
                  <a:schemeClr val="tx1"/>
                </a:solidFill>
              </a:rPr>
              <a:t>90</a:t>
            </a:r>
            <a:r>
              <a:rPr lang="zh-CN" altLang="en-US" sz="1400" dirty="0">
                <a:solidFill>
                  <a:schemeClr val="tx1"/>
                </a:solidFill>
              </a:rPr>
              <a:t>。</a:t>
            </a:r>
            <a:r>
              <a:rPr lang="en-US" altLang="zh-CN" sz="1400" dirty="0">
                <a:solidFill>
                  <a:schemeClr val="tx1"/>
                </a:solidFill>
              </a:rPr>
              <a:t>26</a:t>
            </a:r>
            <a:r>
              <a:rPr lang="zh-CN" altLang="en-US" sz="1400" dirty="0">
                <a:solidFill>
                  <a:schemeClr val="tx1"/>
                </a:solidFill>
              </a:rPr>
              <a:t>个英文字母的</a:t>
            </a:r>
            <a:r>
              <a:rPr lang="zh-CN" altLang="en-US" sz="1400" b="1" dirty="0">
                <a:solidFill>
                  <a:schemeClr val="tx1"/>
                </a:solidFill>
              </a:rPr>
              <a:t>连续排列</a:t>
            </a:r>
            <a:r>
              <a:rPr lang="zh-CN" altLang="en-US" sz="1400" dirty="0">
                <a:solidFill>
                  <a:schemeClr val="tx1"/>
                </a:solidFill>
              </a:rPr>
              <a:t>以及</a:t>
            </a:r>
            <a:r>
              <a:rPr lang="zh-CN" altLang="en-US" sz="1400" b="1" dirty="0">
                <a:solidFill>
                  <a:schemeClr val="tx1"/>
                </a:solidFill>
              </a:rPr>
              <a:t>字符和码值的一一对应</a:t>
            </a:r>
            <a:r>
              <a:rPr lang="zh-CN" altLang="en-US" sz="1400" dirty="0">
                <a:solidFill>
                  <a:schemeClr val="tx1"/>
                </a:solidFill>
              </a:rPr>
              <a:t>，为我们提供了一种默认的密码本。</a:t>
            </a:r>
            <a:endParaRPr lang="zh-CN" altLang="en-US" sz="1400" dirty="0">
              <a:solidFill>
                <a:schemeClr val="tx1"/>
              </a:solidFill>
            </a:endParaRPr>
          </a:p>
        </p:txBody>
      </p:sp>
      <p:pic>
        <p:nvPicPr>
          <p:cNvPr id="14" name="图片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299" y="2840545"/>
            <a:ext cx="7013921" cy="3608567"/>
          </a:xfrm>
          <a:prstGeom prst="rect">
            <a:avLst/>
          </a:prstGeom>
        </p:spPr>
      </p:pic>
      <p:pic>
        <p:nvPicPr>
          <p:cNvPr id="9" name="Picture 2" descr="https://gimg2.baidu.com/image_search/src=http%3A%2F%2Fimg.wendangwang.com%2Fpic%2F2dfcb6ebb3bcd89515d0096f%2F1-750-jpg_6_0_______-708-0-0-708.jpg&amp;refer=http%3A%2F%2Fimg.wendangwang.com&amp;app=2002&amp;size=f9999,10000&amp;q=a80&amp;n=0&amp;g=0n&amp;fmt=auto?sec=1655628102&amp;t=7b138c2f496e4ed4346e1a14fe2de15d"/>
          <p:cNvPicPr>
            <a:picLocks noChangeAspect="1" noChangeArrowheads="1"/>
          </p:cNvPicPr>
          <p:nvPr/>
        </p:nvPicPr>
        <p:blipFill rotWithShape="1">
          <a:blip r:embed="rId3">
            <a:extLst>
              <a:ext uri="{28A0092B-C50C-407E-A947-70E740481C1C}">
                <a14:useLocalDpi xmlns:a14="http://schemas.microsoft.com/office/drawing/2010/main" val="0"/>
              </a:ext>
            </a:extLst>
          </a:blip>
          <a:srcRect l="36170" t="2937" r="27044"/>
          <a:stretch>
            <a:fillRect/>
          </a:stretch>
        </p:blipFill>
        <p:spPr bwMode="auto">
          <a:xfrm>
            <a:off x="7729249" y="707552"/>
            <a:ext cx="1947259" cy="54428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advTm="55077"/>
    </mc:Choice>
    <mc:Fallback>
      <p:transition advTm="5507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03</a:t>
            </a:r>
            <a:endParaRPr lang="zh-CN" altLang="en-US" sz="3200" dirty="0">
              <a:latin typeface="+mj-ea"/>
              <a:ea typeface="+mj-ea"/>
            </a:endParaRPr>
          </a:p>
        </p:txBody>
      </p:sp>
      <p:sp>
        <p:nvSpPr>
          <p:cNvPr id="7" name="文本框 6"/>
          <p:cNvSpPr txBox="1"/>
          <p:nvPr/>
        </p:nvSpPr>
        <p:spPr>
          <a:xfrm>
            <a:off x="880154" y="3175288"/>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垃圾分类</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2911479" y="3498454"/>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0" y="4728613"/>
            <a:ext cx="2865038" cy="753220"/>
          </a:xfrm>
          <a:prstGeom prst="rect">
            <a:avLst/>
          </a:prstGeom>
          <a:noFill/>
        </p:spPr>
        <p:txBody>
          <a:bodyPr wrap="squar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元组</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复杂条件判断</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03</a:t>
            </a:r>
            <a:r>
              <a:rPr lang="zh-CN" altLang="en-US" dirty="0"/>
              <a:t>垃圾分类</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材质判断</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5034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6792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3-1</a:t>
            </a:r>
            <a:endParaRPr lang="zh-CN" altLang="en-US" sz="2000" dirty="0"/>
          </a:p>
        </p:txBody>
      </p:sp>
      <p:sp>
        <p:nvSpPr>
          <p:cNvPr id="13" name="文本框 12"/>
          <p:cNvSpPr txBox="1"/>
          <p:nvPr/>
        </p:nvSpPr>
        <p:spPr>
          <a:xfrm>
            <a:off x="943570" y="1787383"/>
            <a:ext cx="3474028" cy="417358"/>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根据物品名称初步判断其材质</a:t>
            </a:r>
            <a:endParaRPr lang="zh-CN" altLang="en-US" dirty="0">
              <a:cs typeface="+mn-ea"/>
              <a:sym typeface="+mn-lt"/>
            </a:endParaRPr>
          </a:p>
        </p:txBody>
      </p:sp>
      <p:pic>
        <p:nvPicPr>
          <p:cNvPr id="5" name="图片 4"/>
          <p:cNvPicPr>
            <a:picLocks noChangeAspect="1"/>
          </p:cNvPicPr>
          <p:nvPr/>
        </p:nvPicPr>
        <p:blipFill rotWithShape="1">
          <a:blip r:embed="rId1"/>
          <a:srcRect l="1822" t="2292" r="1559" b="2686"/>
          <a:stretch>
            <a:fillRect/>
          </a:stretch>
        </p:blipFill>
        <p:spPr>
          <a:xfrm>
            <a:off x="2206737" y="2355757"/>
            <a:ext cx="5417820" cy="4000500"/>
          </a:xfrm>
          <a:prstGeom prst="rect">
            <a:avLst/>
          </a:prstGeom>
        </p:spPr>
      </p:pic>
      <p:sp>
        <p:nvSpPr>
          <p:cNvPr id="8" name="矩形 7"/>
          <p:cNvSpPr/>
          <p:nvPr/>
        </p:nvSpPr>
        <p:spPr>
          <a:xfrm>
            <a:off x="6546649"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9" name="文本占位符 3"/>
          <p:cNvSpPr>
            <a:spLocks noGrp="1"/>
          </p:cNvSpPr>
          <p:nvPr/>
        </p:nvSpPr>
        <p:spPr>
          <a:xfrm>
            <a:off x="6546650" y="1777258"/>
            <a:ext cx="5396821" cy="2028932"/>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成员运算符</a:t>
            </a:r>
            <a:r>
              <a:rPr lang="en-US" altLang="zh-CN" dirty="0">
                <a:solidFill>
                  <a:schemeClr val="accent1"/>
                </a:solidFill>
                <a:latin typeface="+mj-ea"/>
                <a:ea typeface="+mj-ea"/>
              </a:rPr>
              <a:t>in</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有时候在执行一些操作之前，必须要检查某序列中是否存在指定值，该方法在</a:t>
            </a:r>
            <a:r>
              <a:rPr lang="en-US" altLang="zh-CN" sz="2000" dirty="0">
                <a:solidFill>
                  <a:schemeClr val="tx1">
                    <a:lumMod val="85000"/>
                    <a:lumOff val="15000"/>
                  </a:schemeClr>
                </a:solidFill>
                <a:latin typeface="+mn-ea"/>
                <a:cs typeface="微软雅黑" panose="020B0503020204020204" charset="-122"/>
              </a:rPr>
              <a:t>Mixly</a:t>
            </a:r>
            <a:r>
              <a:rPr lang="zh-CN" altLang="en-US" sz="2000" dirty="0">
                <a:solidFill>
                  <a:schemeClr val="tx1">
                    <a:lumMod val="85000"/>
                    <a:lumOff val="15000"/>
                  </a:schemeClr>
                </a:solidFill>
                <a:latin typeface="+mn-ea"/>
                <a:cs typeface="微软雅黑" panose="020B0503020204020204" charset="-122"/>
              </a:rPr>
              <a:t>中体现为“</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在</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中”。</a:t>
            </a:r>
            <a:endParaRPr lang="zh-CN" altLang="en-US" sz="2000" dirty="0">
              <a:solidFill>
                <a:schemeClr val="tx1">
                  <a:lumMod val="85000"/>
                  <a:lumOff val="15000"/>
                </a:schemeClr>
              </a:solidFill>
              <a:latin typeface="+mn-ea"/>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gimg2.baidu.com/image_search/src=http%3A%2F%2Fss2.meipian.me%2Fusers%2F316731992%2F4b2ee6eb49706227727232b4dd304a1a.jpg%3Fmeipian-raw%2Fbucket%2Fivwen%2Fkey%2FdXNlcnMvMzE2NzMxOTkyLzRiMmVlNmViNDk3MDYyMjc3MjcyMzJiNGRkMzA0YTFhLmpwZw%3D%3D%2Fsign%2Ff4faddb638ac82f9146905b68a6133f8.jpg&amp;refer=http%3A%2F%2Fss2.meipian.me&amp;app=2002&amp;size=f9999,10000&amp;q=a80&amp;n=0&amp;g=0n&amp;fmt=auto?sec=1656398643&amp;t=602ae51fd792f9875b79a65a337d4341"/>
          <p:cNvPicPr>
            <a:picLocks noChangeAspect="1" noChangeArrowheads="1"/>
          </p:cNvPicPr>
          <p:nvPr/>
        </p:nvPicPr>
        <p:blipFill rotWithShape="1">
          <a:blip r:embed="rId1">
            <a:extLst>
              <a:ext uri="{28A0092B-C50C-407E-A947-70E740481C1C}">
                <a14:useLocalDpi xmlns:a14="http://schemas.microsoft.com/office/drawing/2010/main" val="0"/>
              </a:ext>
            </a:extLst>
          </a:blip>
          <a:srcRect t="15775"/>
          <a:stretch>
            <a:fillRect/>
          </a:stretch>
        </p:blipFill>
        <p:spPr bwMode="auto">
          <a:xfrm>
            <a:off x="5152430" y="1621470"/>
            <a:ext cx="6096000" cy="4243855"/>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en-US" altLang="zh-CN" dirty="0"/>
              <a:t>03</a:t>
            </a:r>
            <a:r>
              <a:rPr lang="zh-CN" altLang="en-US" dirty="0"/>
              <a:t>垃圾分类</a:t>
            </a:r>
            <a:endParaRPr lang="zh-CN" altLang="en-US" dirty="0"/>
          </a:p>
        </p:txBody>
      </p:sp>
      <p:sp>
        <p:nvSpPr>
          <p:cNvPr id="6" name="文本框 5"/>
          <p:cNvSpPr txBox="1"/>
          <p:nvPr/>
        </p:nvSpPr>
        <p:spPr>
          <a:xfrm>
            <a:off x="1745072" y="1236257"/>
            <a:ext cx="1723549"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建议垃圾分类</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703461"/>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6792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3-2</a:t>
            </a:r>
            <a:endParaRPr lang="zh-CN" altLang="en-US" sz="2000" dirty="0"/>
          </a:p>
        </p:txBody>
      </p:sp>
      <p:sp>
        <p:nvSpPr>
          <p:cNvPr id="13" name="文本框 12"/>
          <p:cNvSpPr txBox="1"/>
          <p:nvPr/>
        </p:nvSpPr>
        <p:spPr>
          <a:xfrm>
            <a:off x="943570" y="1787383"/>
            <a:ext cx="3704860" cy="430952"/>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根据物品名称为其进行垃圾分类</a:t>
            </a:r>
            <a:endParaRPr lang="en-US" altLang="zh-CN" dirty="0">
              <a:cs typeface="+mn-ea"/>
              <a:sym typeface="+mn-lt"/>
            </a:endParaRPr>
          </a:p>
        </p:txBody>
      </p:sp>
      <p:sp>
        <p:nvSpPr>
          <p:cNvPr id="8" name="对话气泡: 椭圆形 7"/>
          <p:cNvSpPr/>
          <p:nvPr/>
        </p:nvSpPr>
        <p:spPr>
          <a:xfrm>
            <a:off x="1478742" y="4733021"/>
            <a:ext cx="2506922" cy="888722"/>
          </a:xfrm>
          <a:prstGeom prst="wedgeEllipseCallout">
            <a:avLst>
              <a:gd name="adj1" fmla="val 62833"/>
              <a:gd name="adj2" fmla="val -63489"/>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这个程序可以简化吗？</a:t>
            </a:r>
            <a:endParaRPr lang="zh-CN" altLang="en-US" dirty="0">
              <a:solidFill>
                <a:schemeClr val="tx1">
                  <a:lumMod val="85000"/>
                  <a:lumOff val="15000"/>
                </a:schemeClr>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012" y="1621470"/>
            <a:ext cx="7531753" cy="460791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78280" y="4476021"/>
            <a:ext cx="8153107" cy="744619"/>
          </a:xfrm>
          <a:prstGeom prst="rect">
            <a:avLst/>
          </a:prstGeom>
        </p:spPr>
      </p:pic>
      <p:sp>
        <p:nvSpPr>
          <p:cNvPr id="2" name="标题 1"/>
          <p:cNvSpPr>
            <a:spLocks noGrp="1"/>
          </p:cNvSpPr>
          <p:nvPr>
            <p:ph type="title"/>
          </p:nvPr>
        </p:nvSpPr>
        <p:spPr>
          <a:xfrm>
            <a:off x="515938" y="275766"/>
            <a:ext cx="11071459" cy="644578"/>
          </a:xfrm>
        </p:spPr>
        <p:txBody>
          <a:bodyPr/>
          <a:lstStyle/>
          <a:p>
            <a:r>
              <a:rPr lang="en-US" altLang="zh-CN" dirty="0"/>
              <a:t>03</a:t>
            </a:r>
            <a:r>
              <a:rPr lang="zh-CN" altLang="en-US" dirty="0"/>
              <a:t>垃圾分类</a:t>
            </a:r>
            <a:endParaRPr lang="zh-CN" altLang="en-US" dirty="0"/>
          </a:p>
        </p:txBody>
      </p:sp>
      <p:cxnSp>
        <p:nvCxnSpPr>
          <p:cNvPr id="12" name="直接连接符 11"/>
          <p:cNvCxnSpPr/>
          <p:nvPr/>
        </p:nvCxnSpPr>
        <p:spPr>
          <a:xfrm flipV="1">
            <a:off x="2261338" y="4837487"/>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385664" y="5487897"/>
            <a:ext cx="4187813" cy="369332"/>
          </a:xfrm>
          <a:prstGeom prst="rect">
            <a:avLst/>
          </a:prstGeom>
        </p:spPr>
        <p:txBody>
          <a:bodyPr wrap="none">
            <a:spAutoFit/>
          </a:bodyPr>
          <a:lstStyle/>
          <a:p>
            <a:r>
              <a:rPr lang="en-US" altLang="zh-CN" dirty="0">
                <a:cs typeface="+mn-ea"/>
                <a:sym typeface="+mn-lt"/>
              </a:rPr>
              <a:t>recyclable</a:t>
            </a:r>
            <a:r>
              <a:rPr lang="zh-CN" altLang="en-US" dirty="0">
                <a:cs typeface="+mn-ea"/>
                <a:sym typeface="+mn-lt"/>
              </a:rPr>
              <a:t>是一个变量，内容是一个元组</a:t>
            </a:r>
            <a:endParaRPr lang="zh-CN" altLang="en-US" dirty="0"/>
          </a:p>
        </p:txBody>
      </p:sp>
      <p:cxnSp>
        <p:nvCxnSpPr>
          <p:cNvPr id="16" name="直接连接符 15"/>
          <p:cNvCxnSpPr/>
          <p:nvPr/>
        </p:nvCxnSpPr>
        <p:spPr>
          <a:xfrm flipV="1">
            <a:off x="7704195" y="4830889"/>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354834" y="5511814"/>
            <a:ext cx="3995004" cy="369332"/>
          </a:xfrm>
          <a:prstGeom prst="rect">
            <a:avLst/>
          </a:prstGeom>
        </p:spPr>
        <p:txBody>
          <a:bodyPr wrap="none">
            <a:spAutoFit/>
          </a:bodyPr>
          <a:lstStyle/>
          <a:p>
            <a:r>
              <a:rPr lang="zh-CN" altLang="en-US" dirty="0">
                <a:cs typeface="+mn-ea"/>
                <a:sym typeface="+mn-lt"/>
              </a:rPr>
              <a:t>元组长度为</a:t>
            </a:r>
            <a:r>
              <a:rPr lang="en-US" altLang="zh-CN" dirty="0">
                <a:cs typeface="+mn-ea"/>
                <a:sym typeface="+mn-lt"/>
              </a:rPr>
              <a:t>3</a:t>
            </a:r>
            <a:r>
              <a:rPr lang="zh-CN" altLang="en-US" dirty="0">
                <a:cs typeface="+mn-ea"/>
                <a:sym typeface="+mn-lt"/>
              </a:rPr>
              <a:t>，每一项都是一个字符串</a:t>
            </a:r>
            <a:endParaRPr lang="zh-CN" altLang="en-US" dirty="0"/>
          </a:p>
        </p:txBody>
      </p:sp>
      <p:cxnSp>
        <p:nvCxnSpPr>
          <p:cNvPr id="19" name="直接连接符 18"/>
          <p:cNvCxnSpPr/>
          <p:nvPr/>
        </p:nvCxnSpPr>
        <p:spPr>
          <a:xfrm flipV="1">
            <a:off x="5561264" y="4187077"/>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943146" y="3831311"/>
            <a:ext cx="1236236" cy="369332"/>
          </a:xfrm>
          <a:prstGeom prst="rect">
            <a:avLst/>
          </a:prstGeom>
        </p:spPr>
        <p:txBody>
          <a:bodyPr wrap="none">
            <a:spAutoFit/>
          </a:bodyPr>
          <a:lstStyle/>
          <a:p>
            <a:r>
              <a:rPr lang="zh-CN" altLang="en-US" dirty="0">
                <a:cs typeface="+mn-ea"/>
                <a:sym typeface="+mn-lt"/>
              </a:rPr>
              <a:t>元组第</a:t>
            </a:r>
            <a:r>
              <a:rPr lang="en-US" altLang="zh-CN" dirty="0">
                <a:cs typeface="+mn-ea"/>
                <a:sym typeface="+mn-lt"/>
              </a:rPr>
              <a:t>0</a:t>
            </a:r>
            <a:r>
              <a:rPr lang="zh-CN" altLang="en-US" dirty="0">
                <a:cs typeface="+mn-ea"/>
                <a:sym typeface="+mn-lt"/>
              </a:rPr>
              <a:t>项</a:t>
            </a:r>
            <a:endParaRPr lang="zh-CN" altLang="en-US" dirty="0"/>
          </a:p>
        </p:txBody>
      </p:sp>
      <p:cxnSp>
        <p:nvCxnSpPr>
          <p:cNvPr id="21" name="直接连接符 20"/>
          <p:cNvCxnSpPr/>
          <p:nvPr/>
        </p:nvCxnSpPr>
        <p:spPr>
          <a:xfrm flipV="1">
            <a:off x="7075593" y="4189024"/>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457475" y="3833258"/>
            <a:ext cx="1236236" cy="369332"/>
          </a:xfrm>
          <a:prstGeom prst="rect">
            <a:avLst/>
          </a:prstGeom>
        </p:spPr>
        <p:txBody>
          <a:bodyPr wrap="none">
            <a:spAutoFit/>
          </a:bodyPr>
          <a:lstStyle/>
          <a:p>
            <a:r>
              <a:rPr lang="zh-CN" altLang="en-US" dirty="0">
                <a:cs typeface="+mn-ea"/>
                <a:sym typeface="+mn-lt"/>
              </a:rPr>
              <a:t>元组第</a:t>
            </a:r>
            <a:r>
              <a:rPr lang="en-US" altLang="zh-CN" dirty="0">
                <a:cs typeface="+mn-ea"/>
                <a:sym typeface="+mn-lt"/>
              </a:rPr>
              <a:t>1</a:t>
            </a:r>
            <a:r>
              <a:rPr lang="zh-CN" altLang="en-US" dirty="0">
                <a:cs typeface="+mn-ea"/>
                <a:sym typeface="+mn-lt"/>
              </a:rPr>
              <a:t>项</a:t>
            </a:r>
            <a:endParaRPr lang="zh-CN" altLang="en-US" dirty="0"/>
          </a:p>
        </p:txBody>
      </p:sp>
      <p:cxnSp>
        <p:nvCxnSpPr>
          <p:cNvPr id="23" name="直接连接符 22"/>
          <p:cNvCxnSpPr/>
          <p:nvPr/>
        </p:nvCxnSpPr>
        <p:spPr>
          <a:xfrm flipV="1">
            <a:off x="8731720" y="4183929"/>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8113602" y="3828163"/>
            <a:ext cx="1236236" cy="369332"/>
          </a:xfrm>
          <a:prstGeom prst="rect">
            <a:avLst/>
          </a:prstGeom>
        </p:spPr>
        <p:txBody>
          <a:bodyPr wrap="none">
            <a:spAutoFit/>
          </a:bodyPr>
          <a:lstStyle/>
          <a:p>
            <a:r>
              <a:rPr lang="zh-CN" altLang="en-US" dirty="0">
                <a:cs typeface="+mn-ea"/>
                <a:sym typeface="+mn-lt"/>
              </a:rPr>
              <a:t>元组第</a:t>
            </a:r>
            <a:r>
              <a:rPr lang="en-US" altLang="zh-CN" dirty="0">
                <a:cs typeface="+mn-ea"/>
                <a:sym typeface="+mn-lt"/>
              </a:rPr>
              <a:t>2</a:t>
            </a:r>
            <a:r>
              <a:rPr lang="zh-CN" altLang="en-US" dirty="0">
                <a:cs typeface="+mn-ea"/>
                <a:sym typeface="+mn-lt"/>
              </a:rPr>
              <a:t>项</a:t>
            </a:r>
            <a:endParaRPr lang="zh-CN" altLang="en-US" dirty="0"/>
          </a:p>
        </p:txBody>
      </p:sp>
      <p:sp>
        <p:nvSpPr>
          <p:cNvPr id="27" name="矩形 26"/>
          <p:cNvSpPr/>
          <p:nvPr/>
        </p:nvSpPr>
        <p:spPr>
          <a:xfrm>
            <a:off x="1163744" y="1253054"/>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8" name="文本占位符 3"/>
          <p:cNvSpPr>
            <a:spLocks noGrp="1"/>
          </p:cNvSpPr>
          <p:nvPr/>
        </p:nvSpPr>
        <p:spPr>
          <a:xfrm>
            <a:off x="1112991" y="1952552"/>
            <a:ext cx="10429365" cy="159708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元组</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元组是</a:t>
            </a:r>
            <a:r>
              <a:rPr lang="en-US" altLang="zh-CN" sz="2000" dirty="0">
                <a:solidFill>
                  <a:schemeClr val="tx1">
                    <a:lumMod val="85000"/>
                    <a:lumOff val="15000"/>
                  </a:schemeClr>
                </a:solidFill>
                <a:latin typeface="+mn-ea"/>
                <a:cs typeface="微软雅黑" panose="020B0503020204020204" charset="-122"/>
              </a:rPr>
              <a:t>Python</a:t>
            </a:r>
            <a:r>
              <a:rPr lang="zh-CN" altLang="en-US" sz="2000" dirty="0">
                <a:solidFill>
                  <a:schemeClr val="tx1">
                    <a:lumMod val="85000"/>
                    <a:lumOff val="15000"/>
                  </a:schemeClr>
                </a:solidFill>
                <a:latin typeface="+mn-ea"/>
                <a:cs typeface="微软雅黑" panose="020B0503020204020204" charset="-122"/>
              </a:rPr>
              <a:t>中的一种数据类型，属于一个序列，其中可以储存多个其他数据</a:t>
            </a:r>
            <a:endParaRPr lang="zh-CN" altLang="en-US" sz="2000" dirty="0">
              <a:solidFill>
                <a:schemeClr val="tx1">
                  <a:lumMod val="85000"/>
                  <a:lumOff val="15000"/>
                </a:schemeClr>
              </a:solidFill>
              <a:latin typeface="+mn-ea"/>
              <a:cs typeface="微软雅黑" panose="020B0503020204020204" charset="-122"/>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与列表相比，元组一经创建，其中的项目不可进行更改。</a:t>
            </a:r>
            <a:endParaRPr lang="zh-CN" altLang="en-US" sz="2000" dirty="0">
              <a:solidFill>
                <a:schemeClr val="tx1">
                  <a:lumMod val="85000"/>
                  <a:lumOff val="15000"/>
                </a:schemeClr>
              </a:solidFill>
              <a:latin typeface="+mn-ea"/>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04</a:t>
            </a:r>
            <a:endParaRPr lang="zh-CN" altLang="en-US" sz="3200" dirty="0">
              <a:latin typeface="+mj-ea"/>
              <a:ea typeface="+mj-ea"/>
            </a:endParaRPr>
          </a:p>
        </p:txBody>
      </p:sp>
      <p:sp>
        <p:nvSpPr>
          <p:cNvPr id="7" name="文本框 6"/>
          <p:cNvSpPr txBox="1"/>
          <p:nvPr/>
        </p:nvSpPr>
        <p:spPr>
          <a:xfrm>
            <a:off x="880154" y="3175288"/>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投票选举</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2911479" y="3498454"/>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0" y="4728613"/>
            <a:ext cx="2865038" cy="406971"/>
          </a:xfrm>
          <a:prstGeom prst="rect">
            <a:avLst/>
          </a:prstGeom>
          <a:noFill/>
        </p:spPr>
        <p:txBody>
          <a:bodyPr wrap="squar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字典</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24254" y="1136508"/>
            <a:ext cx="9238938" cy="4989989"/>
          </a:xfrm>
          <a:prstGeom prst="rect">
            <a:avLst/>
          </a:prstGeom>
        </p:spPr>
      </p:pic>
      <p:sp>
        <p:nvSpPr>
          <p:cNvPr id="2" name="标题 1"/>
          <p:cNvSpPr>
            <a:spLocks noGrp="1"/>
          </p:cNvSpPr>
          <p:nvPr>
            <p:ph type="title"/>
          </p:nvPr>
        </p:nvSpPr>
        <p:spPr/>
        <p:txBody>
          <a:bodyPr/>
          <a:lstStyle/>
          <a:p>
            <a:r>
              <a:rPr lang="en-US" altLang="zh-CN" dirty="0"/>
              <a:t>Hello </a:t>
            </a:r>
            <a:r>
              <a:rPr lang="en-US" altLang="zh-CN" dirty="0" err="1"/>
              <a:t>Mixly</a:t>
            </a:r>
            <a:r>
              <a:rPr lang="en-US" altLang="zh-CN" dirty="0"/>
              <a:t>!</a:t>
            </a:r>
            <a:endParaRPr lang="zh-CN" altLang="en-US" dirty="0"/>
          </a:p>
        </p:txBody>
      </p:sp>
      <p:sp>
        <p:nvSpPr>
          <p:cNvPr id="4" name="对话气泡: 椭圆形 3"/>
          <p:cNvSpPr/>
          <p:nvPr/>
        </p:nvSpPr>
        <p:spPr>
          <a:xfrm>
            <a:off x="6245725" y="3823395"/>
            <a:ext cx="3514726" cy="972455"/>
          </a:xfrm>
          <a:prstGeom prst="wedgeEllipseCallout">
            <a:avLst>
              <a:gd name="adj1" fmla="val -57725"/>
              <a:gd name="adj2" fmla="val 74084"/>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rPr>
              <a:t>【</a:t>
            </a:r>
            <a:r>
              <a:rPr lang="zh-CN" altLang="en-US" dirty="0">
                <a:solidFill>
                  <a:schemeClr val="tx1">
                    <a:lumMod val="85000"/>
                    <a:lumOff val="15000"/>
                  </a:schemeClr>
                </a:solidFill>
              </a:rPr>
              <a:t>打印</a:t>
            </a:r>
            <a:r>
              <a:rPr lang="en-US" altLang="zh-CN" dirty="0">
                <a:solidFill>
                  <a:schemeClr val="tx1">
                    <a:lumMod val="85000"/>
                    <a:lumOff val="15000"/>
                  </a:schemeClr>
                </a:solidFill>
              </a:rPr>
              <a:t>】</a:t>
            </a:r>
            <a:r>
              <a:rPr lang="zh-CN" altLang="en-US" dirty="0">
                <a:solidFill>
                  <a:schemeClr val="tx1">
                    <a:lumMod val="85000"/>
                    <a:lumOff val="15000"/>
                  </a:schemeClr>
                </a:solidFill>
              </a:rPr>
              <a:t>将参数中的内容输出到屏幕上</a:t>
            </a:r>
            <a:endParaRPr lang="zh-CN" altLang="en-US" dirty="0">
              <a:solidFill>
                <a:schemeClr val="tx1">
                  <a:lumMod val="85000"/>
                  <a:lumOff val="15000"/>
                </a:schemeClr>
              </a:solidFill>
            </a:endParaRPr>
          </a:p>
        </p:txBody>
      </p:sp>
      <p:pic>
        <p:nvPicPr>
          <p:cNvPr id="5" name="图片 4"/>
          <p:cNvPicPr>
            <a:picLocks noChangeAspect="1"/>
          </p:cNvPicPr>
          <p:nvPr/>
        </p:nvPicPr>
        <p:blipFill>
          <a:blip r:embed="rId2"/>
          <a:stretch>
            <a:fillRect/>
          </a:stretch>
        </p:blipFill>
        <p:spPr>
          <a:xfrm>
            <a:off x="1831327" y="4922730"/>
            <a:ext cx="4012208" cy="538311"/>
          </a:xfrm>
          <a:prstGeom prst="rect">
            <a:avLst/>
          </a:prstGeom>
          <a:ln w="19050">
            <a:solidFill>
              <a:schemeClr val="accent2"/>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04</a:t>
            </a:r>
            <a:r>
              <a:rPr lang="zh-CN" altLang="en-US" dirty="0"/>
              <a:t>投票选举</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投票选举</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503406"/>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8876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4-1</a:t>
            </a:r>
            <a:endParaRPr lang="zh-CN" altLang="en-US" sz="2000" dirty="0"/>
          </a:p>
        </p:txBody>
      </p:sp>
      <p:sp>
        <p:nvSpPr>
          <p:cNvPr id="13" name="文本框 12"/>
          <p:cNvSpPr txBox="1"/>
          <p:nvPr/>
        </p:nvSpPr>
        <p:spPr>
          <a:xfrm>
            <a:off x="943570" y="1787383"/>
            <a:ext cx="6474849" cy="417358"/>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接收用户输入的总票数及投票信息，自动统计得出选举结果</a:t>
            </a:r>
            <a:endParaRPr lang="zh-CN" altLang="en-US" dirty="0">
              <a:cs typeface="+mn-ea"/>
              <a:sym typeface="+mn-lt"/>
            </a:endParaRPr>
          </a:p>
        </p:txBody>
      </p:sp>
      <p:sp>
        <p:nvSpPr>
          <p:cNvPr id="9" name="矩形 8"/>
          <p:cNvSpPr/>
          <p:nvPr/>
        </p:nvSpPr>
        <p:spPr>
          <a:xfrm>
            <a:off x="7418419" y="231918"/>
            <a:ext cx="4639603" cy="2924840"/>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pPr>
            <a:r>
              <a:rPr lang="zh-CN" altLang="en-US" sz="1400" b="1" dirty="0">
                <a:solidFill>
                  <a:schemeClr val="accent1"/>
                </a:solidFill>
              </a:rPr>
              <a:t>输入样例：</a:t>
            </a:r>
            <a:endParaRPr lang="en-US" altLang="zh-CN" sz="1400" b="1" dirty="0">
              <a:solidFill>
                <a:schemeClr val="accent1"/>
              </a:solidFill>
            </a:endParaRPr>
          </a:p>
          <a:p>
            <a:pPr algn="just">
              <a:lnSpc>
                <a:spcPct val="120000"/>
              </a:lnSpc>
            </a:pPr>
            <a:r>
              <a:rPr lang="zh-CN" altLang="en-US" sz="1400" dirty="0">
                <a:solidFill>
                  <a:schemeClr val="accent1"/>
                </a:solidFill>
              </a:rPr>
              <a:t>请输入总票数：</a:t>
            </a:r>
            <a:r>
              <a:rPr lang="en-US" altLang="zh-CN" sz="1400" dirty="0">
                <a:solidFill>
                  <a:schemeClr val="accent1"/>
                </a:solidFill>
              </a:rPr>
              <a:t>15</a:t>
            </a:r>
            <a:endParaRPr lang="en-US" altLang="zh-CN" sz="1400" dirty="0">
              <a:solidFill>
                <a:schemeClr val="accent1"/>
              </a:solidFill>
            </a:endParaRPr>
          </a:p>
          <a:p>
            <a:pPr algn="just">
              <a:lnSpc>
                <a:spcPct val="120000"/>
              </a:lnSpc>
            </a:pPr>
            <a:r>
              <a:rPr lang="zh-CN" altLang="en-US" sz="1400" dirty="0">
                <a:solidFill>
                  <a:schemeClr val="accent1"/>
                </a:solidFill>
                <a:sym typeface="+mn-lt"/>
              </a:rPr>
              <a:t>请输入投票情况：李华</a:t>
            </a:r>
            <a:r>
              <a:rPr lang="en-US" altLang="zh-CN" sz="1400" dirty="0">
                <a:solidFill>
                  <a:schemeClr val="accent1"/>
                </a:solidFill>
                <a:sym typeface="+mn-lt"/>
              </a:rPr>
              <a:t>,</a:t>
            </a:r>
            <a:r>
              <a:rPr lang="zh-CN" altLang="en-US" sz="1400" dirty="0">
                <a:solidFill>
                  <a:schemeClr val="accent1"/>
                </a:solidFill>
                <a:sym typeface="+mn-lt"/>
              </a:rPr>
              <a:t>王明</a:t>
            </a:r>
            <a:r>
              <a:rPr lang="en-US" altLang="zh-CN" sz="1400" dirty="0">
                <a:solidFill>
                  <a:schemeClr val="accent1"/>
                </a:solidFill>
                <a:sym typeface="+mn-lt"/>
              </a:rPr>
              <a:t>,</a:t>
            </a:r>
            <a:r>
              <a:rPr lang="zh-CN" altLang="en-US" sz="1400" dirty="0">
                <a:solidFill>
                  <a:schemeClr val="accent1"/>
                </a:solidFill>
                <a:sym typeface="+mn-lt"/>
              </a:rPr>
              <a:t>李华</a:t>
            </a:r>
            <a:r>
              <a:rPr lang="en-US" altLang="zh-CN" sz="1400" dirty="0">
                <a:solidFill>
                  <a:schemeClr val="accent1"/>
                </a:solidFill>
                <a:sym typeface="+mn-lt"/>
              </a:rPr>
              <a:t>,</a:t>
            </a:r>
            <a:r>
              <a:rPr lang="zh-CN" altLang="en-US" sz="1400" dirty="0">
                <a:solidFill>
                  <a:schemeClr val="accent1"/>
                </a:solidFill>
                <a:sym typeface="+mn-lt"/>
              </a:rPr>
              <a:t>张三</a:t>
            </a:r>
            <a:r>
              <a:rPr lang="en-US" altLang="zh-CN" sz="1400" dirty="0">
                <a:solidFill>
                  <a:schemeClr val="accent1"/>
                </a:solidFill>
                <a:sym typeface="+mn-lt"/>
              </a:rPr>
              <a:t>,</a:t>
            </a:r>
            <a:r>
              <a:rPr lang="zh-CN" altLang="en-US" sz="1400" dirty="0">
                <a:solidFill>
                  <a:schemeClr val="accent1"/>
                </a:solidFill>
                <a:sym typeface="+mn-lt"/>
              </a:rPr>
              <a:t>李华</a:t>
            </a:r>
            <a:r>
              <a:rPr lang="en-US" altLang="zh-CN" sz="1400" dirty="0">
                <a:solidFill>
                  <a:schemeClr val="accent1"/>
                </a:solidFill>
                <a:sym typeface="+mn-lt"/>
              </a:rPr>
              <a:t>,</a:t>
            </a:r>
            <a:r>
              <a:rPr lang="zh-CN" altLang="en-US" sz="1400" dirty="0">
                <a:solidFill>
                  <a:schemeClr val="accent1"/>
                </a:solidFill>
                <a:sym typeface="+mn-lt"/>
              </a:rPr>
              <a:t>王明</a:t>
            </a:r>
            <a:r>
              <a:rPr lang="en-US" altLang="zh-CN" sz="1400" dirty="0">
                <a:solidFill>
                  <a:schemeClr val="accent1"/>
                </a:solidFill>
                <a:sym typeface="+mn-lt"/>
              </a:rPr>
              <a:t>,</a:t>
            </a:r>
            <a:r>
              <a:rPr lang="zh-CN" altLang="en-US" sz="1400" dirty="0">
                <a:solidFill>
                  <a:schemeClr val="accent1"/>
                </a:solidFill>
                <a:sym typeface="+mn-lt"/>
              </a:rPr>
              <a:t>王明</a:t>
            </a:r>
            <a:r>
              <a:rPr lang="en-US" altLang="zh-CN" sz="1400" dirty="0">
                <a:solidFill>
                  <a:schemeClr val="accent1"/>
                </a:solidFill>
                <a:sym typeface="+mn-lt"/>
              </a:rPr>
              <a:t>,</a:t>
            </a:r>
            <a:r>
              <a:rPr lang="zh-CN" altLang="en-US" sz="1400" dirty="0">
                <a:solidFill>
                  <a:schemeClr val="accent1"/>
                </a:solidFill>
                <a:sym typeface="+mn-lt"/>
              </a:rPr>
              <a:t>张三</a:t>
            </a:r>
            <a:r>
              <a:rPr lang="en-US" altLang="zh-CN" sz="1400" dirty="0">
                <a:solidFill>
                  <a:schemeClr val="accent1"/>
                </a:solidFill>
                <a:sym typeface="+mn-lt"/>
              </a:rPr>
              <a:t>,</a:t>
            </a:r>
            <a:r>
              <a:rPr lang="zh-CN" altLang="en-US" sz="1400" dirty="0">
                <a:solidFill>
                  <a:schemeClr val="accent1"/>
                </a:solidFill>
                <a:sym typeface="+mn-lt"/>
              </a:rPr>
              <a:t>李华</a:t>
            </a:r>
            <a:r>
              <a:rPr lang="en-US" altLang="zh-CN" sz="1400" dirty="0">
                <a:solidFill>
                  <a:schemeClr val="accent1"/>
                </a:solidFill>
                <a:sym typeface="+mn-lt"/>
              </a:rPr>
              <a:t>,</a:t>
            </a:r>
            <a:r>
              <a:rPr lang="zh-CN" altLang="en-US" sz="1400" dirty="0">
                <a:solidFill>
                  <a:schemeClr val="accent1"/>
                </a:solidFill>
                <a:sym typeface="+mn-lt"/>
              </a:rPr>
              <a:t>李华</a:t>
            </a:r>
            <a:r>
              <a:rPr lang="en-US" altLang="zh-CN" sz="1400" dirty="0">
                <a:solidFill>
                  <a:schemeClr val="accent1"/>
                </a:solidFill>
                <a:sym typeface="+mn-lt"/>
              </a:rPr>
              <a:t>,</a:t>
            </a:r>
            <a:r>
              <a:rPr lang="zh-CN" altLang="en-US" sz="1400" dirty="0">
                <a:solidFill>
                  <a:schemeClr val="accent1"/>
                </a:solidFill>
                <a:sym typeface="+mn-lt"/>
              </a:rPr>
              <a:t>王明</a:t>
            </a:r>
            <a:r>
              <a:rPr lang="en-US" altLang="zh-CN" sz="1400" dirty="0">
                <a:solidFill>
                  <a:schemeClr val="accent1"/>
                </a:solidFill>
                <a:sym typeface="+mn-lt"/>
              </a:rPr>
              <a:t>,</a:t>
            </a:r>
            <a:r>
              <a:rPr lang="zh-CN" altLang="en-US" sz="1400" dirty="0">
                <a:solidFill>
                  <a:schemeClr val="accent1"/>
                </a:solidFill>
                <a:sym typeface="+mn-lt"/>
              </a:rPr>
              <a:t>李华</a:t>
            </a:r>
            <a:r>
              <a:rPr lang="en-US" altLang="zh-CN" sz="1400" dirty="0">
                <a:solidFill>
                  <a:schemeClr val="accent1"/>
                </a:solidFill>
                <a:sym typeface="+mn-lt"/>
              </a:rPr>
              <a:t>,</a:t>
            </a:r>
            <a:r>
              <a:rPr lang="zh-CN" altLang="en-US" sz="1400" dirty="0">
                <a:solidFill>
                  <a:schemeClr val="accent1"/>
                </a:solidFill>
                <a:sym typeface="+mn-lt"/>
              </a:rPr>
              <a:t>李华</a:t>
            </a:r>
            <a:r>
              <a:rPr lang="en-US" altLang="zh-CN" sz="1400" dirty="0">
                <a:solidFill>
                  <a:schemeClr val="accent1"/>
                </a:solidFill>
                <a:sym typeface="+mn-lt"/>
              </a:rPr>
              <a:t>,</a:t>
            </a:r>
            <a:r>
              <a:rPr lang="zh-CN" altLang="en-US" sz="1400" dirty="0">
                <a:solidFill>
                  <a:schemeClr val="accent1"/>
                </a:solidFill>
                <a:sym typeface="+mn-lt"/>
              </a:rPr>
              <a:t>张三</a:t>
            </a:r>
            <a:r>
              <a:rPr lang="en-US" altLang="zh-CN" sz="1400" dirty="0">
                <a:solidFill>
                  <a:schemeClr val="accent1"/>
                </a:solidFill>
                <a:sym typeface="+mn-lt"/>
              </a:rPr>
              <a:t>,</a:t>
            </a:r>
            <a:r>
              <a:rPr lang="zh-CN" altLang="en-US" sz="1400" dirty="0">
                <a:solidFill>
                  <a:schemeClr val="accent1"/>
                </a:solidFill>
                <a:sym typeface="+mn-lt"/>
              </a:rPr>
              <a:t>王明</a:t>
            </a:r>
            <a:endParaRPr lang="en-US" altLang="zh-CN" sz="1400" dirty="0">
              <a:solidFill>
                <a:schemeClr val="accent1"/>
              </a:solidFill>
            </a:endParaRPr>
          </a:p>
          <a:p>
            <a:pPr algn="just">
              <a:lnSpc>
                <a:spcPct val="120000"/>
              </a:lnSpc>
            </a:pPr>
            <a:endParaRPr lang="en-US" altLang="zh-CN" sz="1400" b="1" dirty="0">
              <a:solidFill>
                <a:schemeClr val="accent1"/>
              </a:solidFill>
            </a:endParaRPr>
          </a:p>
          <a:p>
            <a:pPr algn="just">
              <a:lnSpc>
                <a:spcPct val="120000"/>
              </a:lnSpc>
            </a:pPr>
            <a:r>
              <a:rPr lang="zh-CN" altLang="en-US" sz="1400" b="1" dirty="0">
                <a:solidFill>
                  <a:schemeClr val="accent1"/>
                </a:solidFill>
              </a:rPr>
              <a:t>输出格式：</a:t>
            </a:r>
            <a:endParaRPr lang="en-US" altLang="zh-CN" sz="1400" b="1" dirty="0">
              <a:solidFill>
                <a:schemeClr val="accent1"/>
              </a:solidFill>
            </a:endParaRPr>
          </a:p>
          <a:p>
            <a:pPr algn="just">
              <a:lnSpc>
                <a:spcPct val="120000"/>
              </a:lnSpc>
            </a:pPr>
            <a:r>
              <a:rPr lang="zh-CN" altLang="en-US" sz="1400" dirty="0">
                <a:solidFill>
                  <a:schemeClr val="accent1"/>
                </a:solidFill>
              </a:rPr>
              <a:t>得票情况：</a:t>
            </a:r>
            <a:endParaRPr lang="en-US" altLang="zh-CN" sz="1400" dirty="0">
              <a:solidFill>
                <a:schemeClr val="accent1"/>
              </a:solidFill>
            </a:endParaRPr>
          </a:p>
          <a:p>
            <a:pPr algn="just">
              <a:lnSpc>
                <a:spcPct val="120000"/>
              </a:lnSpc>
            </a:pPr>
            <a:r>
              <a:rPr lang="zh-CN" altLang="en-US" sz="1400" dirty="0">
                <a:solidFill>
                  <a:schemeClr val="accent1"/>
                </a:solidFill>
              </a:rPr>
              <a:t>李华：</a:t>
            </a:r>
            <a:r>
              <a:rPr lang="en-US" altLang="zh-CN" sz="1400" dirty="0">
                <a:solidFill>
                  <a:schemeClr val="accent1"/>
                </a:solidFill>
              </a:rPr>
              <a:t>7</a:t>
            </a:r>
            <a:endParaRPr lang="en-US" altLang="zh-CN" sz="1400" dirty="0">
              <a:solidFill>
                <a:schemeClr val="accent1"/>
              </a:solidFill>
            </a:endParaRPr>
          </a:p>
          <a:p>
            <a:pPr algn="just">
              <a:lnSpc>
                <a:spcPct val="120000"/>
              </a:lnSpc>
            </a:pPr>
            <a:r>
              <a:rPr lang="zh-CN" altLang="en-US" sz="1400" dirty="0">
                <a:solidFill>
                  <a:schemeClr val="accent1"/>
                </a:solidFill>
              </a:rPr>
              <a:t>王明：</a:t>
            </a:r>
            <a:r>
              <a:rPr lang="en-US" altLang="zh-CN" sz="1400" dirty="0">
                <a:solidFill>
                  <a:schemeClr val="accent1"/>
                </a:solidFill>
              </a:rPr>
              <a:t>5</a:t>
            </a:r>
            <a:endParaRPr lang="en-US" altLang="zh-CN" sz="1400" dirty="0">
              <a:solidFill>
                <a:schemeClr val="accent1"/>
              </a:solidFill>
            </a:endParaRPr>
          </a:p>
          <a:p>
            <a:pPr algn="just">
              <a:lnSpc>
                <a:spcPct val="120000"/>
              </a:lnSpc>
            </a:pPr>
            <a:r>
              <a:rPr lang="zh-CN" altLang="en-US" sz="1400" dirty="0">
                <a:solidFill>
                  <a:schemeClr val="accent1"/>
                </a:solidFill>
              </a:rPr>
              <a:t>张三：</a:t>
            </a:r>
            <a:r>
              <a:rPr lang="en-US" altLang="zh-CN" sz="1400" dirty="0">
                <a:solidFill>
                  <a:schemeClr val="accent1"/>
                </a:solidFill>
              </a:rPr>
              <a:t>3</a:t>
            </a:r>
            <a:endParaRPr lang="en-US" altLang="zh-CN" sz="1400" dirty="0">
              <a:solidFill>
                <a:schemeClr val="accent1"/>
              </a:solidFill>
            </a:endParaRPr>
          </a:p>
          <a:p>
            <a:pPr algn="just">
              <a:lnSpc>
                <a:spcPct val="120000"/>
              </a:lnSpc>
            </a:pPr>
            <a:r>
              <a:rPr lang="zh-CN" altLang="en-US" sz="1400" dirty="0">
                <a:solidFill>
                  <a:schemeClr val="accent1"/>
                </a:solidFill>
              </a:rPr>
              <a:t>李华竞选成功！</a:t>
            </a:r>
            <a:endParaRPr lang="zh-CN" altLang="en-US" sz="1400" dirty="0">
              <a:solidFill>
                <a:schemeClr val="accent1"/>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706" y="3445215"/>
            <a:ext cx="6474849" cy="264065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555" y="3454618"/>
            <a:ext cx="5760238" cy="254998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6365" y="4626337"/>
            <a:ext cx="8177428" cy="858758"/>
          </a:xfrm>
          <a:prstGeom prst="rect">
            <a:avLst/>
          </a:prstGeom>
        </p:spPr>
      </p:pic>
      <p:sp>
        <p:nvSpPr>
          <p:cNvPr id="2" name="标题 1"/>
          <p:cNvSpPr>
            <a:spLocks noGrp="1"/>
          </p:cNvSpPr>
          <p:nvPr>
            <p:ph type="title"/>
          </p:nvPr>
        </p:nvSpPr>
        <p:spPr>
          <a:xfrm>
            <a:off x="515938" y="275766"/>
            <a:ext cx="11071459" cy="644578"/>
          </a:xfrm>
        </p:spPr>
        <p:txBody>
          <a:bodyPr/>
          <a:lstStyle/>
          <a:p>
            <a:r>
              <a:rPr lang="en-US" altLang="zh-CN" dirty="0"/>
              <a:t>04</a:t>
            </a:r>
            <a:r>
              <a:rPr lang="zh-CN" altLang="en-US" dirty="0"/>
              <a:t>投票选举</a:t>
            </a:r>
            <a:endParaRPr lang="zh-CN" altLang="en-US" dirty="0"/>
          </a:p>
        </p:txBody>
      </p:sp>
      <p:cxnSp>
        <p:nvCxnSpPr>
          <p:cNvPr id="12" name="直接连接符 11"/>
          <p:cNvCxnSpPr/>
          <p:nvPr/>
        </p:nvCxnSpPr>
        <p:spPr>
          <a:xfrm flipV="1">
            <a:off x="2988665" y="5103705"/>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112991" y="5754115"/>
            <a:ext cx="3834127" cy="369332"/>
          </a:xfrm>
          <a:prstGeom prst="rect">
            <a:avLst/>
          </a:prstGeom>
        </p:spPr>
        <p:txBody>
          <a:bodyPr wrap="none">
            <a:spAutoFit/>
          </a:bodyPr>
          <a:lstStyle/>
          <a:p>
            <a:r>
              <a:rPr lang="en-US" altLang="zh-CN" dirty="0" err="1">
                <a:cs typeface="+mn-ea"/>
                <a:sym typeface="+mn-lt"/>
              </a:rPr>
              <a:t>mydict</a:t>
            </a:r>
            <a:r>
              <a:rPr lang="zh-CN" altLang="en-US" dirty="0">
                <a:cs typeface="+mn-ea"/>
                <a:sym typeface="+mn-lt"/>
              </a:rPr>
              <a:t>是一个变量，内容是一个字典</a:t>
            </a:r>
            <a:endParaRPr lang="zh-CN" altLang="en-US" dirty="0"/>
          </a:p>
        </p:txBody>
      </p:sp>
      <p:cxnSp>
        <p:nvCxnSpPr>
          <p:cNvPr id="16" name="直接连接符 15"/>
          <p:cNvCxnSpPr/>
          <p:nvPr/>
        </p:nvCxnSpPr>
        <p:spPr>
          <a:xfrm flipV="1">
            <a:off x="8431522" y="5097107"/>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082161" y="5778032"/>
            <a:ext cx="4786888" cy="369332"/>
          </a:xfrm>
          <a:prstGeom prst="rect">
            <a:avLst/>
          </a:prstGeom>
        </p:spPr>
        <p:txBody>
          <a:bodyPr wrap="none">
            <a:spAutoFit/>
          </a:bodyPr>
          <a:lstStyle/>
          <a:p>
            <a:r>
              <a:rPr lang="zh-CN" altLang="en-US" dirty="0">
                <a:cs typeface="+mn-ea"/>
                <a:sym typeface="+mn-lt"/>
              </a:rPr>
              <a:t>字典长度为</a:t>
            </a:r>
            <a:r>
              <a:rPr lang="en-US" altLang="zh-CN" dirty="0">
                <a:cs typeface="+mn-ea"/>
                <a:sym typeface="+mn-lt"/>
              </a:rPr>
              <a:t>3</a:t>
            </a:r>
            <a:r>
              <a:rPr lang="zh-CN" altLang="en-US" dirty="0">
                <a:cs typeface="+mn-ea"/>
                <a:sym typeface="+mn-lt"/>
              </a:rPr>
              <a:t>，每一项由键</a:t>
            </a:r>
            <a:r>
              <a:rPr lang="en-US" altLang="zh-CN" dirty="0">
                <a:cs typeface="+mn-ea"/>
                <a:sym typeface="+mn-lt"/>
              </a:rPr>
              <a:t>-</a:t>
            </a:r>
            <a:r>
              <a:rPr lang="zh-CN" altLang="en-US" dirty="0">
                <a:cs typeface="+mn-ea"/>
                <a:sym typeface="+mn-lt"/>
              </a:rPr>
              <a:t>值的对应关系构成</a:t>
            </a:r>
            <a:endParaRPr lang="zh-CN" altLang="en-US" dirty="0"/>
          </a:p>
        </p:txBody>
      </p:sp>
      <p:cxnSp>
        <p:nvCxnSpPr>
          <p:cNvPr id="19" name="直接连接符 18"/>
          <p:cNvCxnSpPr/>
          <p:nvPr/>
        </p:nvCxnSpPr>
        <p:spPr>
          <a:xfrm flipV="1">
            <a:off x="7492212" y="4307161"/>
            <a:ext cx="0" cy="6438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938214" y="3937829"/>
            <a:ext cx="1107996" cy="369332"/>
          </a:xfrm>
          <a:prstGeom prst="rect">
            <a:avLst/>
          </a:prstGeom>
        </p:spPr>
        <p:txBody>
          <a:bodyPr wrap="none">
            <a:spAutoFit/>
          </a:bodyPr>
          <a:lstStyle/>
          <a:p>
            <a:r>
              <a:rPr lang="zh-CN" altLang="en-US" dirty="0">
                <a:cs typeface="+mn-ea"/>
                <a:sym typeface="+mn-lt"/>
              </a:rPr>
              <a:t>字典的键</a:t>
            </a:r>
            <a:endParaRPr lang="zh-CN" altLang="en-US" dirty="0"/>
          </a:p>
        </p:txBody>
      </p:sp>
      <p:sp>
        <p:nvSpPr>
          <p:cNvPr id="27" name="矩形 26"/>
          <p:cNvSpPr/>
          <p:nvPr/>
        </p:nvSpPr>
        <p:spPr>
          <a:xfrm>
            <a:off x="1163744" y="1253054"/>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8" name="文本占位符 3"/>
          <p:cNvSpPr>
            <a:spLocks noGrp="1"/>
          </p:cNvSpPr>
          <p:nvPr/>
        </p:nvSpPr>
        <p:spPr>
          <a:xfrm>
            <a:off x="1112991" y="1952552"/>
            <a:ext cx="10693186" cy="159708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字典</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字典是</a:t>
            </a:r>
            <a:r>
              <a:rPr lang="en-US" altLang="zh-CN" sz="2000" dirty="0">
                <a:solidFill>
                  <a:schemeClr val="tx1">
                    <a:lumMod val="85000"/>
                    <a:lumOff val="15000"/>
                  </a:schemeClr>
                </a:solidFill>
                <a:latin typeface="+mn-ea"/>
                <a:cs typeface="微软雅黑" panose="020B0503020204020204" charset="-122"/>
              </a:rPr>
              <a:t>Python</a:t>
            </a:r>
            <a:r>
              <a:rPr lang="zh-CN" altLang="en-US" sz="2000" dirty="0">
                <a:solidFill>
                  <a:schemeClr val="tx1">
                    <a:lumMod val="85000"/>
                    <a:lumOff val="15000"/>
                  </a:schemeClr>
                </a:solidFill>
                <a:latin typeface="+mn-ea"/>
                <a:cs typeface="微软雅黑" panose="020B0503020204020204" charset="-122"/>
              </a:rPr>
              <a:t>中的一种数据类型，是由一组 </a:t>
            </a:r>
            <a:r>
              <a:rPr lang="en-US" altLang="zh-CN" sz="2000" dirty="0">
                <a:solidFill>
                  <a:schemeClr val="tx1">
                    <a:lumMod val="85000"/>
                    <a:lumOff val="15000"/>
                  </a:schemeClr>
                </a:solidFill>
                <a:latin typeface="+mn-ea"/>
                <a:cs typeface="微软雅黑" panose="020B0503020204020204" charset="-122"/>
              </a:rPr>
              <a:t> </a:t>
            </a:r>
            <a:r>
              <a:rPr lang="zh-CN" altLang="en-US" sz="2000" dirty="0">
                <a:solidFill>
                  <a:schemeClr val="tx1">
                    <a:lumMod val="85000"/>
                    <a:lumOff val="15000"/>
                  </a:schemeClr>
                </a:solidFill>
                <a:latin typeface="+mn-ea"/>
                <a:cs typeface="微软雅黑" panose="020B0503020204020204" charset="-122"/>
              </a:rPr>
              <a:t>键</a:t>
            </a:r>
            <a:r>
              <a:rPr lang="en-US" altLang="zh-CN" sz="2000" dirty="0">
                <a:solidFill>
                  <a:schemeClr val="tx1">
                    <a:lumMod val="85000"/>
                    <a:lumOff val="15000"/>
                  </a:schemeClr>
                </a:solidFill>
                <a:latin typeface="+mn-ea"/>
                <a:cs typeface="微软雅黑" panose="020B0503020204020204" charset="-122"/>
              </a:rPr>
              <a:t>-</a:t>
            </a:r>
            <a:r>
              <a:rPr lang="zh-CN" altLang="en-US" sz="2000" dirty="0">
                <a:solidFill>
                  <a:schemeClr val="tx1">
                    <a:lumMod val="85000"/>
                    <a:lumOff val="15000"/>
                  </a:schemeClr>
                </a:solidFill>
                <a:latin typeface="+mn-ea"/>
                <a:cs typeface="微软雅黑" panose="020B0503020204020204" charset="-122"/>
              </a:rPr>
              <a:t>值 的对应关系构成的集合，它是无序的。</a:t>
            </a:r>
            <a:endParaRPr lang="en-US" altLang="zh-CN" sz="2000" dirty="0">
              <a:solidFill>
                <a:schemeClr val="tx1">
                  <a:lumMod val="85000"/>
                  <a:lumOff val="15000"/>
                </a:schemeClr>
              </a:solidFill>
              <a:latin typeface="+mn-ea"/>
              <a:cs typeface="微软雅黑" panose="020B0503020204020204" charset="-122"/>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一个字典中的键必须是互不相同的，且必须是不可变的数据类型（数字、字符串、元组等）。与键相关联的值可以是数字、字符串、列表乃至字典。</a:t>
            </a:r>
            <a:endParaRPr lang="zh-CN" altLang="en-US" sz="2000" dirty="0">
              <a:solidFill>
                <a:schemeClr val="tx1">
                  <a:lumMod val="85000"/>
                  <a:lumOff val="15000"/>
                </a:schemeClr>
              </a:solidFill>
              <a:latin typeface="+mn-ea"/>
              <a:cs typeface="微软雅黑" panose="020B0503020204020204" charset="-122"/>
            </a:endParaRPr>
          </a:p>
        </p:txBody>
      </p:sp>
      <p:cxnSp>
        <p:nvCxnSpPr>
          <p:cNvPr id="25" name="直接连接符 24"/>
          <p:cNvCxnSpPr/>
          <p:nvPr/>
        </p:nvCxnSpPr>
        <p:spPr>
          <a:xfrm flipV="1">
            <a:off x="5790021" y="4307161"/>
            <a:ext cx="1502716" cy="64381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flipV="1">
            <a:off x="7709293" y="4307161"/>
            <a:ext cx="1485110" cy="540903"/>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05</a:t>
            </a:r>
            <a:endParaRPr lang="zh-CN" altLang="en-US" sz="3200" dirty="0">
              <a:latin typeface="+mj-ea"/>
              <a:ea typeface="+mj-ea"/>
            </a:endParaRPr>
          </a:p>
        </p:txBody>
      </p:sp>
      <p:sp>
        <p:nvSpPr>
          <p:cNvPr id="7" name="文本框 6"/>
          <p:cNvSpPr txBox="1"/>
          <p:nvPr/>
        </p:nvSpPr>
        <p:spPr>
          <a:xfrm>
            <a:off x="880154" y="3175288"/>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经典算法</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2911479" y="3498454"/>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0" y="4728613"/>
            <a:ext cx="2865038" cy="406971"/>
          </a:xfrm>
          <a:prstGeom prst="rect">
            <a:avLst/>
          </a:prstGeom>
          <a:noFill/>
        </p:spPr>
        <p:txBody>
          <a:bodyPr wrap="squar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穷举法</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鸡兔同笼</a:t>
            </a:r>
            <a:endParaRPr lang="zh-CN" altLang="en-US" sz="2000" dirty="0">
              <a:solidFill>
                <a:schemeClr val="tx1">
                  <a:lumMod val="85000"/>
                  <a:lumOff val="15000"/>
                </a:schemeClr>
              </a:solidFill>
              <a:latin typeface="+mn-ea"/>
            </a:endParaRPr>
          </a:p>
        </p:txBody>
      </p:sp>
      <p:sp>
        <p:nvSpPr>
          <p:cNvPr id="10" name="矩形 9"/>
          <p:cNvSpPr/>
          <p:nvPr/>
        </p:nvSpPr>
        <p:spPr>
          <a:xfrm>
            <a:off x="624253" y="1221360"/>
            <a:ext cx="108876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5-1</a:t>
            </a:r>
            <a:endParaRPr lang="zh-CN" altLang="en-US" sz="2000" dirty="0"/>
          </a:p>
        </p:txBody>
      </p:sp>
      <p:sp>
        <p:nvSpPr>
          <p:cNvPr id="13" name="文本框 12"/>
          <p:cNvSpPr txBox="1"/>
          <p:nvPr/>
        </p:nvSpPr>
        <p:spPr>
          <a:xfrm>
            <a:off x="943570" y="1787383"/>
            <a:ext cx="4166525" cy="430952"/>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编写程序，解决经典的鸡兔同笼问题</a:t>
            </a:r>
            <a:endParaRPr lang="en-US" altLang="zh-CN" dirty="0">
              <a:cs typeface="+mn-ea"/>
              <a:sym typeface="+mn-lt"/>
            </a:endParaRPr>
          </a:p>
        </p:txBody>
      </p:sp>
      <p:sp>
        <p:nvSpPr>
          <p:cNvPr id="11" name="矩形 10"/>
          <p:cNvSpPr/>
          <p:nvPr/>
        </p:nvSpPr>
        <p:spPr>
          <a:xfrm>
            <a:off x="943571" y="2348009"/>
            <a:ext cx="10273070" cy="2570768"/>
          </a:xfrm>
          <a:prstGeom prst="rect">
            <a:avLst/>
          </a:prstGeom>
          <a:solidFill>
            <a:schemeClr val="accent1">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sz="2000" b="1" dirty="0">
                <a:solidFill>
                  <a:schemeClr val="accent1"/>
                </a:solidFill>
              </a:rPr>
              <a:t>小贴士：鸡兔同笼</a:t>
            </a:r>
            <a:endParaRPr lang="en-US" altLang="zh-CN" sz="2000" b="1" dirty="0">
              <a:solidFill>
                <a:schemeClr val="accent1"/>
              </a:solidFill>
            </a:endParaRPr>
          </a:p>
          <a:p>
            <a:pPr algn="just">
              <a:lnSpc>
                <a:spcPct val="120000"/>
              </a:lnSpc>
              <a:spcAft>
                <a:spcPts val="1200"/>
              </a:spcAft>
            </a:pPr>
            <a:r>
              <a:rPr lang="zh-CN" altLang="en-US" dirty="0">
                <a:solidFill>
                  <a:schemeClr val="tx1"/>
                </a:solidFill>
              </a:rPr>
              <a:t>“鸡兔同笼”问题出自我国古代数学著作</a:t>
            </a:r>
            <a:r>
              <a:rPr lang="en-US" altLang="zh-CN" dirty="0">
                <a:solidFill>
                  <a:schemeClr val="tx1"/>
                </a:solidFill>
              </a:rPr>
              <a:t>《</a:t>
            </a:r>
            <a:r>
              <a:rPr lang="zh-CN" altLang="en-US" dirty="0">
                <a:solidFill>
                  <a:schemeClr val="tx1"/>
                </a:solidFill>
              </a:rPr>
              <a:t>孙子算经</a:t>
            </a:r>
            <a:r>
              <a:rPr lang="en-US" altLang="zh-CN" dirty="0">
                <a:solidFill>
                  <a:schemeClr val="tx1"/>
                </a:solidFill>
              </a:rPr>
              <a:t>》</a:t>
            </a:r>
            <a:r>
              <a:rPr lang="zh-CN" altLang="en-US" dirty="0">
                <a:solidFill>
                  <a:schemeClr val="tx1"/>
                </a:solidFill>
              </a:rPr>
              <a:t>，现已成为小学奥数的经典题目。该问题的算法很多，</a:t>
            </a:r>
            <a:r>
              <a:rPr lang="en-US" altLang="zh-CN" dirty="0">
                <a:solidFill>
                  <a:schemeClr val="tx1"/>
                </a:solidFill>
              </a:rPr>
              <a:t>《</a:t>
            </a:r>
            <a:r>
              <a:rPr lang="zh-CN" altLang="en-US" dirty="0">
                <a:solidFill>
                  <a:schemeClr val="tx1"/>
                </a:solidFill>
              </a:rPr>
              <a:t>孙子算经</a:t>
            </a:r>
            <a:r>
              <a:rPr lang="en-US" altLang="zh-CN" dirty="0">
                <a:solidFill>
                  <a:schemeClr val="tx1"/>
                </a:solidFill>
              </a:rPr>
              <a:t>》</a:t>
            </a:r>
            <a:r>
              <a:rPr lang="zh-CN" altLang="en-US" dirty="0">
                <a:solidFill>
                  <a:schemeClr val="tx1"/>
                </a:solidFill>
              </a:rPr>
              <a:t>记载了一种“砍足法”，即只要做一次除法和一次减法，就可以算出鸡和兔子的数量。解法用公式表示为：</a:t>
            </a:r>
            <a:endParaRPr lang="en-US" altLang="zh-CN" dirty="0">
              <a:solidFill>
                <a:schemeClr val="tx1"/>
              </a:solidFill>
            </a:endParaRPr>
          </a:p>
          <a:p>
            <a:pPr algn="ctr">
              <a:lnSpc>
                <a:spcPct val="120000"/>
              </a:lnSpc>
              <a:spcAft>
                <a:spcPts val="1200"/>
              </a:spcAft>
            </a:pPr>
            <a:r>
              <a:rPr lang="zh-CN" altLang="en-US" dirty="0">
                <a:solidFill>
                  <a:schemeClr val="tx1"/>
                </a:solidFill>
              </a:rPr>
              <a:t>兔数</a:t>
            </a:r>
            <a:r>
              <a:rPr lang="en-US" altLang="zh-CN" dirty="0">
                <a:solidFill>
                  <a:schemeClr val="tx1"/>
                </a:solidFill>
              </a:rPr>
              <a:t>=</a:t>
            </a:r>
            <a:r>
              <a:rPr lang="zh-CN" altLang="en-US" dirty="0">
                <a:solidFill>
                  <a:schemeClr val="tx1"/>
                </a:solidFill>
              </a:rPr>
              <a:t>脚数</a:t>
            </a:r>
            <a:r>
              <a:rPr lang="en-US" altLang="zh-CN" dirty="0">
                <a:solidFill>
                  <a:schemeClr val="tx1"/>
                </a:solidFill>
              </a:rPr>
              <a:t>÷2-</a:t>
            </a:r>
            <a:r>
              <a:rPr lang="zh-CN" altLang="en-US" dirty="0">
                <a:solidFill>
                  <a:schemeClr val="tx1"/>
                </a:solidFill>
              </a:rPr>
              <a:t>头数</a:t>
            </a:r>
            <a:endParaRPr lang="en-US" altLang="zh-CN" dirty="0">
              <a:solidFill>
                <a:schemeClr val="tx1"/>
              </a:solidFill>
            </a:endParaRPr>
          </a:p>
          <a:p>
            <a:pPr algn="ctr">
              <a:lnSpc>
                <a:spcPct val="120000"/>
              </a:lnSpc>
              <a:spcAft>
                <a:spcPts val="1200"/>
              </a:spcAft>
            </a:pPr>
            <a:r>
              <a:rPr lang="zh-CN" altLang="en-US" dirty="0">
                <a:solidFill>
                  <a:schemeClr val="tx1"/>
                </a:solidFill>
              </a:rPr>
              <a:t>鸡数</a:t>
            </a:r>
            <a:r>
              <a:rPr lang="en-US" altLang="zh-CN" dirty="0">
                <a:solidFill>
                  <a:schemeClr val="tx1"/>
                </a:solidFill>
              </a:rPr>
              <a:t>=</a:t>
            </a:r>
            <a:r>
              <a:rPr lang="zh-CN" altLang="en-US" dirty="0">
                <a:solidFill>
                  <a:schemeClr val="tx1"/>
                </a:solidFill>
              </a:rPr>
              <a:t>头数</a:t>
            </a:r>
            <a:r>
              <a:rPr lang="en-US" altLang="zh-CN" dirty="0">
                <a:solidFill>
                  <a:schemeClr val="tx1"/>
                </a:solidFill>
              </a:rPr>
              <a:t>-</a:t>
            </a:r>
            <a:r>
              <a:rPr lang="zh-CN" altLang="en-US" dirty="0">
                <a:solidFill>
                  <a:schemeClr val="tx1"/>
                </a:solidFill>
              </a:rPr>
              <a:t>兔数</a:t>
            </a:r>
            <a:endParaRPr lang="en-US" altLang="zh-CN"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1748" y="3390181"/>
            <a:ext cx="6003392" cy="2894493"/>
          </a:xfrm>
          <a:prstGeom prst="rect">
            <a:avLst/>
          </a:prstGeom>
        </p:spPr>
      </p:pic>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鸡兔同笼</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987509"/>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8876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5-1</a:t>
            </a:r>
            <a:endParaRPr lang="zh-CN" altLang="en-US" sz="2000" dirty="0"/>
          </a:p>
        </p:txBody>
      </p:sp>
      <p:sp>
        <p:nvSpPr>
          <p:cNvPr id="13" name="文本框 12"/>
          <p:cNvSpPr txBox="1"/>
          <p:nvPr/>
        </p:nvSpPr>
        <p:spPr>
          <a:xfrm>
            <a:off x="943570" y="1787383"/>
            <a:ext cx="4166525" cy="430952"/>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编写程序，解决经典的鸡兔同笼问题</a:t>
            </a:r>
            <a:endParaRPr lang="en-US" altLang="zh-CN" dirty="0">
              <a:cs typeface="+mn-ea"/>
              <a:sym typeface="+mn-lt"/>
            </a:endParaRPr>
          </a:p>
        </p:txBody>
      </p:sp>
      <p:sp>
        <p:nvSpPr>
          <p:cNvPr id="17" name="右中括号 16"/>
          <p:cNvSpPr/>
          <p:nvPr/>
        </p:nvSpPr>
        <p:spPr>
          <a:xfrm>
            <a:off x="5742421" y="4398850"/>
            <a:ext cx="116593" cy="5400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矩形 17"/>
          <p:cNvSpPr/>
          <p:nvPr/>
        </p:nvSpPr>
        <p:spPr>
          <a:xfrm>
            <a:off x="6153356" y="4461126"/>
            <a:ext cx="5351879" cy="41017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dirty="0">
                <a:solidFill>
                  <a:schemeClr val="accent1"/>
                </a:solidFill>
              </a:rPr>
              <a:t>砍足法</a:t>
            </a:r>
            <a:endParaRPr lang="en-US" altLang="zh-CN" dirty="0">
              <a:solidFill>
                <a:schemeClr val="accent1"/>
              </a:solidFill>
            </a:endParaRPr>
          </a:p>
        </p:txBody>
      </p:sp>
      <p:cxnSp>
        <p:nvCxnSpPr>
          <p:cNvPr id="19" name="直接连接符 18"/>
          <p:cNvCxnSpPr>
            <a:stCxn id="17" idx="2"/>
            <a:endCxn id="18" idx="1"/>
          </p:cNvCxnSpPr>
          <p:nvPr/>
        </p:nvCxnSpPr>
        <p:spPr>
          <a:xfrm flipV="1">
            <a:off x="5859014" y="4666215"/>
            <a:ext cx="294342" cy="2635"/>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800717" y="1401424"/>
            <a:ext cx="5162857" cy="1261243"/>
          </a:xfrm>
          <a:prstGeom prst="rect">
            <a:avLst/>
          </a:prstGeom>
          <a:solidFill>
            <a:srgbClr val="D8EDF6"/>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pPr>
            <a:r>
              <a:rPr lang="zh-CN" altLang="en-US" sz="1600" b="1" dirty="0">
                <a:solidFill>
                  <a:schemeClr val="accent1"/>
                </a:solidFill>
              </a:rPr>
              <a:t>问题描述：</a:t>
            </a:r>
            <a:endParaRPr lang="en-US" altLang="zh-CN" sz="1600" b="1" dirty="0">
              <a:solidFill>
                <a:schemeClr val="accent1"/>
              </a:solidFill>
            </a:endParaRPr>
          </a:p>
          <a:p>
            <a:pPr algn="just">
              <a:lnSpc>
                <a:spcPct val="120000"/>
              </a:lnSpc>
            </a:pPr>
            <a:r>
              <a:rPr lang="zh-CN" altLang="en-US" sz="1600" dirty="0">
                <a:solidFill>
                  <a:schemeClr val="accent1"/>
                </a:solidFill>
              </a:rPr>
              <a:t>今有若干只鸡和兔子关在同一个笼子里，从上面数，有</a:t>
            </a:r>
            <a:r>
              <a:rPr lang="en-US" altLang="zh-CN" sz="1600" dirty="0">
                <a:solidFill>
                  <a:schemeClr val="accent1"/>
                </a:solidFill>
              </a:rPr>
              <a:t>35</a:t>
            </a:r>
            <a:r>
              <a:rPr lang="zh-CN" altLang="en-US" sz="1600" dirty="0">
                <a:solidFill>
                  <a:schemeClr val="accent1"/>
                </a:solidFill>
              </a:rPr>
              <a:t>个头；从下面数，有</a:t>
            </a:r>
            <a:r>
              <a:rPr lang="en-US" altLang="zh-CN" sz="1600" dirty="0">
                <a:solidFill>
                  <a:schemeClr val="accent1"/>
                </a:solidFill>
              </a:rPr>
              <a:t>94</a:t>
            </a:r>
            <a:r>
              <a:rPr lang="zh-CN" altLang="en-US" sz="1600" dirty="0">
                <a:solidFill>
                  <a:schemeClr val="accent1"/>
                </a:solidFill>
              </a:rPr>
              <a:t>只脚。问笼子里各有几只鸡和兔子？</a:t>
            </a:r>
            <a:endParaRPr lang="en-US" altLang="zh-CN" sz="1600"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8" grpId="0"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鸡兔同笼</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987509"/>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8876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5-1</a:t>
            </a:r>
            <a:endParaRPr lang="zh-CN" altLang="en-US" sz="2000" dirty="0"/>
          </a:p>
        </p:txBody>
      </p:sp>
      <p:sp>
        <p:nvSpPr>
          <p:cNvPr id="13" name="文本框 12"/>
          <p:cNvSpPr txBox="1"/>
          <p:nvPr/>
        </p:nvSpPr>
        <p:spPr>
          <a:xfrm>
            <a:off x="943570" y="1787383"/>
            <a:ext cx="4166525" cy="791050"/>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编写程序，解决经典的鸡兔同笼问题</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如何对用户输入的合法性进行判断？</a:t>
            </a:r>
            <a:endParaRPr lang="en-US" altLang="zh-CN" dirty="0">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1825" y="3364227"/>
            <a:ext cx="4859022" cy="2975732"/>
          </a:xfrm>
          <a:prstGeom prst="rect">
            <a:avLst/>
          </a:prstGeom>
        </p:spPr>
      </p:pic>
      <p:sp>
        <p:nvSpPr>
          <p:cNvPr id="14" name="右中括号 13"/>
          <p:cNvSpPr/>
          <p:nvPr/>
        </p:nvSpPr>
        <p:spPr>
          <a:xfrm>
            <a:off x="5730847" y="3993369"/>
            <a:ext cx="116593" cy="5400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矩形 14"/>
          <p:cNvSpPr/>
          <p:nvPr/>
        </p:nvSpPr>
        <p:spPr>
          <a:xfrm>
            <a:off x="6141782" y="4055645"/>
            <a:ext cx="4487011" cy="41017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dirty="0">
                <a:solidFill>
                  <a:schemeClr val="accent1"/>
                </a:solidFill>
              </a:rPr>
              <a:t>根据极限情况和生活实际判断合法性</a:t>
            </a:r>
            <a:endParaRPr lang="en-US" altLang="zh-CN" dirty="0">
              <a:solidFill>
                <a:schemeClr val="accent1"/>
              </a:solidFill>
            </a:endParaRPr>
          </a:p>
        </p:txBody>
      </p:sp>
      <p:cxnSp>
        <p:nvCxnSpPr>
          <p:cNvPr id="16" name="直接连接符 15"/>
          <p:cNvCxnSpPr>
            <a:stCxn id="14" idx="2"/>
            <a:endCxn id="15" idx="1"/>
          </p:cNvCxnSpPr>
          <p:nvPr/>
        </p:nvCxnSpPr>
        <p:spPr>
          <a:xfrm flipV="1">
            <a:off x="5847440" y="4260734"/>
            <a:ext cx="294342" cy="2635"/>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17" name="右中括号 16"/>
          <p:cNvSpPr/>
          <p:nvPr/>
        </p:nvSpPr>
        <p:spPr>
          <a:xfrm>
            <a:off x="5730847" y="4884986"/>
            <a:ext cx="116593" cy="5400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矩形 17"/>
          <p:cNvSpPr/>
          <p:nvPr/>
        </p:nvSpPr>
        <p:spPr>
          <a:xfrm>
            <a:off x="6141782" y="4947262"/>
            <a:ext cx="4487011" cy="41017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dirty="0">
                <a:solidFill>
                  <a:schemeClr val="accent1"/>
                </a:solidFill>
              </a:rPr>
              <a:t>砍足法</a:t>
            </a:r>
            <a:endParaRPr lang="en-US" altLang="zh-CN" dirty="0">
              <a:solidFill>
                <a:schemeClr val="accent1"/>
              </a:solidFill>
            </a:endParaRPr>
          </a:p>
        </p:txBody>
      </p:sp>
      <p:cxnSp>
        <p:nvCxnSpPr>
          <p:cNvPr id="19" name="直接连接符 18"/>
          <p:cNvCxnSpPr>
            <a:stCxn id="17" idx="2"/>
            <a:endCxn id="18" idx="1"/>
          </p:cNvCxnSpPr>
          <p:nvPr/>
        </p:nvCxnSpPr>
        <p:spPr>
          <a:xfrm flipV="1">
            <a:off x="5847440" y="5152351"/>
            <a:ext cx="294342" cy="2635"/>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636323" y="1648416"/>
            <a:ext cx="2227517" cy="965777"/>
          </a:xfrm>
          <a:prstGeom prst="rect">
            <a:avLst/>
          </a:prstGeom>
          <a:solidFill>
            <a:srgbClr val="D8EDF6"/>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pPr>
            <a:r>
              <a:rPr lang="zh-CN" altLang="en-US" sz="1600" b="1" dirty="0">
                <a:solidFill>
                  <a:schemeClr val="accent1"/>
                </a:solidFill>
              </a:rPr>
              <a:t>输入样例：</a:t>
            </a:r>
            <a:endParaRPr lang="en-US" altLang="zh-CN" sz="1600" b="1" dirty="0">
              <a:solidFill>
                <a:schemeClr val="accent1"/>
              </a:solidFill>
            </a:endParaRPr>
          </a:p>
          <a:p>
            <a:pPr algn="just">
              <a:lnSpc>
                <a:spcPct val="120000"/>
              </a:lnSpc>
            </a:pPr>
            <a:r>
              <a:rPr lang="zh-CN" altLang="en-US" sz="1600" dirty="0">
                <a:solidFill>
                  <a:schemeClr val="accent1"/>
                </a:solidFill>
              </a:rPr>
              <a:t>请输入头的总数：</a:t>
            </a:r>
            <a:r>
              <a:rPr lang="en-US" altLang="zh-CN" sz="1600" dirty="0">
                <a:solidFill>
                  <a:schemeClr val="accent1"/>
                </a:solidFill>
              </a:rPr>
              <a:t>15</a:t>
            </a:r>
            <a:endParaRPr lang="en-US" altLang="zh-CN" sz="1600" dirty="0">
              <a:solidFill>
                <a:schemeClr val="accent1"/>
              </a:solidFill>
            </a:endParaRPr>
          </a:p>
          <a:p>
            <a:pPr algn="just">
              <a:lnSpc>
                <a:spcPct val="120000"/>
              </a:lnSpc>
            </a:pPr>
            <a:r>
              <a:rPr lang="zh-CN" altLang="en-US" sz="1600" dirty="0">
                <a:solidFill>
                  <a:schemeClr val="accent1"/>
                </a:solidFill>
              </a:rPr>
              <a:t>请输入脚的总数：</a:t>
            </a:r>
            <a:r>
              <a:rPr lang="en-US" altLang="zh-CN" sz="1600" dirty="0">
                <a:solidFill>
                  <a:schemeClr val="accent1"/>
                </a:solidFill>
              </a:rPr>
              <a:t>36</a:t>
            </a:r>
            <a:endParaRPr lang="en-US" altLang="zh-CN" sz="1600"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7" grpId="0" animBg="1"/>
      <p:bldP spid="18" grpId="0" animBg="1"/>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鸡兔同笼</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987509"/>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08876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5-1</a:t>
            </a:r>
            <a:endParaRPr lang="zh-CN" altLang="en-US" sz="2000" dirty="0"/>
          </a:p>
        </p:txBody>
      </p:sp>
      <p:sp>
        <p:nvSpPr>
          <p:cNvPr id="13" name="文本框 12"/>
          <p:cNvSpPr txBox="1"/>
          <p:nvPr/>
        </p:nvSpPr>
        <p:spPr>
          <a:xfrm>
            <a:off x="943570" y="1787383"/>
            <a:ext cx="4859022" cy="1151149"/>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编写程序，解决经典的鸡兔同笼问题</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如何对用户输入的合法性进行判断？</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比较数学方法与编程方法（穷举法）的不同</a:t>
            </a:r>
            <a:endParaRPr lang="zh-CN" altLang="en-US" dirty="0">
              <a:cs typeface="+mn-ea"/>
              <a:sym typeface="+mn-lt"/>
            </a:endParaRPr>
          </a:p>
        </p:txBody>
      </p:sp>
      <p:sp>
        <p:nvSpPr>
          <p:cNvPr id="12" name="箭头: 右 11"/>
          <p:cNvSpPr/>
          <p:nvPr/>
        </p:nvSpPr>
        <p:spPr>
          <a:xfrm>
            <a:off x="5870962" y="4506259"/>
            <a:ext cx="457739" cy="22673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1825" y="3364227"/>
            <a:ext cx="4859022" cy="2975732"/>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816" y="3237384"/>
            <a:ext cx="5326944" cy="31083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韩信点兵</a:t>
            </a:r>
            <a:endParaRPr lang="zh-CN" altLang="en-US" sz="2000" dirty="0">
              <a:solidFill>
                <a:schemeClr val="tx1">
                  <a:lumMod val="85000"/>
                  <a:lumOff val="15000"/>
                </a:schemeClr>
              </a:solidFill>
              <a:latin typeface="+mn-ea"/>
            </a:endParaRPr>
          </a:p>
        </p:txBody>
      </p:sp>
      <p:sp>
        <p:nvSpPr>
          <p:cNvPr id="10" name="矩形 9"/>
          <p:cNvSpPr/>
          <p:nvPr/>
        </p:nvSpPr>
        <p:spPr>
          <a:xfrm>
            <a:off x="624253" y="1221360"/>
            <a:ext cx="1109599"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5-2</a:t>
            </a:r>
            <a:endParaRPr lang="zh-CN" altLang="en-US" sz="2000" dirty="0"/>
          </a:p>
        </p:txBody>
      </p:sp>
      <p:sp>
        <p:nvSpPr>
          <p:cNvPr id="13" name="文本框 12"/>
          <p:cNvSpPr txBox="1"/>
          <p:nvPr/>
        </p:nvSpPr>
        <p:spPr>
          <a:xfrm>
            <a:off x="943570" y="1787383"/>
            <a:ext cx="4166525" cy="430952"/>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编写程序，解决经典的韩信点兵问题</a:t>
            </a:r>
            <a:endParaRPr lang="en-US" altLang="zh-CN" dirty="0">
              <a:cs typeface="+mn-ea"/>
              <a:sym typeface="+mn-lt"/>
            </a:endParaRPr>
          </a:p>
        </p:txBody>
      </p:sp>
      <p:sp>
        <p:nvSpPr>
          <p:cNvPr id="11" name="矩形 10"/>
          <p:cNvSpPr/>
          <p:nvPr/>
        </p:nvSpPr>
        <p:spPr>
          <a:xfrm>
            <a:off x="715534" y="2369351"/>
            <a:ext cx="10672265" cy="3875741"/>
          </a:xfrm>
          <a:prstGeom prst="rect">
            <a:avLst/>
          </a:prstGeom>
          <a:solidFill>
            <a:schemeClr val="accent1">
              <a:lumMod val="20000"/>
              <a:lumOff val="80000"/>
            </a:schemeClr>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lnSpc>
                <a:spcPct val="120000"/>
              </a:lnSpc>
              <a:spcAft>
                <a:spcPts val="1200"/>
              </a:spcAft>
            </a:pPr>
            <a:r>
              <a:rPr lang="zh-CN" altLang="en-US" sz="2000" b="1" dirty="0">
                <a:solidFill>
                  <a:schemeClr val="accent1"/>
                </a:solidFill>
              </a:rPr>
              <a:t>小贴士：韩信点兵</a:t>
            </a:r>
            <a:endParaRPr lang="en-US" altLang="zh-CN" sz="2000" b="1" dirty="0">
              <a:solidFill>
                <a:schemeClr val="accent1"/>
              </a:solidFill>
            </a:endParaRPr>
          </a:p>
          <a:p>
            <a:pPr algn="just">
              <a:lnSpc>
                <a:spcPct val="120000"/>
              </a:lnSpc>
              <a:spcAft>
                <a:spcPts val="1200"/>
              </a:spcAft>
            </a:pPr>
            <a:r>
              <a:rPr lang="zh-CN" altLang="en-US" dirty="0">
                <a:solidFill>
                  <a:schemeClr val="tx1"/>
                </a:solidFill>
              </a:rPr>
              <a:t>在</a:t>
            </a:r>
            <a:r>
              <a:rPr lang="en-US" altLang="zh-CN" dirty="0">
                <a:solidFill>
                  <a:schemeClr val="tx1"/>
                </a:solidFill>
              </a:rPr>
              <a:t>《</a:t>
            </a:r>
            <a:r>
              <a:rPr lang="zh-CN" altLang="en-US" dirty="0">
                <a:solidFill>
                  <a:schemeClr val="tx1"/>
                </a:solidFill>
              </a:rPr>
              <a:t>孙子算经</a:t>
            </a:r>
            <a:r>
              <a:rPr lang="en-US" altLang="zh-CN" dirty="0">
                <a:solidFill>
                  <a:schemeClr val="tx1"/>
                </a:solidFill>
              </a:rPr>
              <a:t>》</a:t>
            </a:r>
            <a:r>
              <a:rPr lang="zh-CN" altLang="en-US" dirty="0">
                <a:solidFill>
                  <a:schemeClr val="tx1"/>
                </a:solidFill>
              </a:rPr>
              <a:t>中有一道称为“物不知数”的算术题</a:t>
            </a:r>
            <a:r>
              <a:rPr lang="en-US" altLang="zh-CN" dirty="0">
                <a:solidFill>
                  <a:schemeClr val="tx1"/>
                </a:solidFill>
              </a:rPr>
              <a:t>——</a:t>
            </a:r>
            <a:r>
              <a:rPr lang="zh-CN" altLang="en-US" dirty="0">
                <a:solidFill>
                  <a:schemeClr val="tx1"/>
                </a:solidFill>
              </a:rPr>
              <a:t>“今有物不知其数，三三数之剩二，五五数之剩三，七七数之剩二，问物几何？”此题被认为是“韩信点兵”问题的出处。</a:t>
            </a:r>
            <a:endParaRPr lang="en-US" altLang="zh-CN" dirty="0">
              <a:solidFill>
                <a:schemeClr val="tx1"/>
              </a:solidFill>
            </a:endParaRPr>
          </a:p>
          <a:p>
            <a:pPr algn="just">
              <a:lnSpc>
                <a:spcPct val="120000"/>
              </a:lnSpc>
              <a:spcAft>
                <a:spcPts val="1200"/>
              </a:spcAft>
            </a:pPr>
            <a:r>
              <a:rPr lang="zh-CN" altLang="en-US" dirty="0">
                <a:solidFill>
                  <a:schemeClr val="tx1"/>
                </a:solidFill>
              </a:rPr>
              <a:t>相传楚汉争霸的一次战争中，韩信率军</a:t>
            </a:r>
            <a:r>
              <a:rPr lang="en-US" altLang="zh-CN" dirty="0">
                <a:solidFill>
                  <a:schemeClr val="tx1"/>
                </a:solidFill>
              </a:rPr>
              <a:t>1500</a:t>
            </a:r>
            <a:r>
              <a:rPr lang="zh-CN" altLang="en-US" dirty="0">
                <a:solidFill>
                  <a:schemeClr val="tx1"/>
                </a:solidFill>
              </a:rPr>
              <a:t>人，交战后死伤约四五百人，敌人再次来袭，韩信点兵迎敌。他命令士兵</a:t>
            </a:r>
            <a:r>
              <a:rPr lang="en-US" altLang="zh-CN" dirty="0">
                <a:solidFill>
                  <a:schemeClr val="tx1"/>
                </a:solidFill>
              </a:rPr>
              <a:t>3</a:t>
            </a:r>
            <a:r>
              <a:rPr lang="zh-CN" altLang="en-US" dirty="0">
                <a:solidFill>
                  <a:schemeClr val="tx1"/>
                </a:solidFill>
              </a:rPr>
              <a:t>人站成一排，多出</a:t>
            </a:r>
            <a:r>
              <a:rPr lang="en-US" altLang="zh-CN" dirty="0">
                <a:solidFill>
                  <a:schemeClr val="tx1"/>
                </a:solidFill>
              </a:rPr>
              <a:t>2</a:t>
            </a:r>
            <a:r>
              <a:rPr lang="zh-CN" altLang="en-US" dirty="0">
                <a:solidFill>
                  <a:schemeClr val="tx1"/>
                </a:solidFill>
              </a:rPr>
              <a:t>人；接着命令士兵</a:t>
            </a:r>
            <a:r>
              <a:rPr lang="en-US" altLang="zh-CN" dirty="0">
                <a:solidFill>
                  <a:schemeClr val="tx1"/>
                </a:solidFill>
              </a:rPr>
              <a:t>5</a:t>
            </a:r>
            <a:r>
              <a:rPr lang="zh-CN" altLang="en-US" dirty="0">
                <a:solidFill>
                  <a:schemeClr val="tx1"/>
                </a:solidFill>
              </a:rPr>
              <a:t>人站成一排，多出</a:t>
            </a:r>
            <a:r>
              <a:rPr lang="en-US" altLang="zh-CN" dirty="0">
                <a:solidFill>
                  <a:schemeClr val="tx1"/>
                </a:solidFill>
              </a:rPr>
              <a:t>3</a:t>
            </a:r>
            <a:r>
              <a:rPr lang="zh-CN" altLang="en-US" dirty="0">
                <a:solidFill>
                  <a:schemeClr val="tx1"/>
                </a:solidFill>
              </a:rPr>
              <a:t>人；再命令士兵</a:t>
            </a:r>
            <a:r>
              <a:rPr lang="en-US" altLang="zh-CN" dirty="0">
                <a:solidFill>
                  <a:schemeClr val="tx1"/>
                </a:solidFill>
              </a:rPr>
              <a:t>7</a:t>
            </a:r>
            <a:r>
              <a:rPr lang="zh-CN" altLang="en-US" dirty="0">
                <a:solidFill>
                  <a:schemeClr val="tx1"/>
                </a:solidFill>
              </a:rPr>
              <a:t>人站成一排，多出</a:t>
            </a:r>
            <a:r>
              <a:rPr lang="en-US" altLang="zh-CN" dirty="0">
                <a:solidFill>
                  <a:schemeClr val="tx1"/>
                </a:solidFill>
              </a:rPr>
              <a:t>2</a:t>
            </a:r>
            <a:r>
              <a:rPr lang="zh-CN" altLang="en-US" dirty="0">
                <a:solidFill>
                  <a:schemeClr val="tx1"/>
                </a:solidFill>
              </a:rPr>
              <a:t>人。就这样点兵完毕，韩信准确报出汉军人数。</a:t>
            </a:r>
            <a:endParaRPr lang="en-US" altLang="zh-CN" dirty="0">
              <a:solidFill>
                <a:schemeClr val="tx1"/>
              </a:solidFill>
            </a:endParaRPr>
          </a:p>
          <a:p>
            <a:pPr algn="just">
              <a:lnSpc>
                <a:spcPct val="120000"/>
              </a:lnSpc>
              <a:spcAft>
                <a:spcPts val="1200"/>
              </a:spcAft>
            </a:pPr>
            <a:r>
              <a:rPr lang="zh-CN" altLang="en-US" dirty="0">
                <a:solidFill>
                  <a:schemeClr val="tx1"/>
                </a:solidFill>
              </a:rPr>
              <a:t>快速算法：</a:t>
            </a:r>
            <a:endParaRPr lang="en-US" altLang="zh-CN" dirty="0">
              <a:solidFill>
                <a:schemeClr val="tx1"/>
              </a:solidFill>
            </a:endParaRPr>
          </a:p>
          <a:p>
            <a:pPr algn="just">
              <a:lnSpc>
                <a:spcPct val="120000"/>
              </a:lnSpc>
              <a:spcAft>
                <a:spcPts val="1200"/>
              </a:spcAft>
            </a:pPr>
            <a:r>
              <a:rPr lang="zh-CN" altLang="en-US" dirty="0">
                <a:solidFill>
                  <a:schemeClr val="tx1"/>
                </a:solidFill>
              </a:rPr>
              <a:t>三人同行七十稀（把除以</a:t>
            </a:r>
            <a:r>
              <a:rPr lang="en-US" altLang="zh-CN" dirty="0">
                <a:solidFill>
                  <a:schemeClr val="tx1"/>
                </a:solidFill>
              </a:rPr>
              <a:t>3</a:t>
            </a:r>
            <a:r>
              <a:rPr lang="zh-CN" altLang="en-US" dirty="0">
                <a:solidFill>
                  <a:schemeClr val="tx1"/>
                </a:solidFill>
              </a:rPr>
              <a:t>的余数乘以</a:t>
            </a:r>
            <a:r>
              <a:rPr lang="en-US" altLang="zh-CN" dirty="0">
                <a:solidFill>
                  <a:schemeClr val="tx1"/>
                </a:solidFill>
              </a:rPr>
              <a:t>70</a:t>
            </a:r>
            <a:r>
              <a:rPr lang="zh-CN" altLang="en-US" dirty="0">
                <a:solidFill>
                  <a:schemeClr val="tx1"/>
                </a:solidFill>
              </a:rPr>
              <a:t>），五树梅花二十一（把除以</a:t>
            </a:r>
            <a:r>
              <a:rPr lang="en-US" altLang="zh-CN" dirty="0">
                <a:solidFill>
                  <a:schemeClr val="tx1"/>
                </a:solidFill>
              </a:rPr>
              <a:t>5</a:t>
            </a:r>
            <a:r>
              <a:rPr lang="zh-CN" altLang="en-US" dirty="0">
                <a:solidFill>
                  <a:schemeClr val="tx1"/>
                </a:solidFill>
              </a:rPr>
              <a:t>的余数乘以</a:t>
            </a:r>
            <a:r>
              <a:rPr lang="en-US" altLang="zh-CN" dirty="0">
                <a:solidFill>
                  <a:schemeClr val="tx1"/>
                </a:solidFill>
              </a:rPr>
              <a:t>21</a:t>
            </a:r>
            <a:r>
              <a:rPr lang="zh-CN" altLang="en-US" dirty="0">
                <a:solidFill>
                  <a:schemeClr val="tx1"/>
                </a:solidFill>
              </a:rPr>
              <a:t>），</a:t>
            </a:r>
            <a:endParaRPr lang="en-US" altLang="zh-CN" dirty="0">
              <a:solidFill>
                <a:schemeClr val="tx1"/>
              </a:solidFill>
            </a:endParaRPr>
          </a:p>
          <a:p>
            <a:pPr algn="just">
              <a:lnSpc>
                <a:spcPct val="120000"/>
              </a:lnSpc>
              <a:spcAft>
                <a:spcPts val="1200"/>
              </a:spcAft>
            </a:pPr>
            <a:r>
              <a:rPr lang="zh-CN" altLang="en-US" dirty="0">
                <a:solidFill>
                  <a:schemeClr val="tx1"/>
                </a:solidFill>
              </a:rPr>
              <a:t>七子团圆正半月（把除以</a:t>
            </a:r>
            <a:r>
              <a:rPr lang="en-US" altLang="zh-CN" dirty="0">
                <a:solidFill>
                  <a:schemeClr val="tx1"/>
                </a:solidFill>
              </a:rPr>
              <a:t>7</a:t>
            </a:r>
            <a:r>
              <a:rPr lang="zh-CN" altLang="en-US" dirty="0">
                <a:solidFill>
                  <a:schemeClr val="tx1"/>
                </a:solidFill>
              </a:rPr>
              <a:t>的余数乘以</a:t>
            </a:r>
            <a:r>
              <a:rPr lang="en-US" altLang="zh-CN" dirty="0">
                <a:solidFill>
                  <a:schemeClr val="tx1"/>
                </a:solidFill>
              </a:rPr>
              <a:t>15</a:t>
            </a:r>
            <a:r>
              <a:rPr lang="zh-CN" altLang="en-US" dirty="0">
                <a:solidFill>
                  <a:schemeClr val="tx1"/>
                </a:solidFill>
              </a:rPr>
              <a:t>），除百零五便得知（把以上三个数字相加再减去几个</a:t>
            </a:r>
            <a:r>
              <a:rPr lang="en-US" altLang="zh-CN" dirty="0">
                <a:solidFill>
                  <a:schemeClr val="tx1"/>
                </a:solidFill>
              </a:rPr>
              <a:t>105</a:t>
            </a:r>
            <a:r>
              <a:rPr lang="zh-CN" altLang="en-US" dirty="0">
                <a:solidFill>
                  <a:schemeClr val="tx1"/>
                </a:solidFill>
              </a:rPr>
              <a:t>）</a:t>
            </a:r>
            <a:r>
              <a:rPr lang="en-US" altLang="zh-CN" dirty="0">
                <a:solidFill>
                  <a:schemeClr val="tx1"/>
                </a:solidFill>
              </a:rPr>
              <a:t>   </a:t>
            </a:r>
            <a:endParaRPr lang="en-US" altLang="zh-CN"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6" name="文本框 5"/>
          <p:cNvSpPr txBox="1"/>
          <p:nvPr/>
        </p:nvSpPr>
        <p:spPr>
          <a:xfrm>
            <a:off x="1745072" y="1236257"/>
            <a:ext cx="1210588"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韩信点兵</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2987509"/>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09599"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5-2</a:t>
            </a:r>
            <a:endParaRPr lang="zh-CN" altLang="en-US" sz="2000" dirty="0"/>
          </a:p>
        </p:txBody>
      </p:sp>
      <p:sp>
        <p:nvSpPr>
          <p:cNvPr id="13" name="文本框 12"/>
          <p:cNvSpPr txBox="1"/>
          <p:nvPr/>
        </p:nvSpPr>
        <p:spPr>
          <a:xfrm>
            <a:off x="943570" y="1787383"/>
            <a:ext cx="4859022" cy="1151149"/>
          </a:xfrm>
          <a:prstGeom prst="rect">
            <a:avLst/>
          </a:prstGeom>
          <a:noFill/>
        </p:spPr>
        <p:txBody>
          <a:bodyPr wrap="none" rtlCol="0">
            <a:spAutoFit/>
          </a:bodyPr>
          <a:lstStyle/>
          <a:p>
            <a:pPr marL="285750" indent="-285750" defTabSz="609600">
              <a:lnSpc>
                <a:spcPct val="130000"/>
              </a:lnSpc>
              <a:buFont typeface="Arial" panose="020B0604020202020204" pitchFamily="34" charset="0"/>
              <a:buChar char="•"/>
            </a:pPr>
            <a:r>
              <a:rPr lang="zh-CN" altLang="en-US" dirty="0">
                <a:cs typeface="+mn-ea"/>
                <a:sym typeface="+mn-lt"/>
              </a:rPr>
              <a:t>编写程序，解决经典的韩信点兵问题</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如何对用户输入的合法性进行判断？</a:t>
            </a:r>
            <a:endParaRPr lang="en-US" altLang="zh-CN" dirty="0">
              <a:cs typeface="+mn-ea"/>
              <a:sym typeface="+mn-lt"/>
            </a:endParaRPr>
          </a:p>
          <a:p>
            <a:pPr marL="285750" indent="-285750" defTabSz="609600">
              <a:lnSpc>
                <a:spcPct val="130000"/>
              </a:lnSpc>
              <a:buFont typeface="Arial" panose="020B0604020202020204" pitchFamily="34" charset="0"/>
              <a:buChar char="•"/>
            </a:pPr>
            <a:r>
              <a:rPr lang="zh-CN" altLang="en-US" dirty="0">
                <a:cs typeface="+mn-ea"/>
                <a:sym typeface="+mn-lt"/>
              </a:rPr>
              <a:t>比较数学方法与编程方法（穷举法）的不同</a:t>
            </a:r>
            <a:endParaRPr lang="zh-CN" altLang="en-US" dirty="0">
              <a:cs typeface="+mn-ea"/>
              <a:sym typeface="+mn-lt"/>
            </a:endParaRPr>
          </a:p>
        </p:txBody>
      </p:sp>
      <p:pic>
        <p:nvPicPr>
          <p:cNvPr id="8" name="图片 7"/>
          <p:cNvPicPr>
            <a:picLocks noChangeAspect="1"/>
          </p:cNvPicPr>
          <p:nvPr/>
        </p:nvPicPr>
        <p:blipFill>
          <a:blip r:embed="rId1"/>
          <a:stretch>
            <a:fillRect/>
          </a:stretch>
        </p:blipFill>
        <p:spPr>
          <a:xfrm>
            <a:off x="624253" y="3755636"/>
            <a:ext cx="4932578" cy="2305832"/>
          </a:xfrm>
          <a:prstGeom prst="rect">
            <a:avLst/>
          </a:prstGeom>
        </p:spPr>
      </p:pic>
      <p:pic>
        <p:nvPicPr>
          <p:cNvPr id="9" name="图片 8"/>
          <p:cNvPicPr>
            <a:picLocks noChangeAspect="1"/>
          </p:cNvPicPr>
          <p:nvPr/>
        </p:nvPicPr>
        <p:blipFill>
          <a:blip r:embed="rId2"/>
          <a:stretch>
            <a:fillRect/>
          </a:stretch>
        </p:blipFill>
        <p:spPr>
          <a:xfrm>
            <a:off x="5813812" y="755151"/>
            <a:ext cx="6044247" cy="53476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05</a:t>
            </a:r>
            <a:r>
              <a:rPr lang="zh-CN" altLang="en-US" dirty="0"/>
              <a:t>经典算法</a:t>
            </a:r>
            <a:endParaRPr lang="zh-CN" altLang="en-US" dirty="0"/>
          </a:p>
        </p:txBody>
      </p:sp>
      <p:sp>
        <p:nvSpPr>
          <p:cNvPr id="11" name="矩形 10"/>
          <p:cNvSpPr/>
          <p:nvPr/>
        </p:nvSpPr>
        <p:spPr>
          <a:xfrm>
            <a:off x="1163744" y="1253054"/>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2" name="文本占位符 3"/>
          <p:cNvSpPr>
            <a:spLocks noGrp="1"/>
          </p:cNvSpPr>
          <p:nvPr/>
        </p:nvSpPr>
        <p:spPr>
          <a:xfrm>
            <a:off x="1112991" y="1952552"/>
            <a:ext cx="10429365" cy="2782008"/>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穷举法</a:t>
            </a:r>
            <a:endParaRPr lang="en-US" altLang="zh-CN"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穷举法也称枚举法，其基本思想是：根据所要解决问题的部分条件确定答案的大致范围，并在选定范围内列举出所有可能的方案，并逐一进行验证。若某个方案验证符合题目的全部条件，则视为本问题的一个解；若全部方案验证后都不符合题目的全部条件，则本问题无解。</a:t>
            </a:r>
            <a:endParaRPr lang="en-US" altLang="zh-CN" sz="2000" dirty="0">
              <a:solidFill>
                <a:schemeClr val="tx1">
                  <a:lumMod val="85000"/>
                  <a:lumOff val="15000"/>
                </a:schemeClr>
              </a:solidFill>
              <a:latin typeface="+mn-ea"/>
              <a:cs typeface="微软雅黑" panose="020B0503020204020204" charset="-122"/>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穷举法的好处在于算法简单，缺点在于运行速度慢。</a:t>
            </a:r>
            <a:endParaRPr lang="zh-CN" altLang="en-US" sz="2000" dirty="0">
              <a:solidFill>
                <a:schemeClr val="tx1">
                  <a:lumMod val="85000"/>
                  <a:lumOff val="15000"/>
                </a:schemeClr>
              </a:solidFill>
              <a:latin typeface="+mn-ea"/>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24657" y="275766"/>
            <a:ext cx="11062740" cy="644578"/>
          </a:xfrm>
        </p:spPr>
        <p:txBody>
          <a:bodyPr/>
          <a:lstStyle/>
          <a:p>
            <a:r>
              <a:rPr lang="zh-CN" altLang="en-US" dirty="0"/>
              <a:t>走进开源硬件</a:t>
            </a:r>
            <a:endParaRPr lang="zh-CN" altLang="en-US" dirty="0"/>
          </a:p>
        </p:txBody>
      </p:sp>
      <p:pic>
        <p:nvPicPr>
          <p:cNvPr id="102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8426" t="7618" r="15220" b="9538"/>
          <a:stretch>
            <a:fillRect/>
          </a:stretch>
        </p:blipFill>
        <p:spPr bwMode="auto">
          <a:xfrm>
            <a:off x="523875" y="1485901"/>
            <a:ext cx="3617812" cy="25799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38" t="20982" r="11238" b="23908"/>
          <a:stretch>
            <a:fillRect/>
          </a:stretch>
        </p:blipFill>
        <p:spPr bwMode="auto">
          <a:xfrm>
            <a:off x="632418" y="4505858"/>
            <a:ext cx="3617812" cy="15158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080" y="4164583"/>
            <a:ext cx="2481317" cy="198956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占位符 5"/>
          <p:cNvPicPr>
            <a:picLocks noChangeAspect="1"/>
          </p:cNvPicPr>
          <p:nvPr/>
        </p:nvPicPr>
        <p:blipFill>
          <a:blip r:embed="rId4">
            <a:extLst>
              <a:ext uri="{28A0092B-C50C-407E-A947-70E740481C1C}">
                <a14:useLocalDpi xmlns:a14="http://schemas.microsoft.com/office/drawing/2010/main" val="0"/>
              </a:ext>
            </a:extLst>
          </a:blip>
          <a:srcRect l="2299" r="2299"/>
          <a:stretch>
            <a:fillRect/>
          </a:stretch>
        </p:blipFill>
        <p:spPr>
          <a:xfrm>
            <a:off x="4414889" y="1651008"/>
            <a:ext cx="3362221" cy="2249700"/>
          </a:xfrm>
          <a:prstGeom prst="rect">
            <a:avLst/>
          </a:prstGeom>
        </p:spPr>
      </p:pic>
      <p:pic>
        <p:nvPicPr>
          <p:cNvPr id="4" name="图片 3" descr="图片包含 游戏机, 桌子, 电路, 白色&#10;&#10;描述已自动生成"/>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6551" t="21666" r="10073" b="12619"/>
          <a:stretch>
            <a:fillRect/>
          </a:stretch>
        </p:blipFill>
        <p:spPr>
          <a:xfrm rot="16200000">
            <a:off x="8654380" y="960406"/>
            <a:ext cx="2515453" cy="3512037"/>
          </a:xfrm>
          <a:prstGeom prst="rect">
            <a:avLst/>
          </a:prstGeom>
        </p:spPr>
      </p:pic>
      <p:pic>
        <p:nvPicPr>
          <p:cNvPr id="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t="29500" b="29500"/>
          <a:stretch>
            <a:fillRect/>
          </a:stretch>
        </p:blipFill>
        <p:spPr bwMode="auto">
          <a:xfrm>
            <a:off x="4414889" y="4320505"/>
            <a:ext cx="4324350" cy="17729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436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81025" y="2370943"/>
            <a:ext cx="11264622" cy="1991507"/>
          </a:xfrm>
          <a:prstGeom prst="rect">
            <a:avLst/>
          </a:prstGeom>
          <a:noFill/>
        </p:spPr>
        <p:txBody>
          <a:bodyPr wrap="none" rtlCol="0" anchor="b">
            <a:spAutoFit/>
          </a:bodyPr>
          <a:lstStyle/>
          <a:p>
            <a:pPr>
              <a:lnSpc>
                <a:spcPct val="120000"/>
              </a:lnSpc>
            </a:pPr>
            <a:r>
              <a:rPr lang="zh-CN" altLang="en-US" sz="4000" spc="600" dirty="0">
                <a:solidFill>
                  <a:schemeClr val="bg1"/>
                </a:solidFill>
                <a:latin typeface="+mj-ea"/>
                <a:ea typeface="+mj-ea"/>
              </a:rPr>
              <a:t>  主题</a:t>
            </a:r>
            <a:r>
              <a:rPr lang="en-US" altLang="zh-CN" sz="4000" spc="600" dirty="0">
                <a:solidFill>
                  <a:schemeClr val="bg1"/>
                </a:solidFill>
                <a:latin typeface="+mj-ea"/>
                <a:ea typeface="+mj-ea"/>
              </a:rPr>
              <a:t>3 </a:t>
            </a:r>
            <a:endParaRPr lang="en-US" altLang="zh-CN" sz="4000" spc="600" dirty="0">
              <a:solidFill>
                <a:schemeClr val="bg1"/>
              </a:solidFill>
              <a:latin typeface="+mj-ea"/>
              <a:ea typeface="+mj-ea"/>
            </a:endParaRPr>
          </a:p>
          <a:p>
            <a:pPr>
              <a:lnSpc>
                <a:spcPct val="120000"/>
              </a:lnSpc>
            </a:pPr>
            <a:r>
              <a:rPr lang="zh-CN" altLang="en-US" sz="6600" spc="600" dirty="0">
                <a:solidFill>
                  <a:schemeClr val="bg1"/>
                </a:solidFill>
                <a:latin typeface="+mj-ea"/>
                <a:ea typeface="+mj-ea"/>
              </a:rPr>
              <a:t>“控制之简”感受开源硬件</a:t>
            </a:r>
            <a:endParaRPr lang="zh-CN" altLang="en-US" sz="6600" spc="6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24657" y="275766"/>
            <a:ext cx="11062740" cy="644578"/>
          </a:xfrm>
        </p:spPr>
        <p:txBody>
          <a:bodyPr/>
          <a:lstStyle/>
          <a:p>
            <a:r>
              <a:rPr lang="zh-CN" altLang="en-US" dirty="0"/>
              <a:t>走进开源硬件</a:t>
            </a:r>
            <a:endParaRPr lang="zh-CN" altLang="en-US" dirty="0"/>
          </a:p>
        </p:txBody>
      </p:sp>
      <p:pic>
        <p:nvPicPr>
          <p:cNvPr id="6" name="图片 5" descr="图形用户界面&#10;&#10;描述已自动生成"/>
          <p:cNvPicPr>
            <a:picLocks noChangeAspect="1"/>
          </p:cNvPicPr>
          <p:nvPr/>
        </p:nvPicPr>
        <p:blipFill rotWithShape="1">
          <a:blip r:embed="rId1">
            <a:extLst>
              <a:ext uri="{28A0092B-C50C-407E-A947-70E740481C1C}">
                <a14:useLocalDpi xmlns:a14="http://schemas.microsoft.com/office/drawing/2010/main" val="0"/>
              </a:ext>
            </a:extLst>
          </a:blip>
          <a:srcRect t="7553" b="9612"/>
          <a:stretch>
            <a:fillRect/>
          </a:stretch>
        </p:blipFill>
        <p:spPr>
          <a:xfrm>
            <a:off x="1622139" y="859867"/>
            <a:ext cx="8867776" cy="54824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电脑萤幕画面&#10;&#10;中度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62359" y="3291161"/>
            <a:ext cx="5535596" cy="2223601"/>
          </a:xfrm>
          <a:prstGeom prst="rect">
            <a:avLst/>
          </a:prstGeom>
        </p:spPr>
      </p:pic>
      <p:sp>
        <p:nvSpPr>
          <p:cNvPr id="2" name="文本占位符 1"/>
          <p:cNvSpPr>
            <a:spLocks noGrp="1"/>
          </p:cNvSpPr>
          <p:nvPr>
            <p:ph type="body" sz="quarter" idx="10"/>
          </p:nvPr>
        </p:nvSpPr>
        <p:spPr/>
        <p:txBody>
          <a:bodyPr/>
          <a:lstStyle/>
          <a:p>
            <a:pPr>
              <a:buClr>
                <a:schemeClr val="accent1"/>
              </a:buClr>
            </a:pPr>
            <a:r>
              <a:rPr lang="zh-CN" altLang="en-US" dirty="0">
                <a:solidFill>
                  <a:schemeClr val="accent1"/>
                </a:solidFill>
              </a:rPr>
              <a:t>○</a:t>
            </a:r>
            <a:r>
              <a:rPr lang="zh-CN" altLang="en-US" dirty="0"/>
              <a:t> 初始化固件插控制板时需按住 </a:t>
            </a:r>
            <a:r>
              <a:rPr lang="en-US" altLang="zh-CN" dirty="0"/>
              <a:t>B1 </a:t>
            </a:r>
            <a:r>
              <a:rPr lang="zh-CN" altLang="en-US" dirty="0"/>
              <a:t>按钮，完成后按 </a:t>
            </a:r>
            <a:r>
              <a:rPr lang="en-US" altLang="zh-CN" dirty="0"/>
              <a:t>reset </a:t>
            </a:r>
            <a:r>
              <a:rPr lang="zh-CN" altLang="en-US" dirty="0"/>
              <a:t>重新进入编程模式</a:t>
            </a:r>
            <a:endParaRPr lang="en-US" altLang="zh-CN" dirty="0"/>
          </a:p>
          <a:p>
            <a:pPr>
              <a:buClr>
                <a:schemeClr val="accent1"/>
              </a:buClr>
            </a:pPr>
            <a:r>
              <a:rPr lang="zh-CN" altLang="en-US" dirty="0">
                <a:solidFill>
                  <a:schemeClr val="accent1"/>
                </a:solidFill>
              </a:rPr>
              <a:t>○</a:t>
            </a:r>
            <a:r>
              <a:rPr lang="zh-CN" altLang="en-US" dirty="0"/>
              <a:t> 确保计算机中已安装驱动</a:t>
            </a:r>
            <a:endParaRPr lang="en-US" altLang="zh-CN" dirty="0"/>
          </a:p>
          <a:p>
            <a:pPr>
              <a:buClr>
                <a:schemeClr val="accent1"/>
              </a:buClr>
            </a:pPr>
            <a:r>
              <a:rPr lang="zh-CN" altLang="en-US" dirty="0">
                <a:solidFill>
                  <a:schemeClr val="accent1"/>
                </a:solidFill>
              </a:rPr>
              <a:t>○ </a:t>
            </a:r>
            <a:r>
              <a:rPr lang="zh-CN" altLang="en-US" dirty="0"/>
              <a:t>上传程序卡住，</a:t>
            </a:r>
            <a:r>
              <a:rPr lang="zh-CN" altLang="en-US" dirty="0">
                <a:solidFill>
                  <a:schemeClr val="accent4">
                    <a:lumMod val="75000"/>
                  </a:schemeClr>
                </a:solidFill>
              </a:rPr>
              <a:t>不要短时间内多次重复上传</a:t>
            </a:r>
            <a:r>
              <a:rPr lang="zh-CN" altLang="en-US" dirty="0"/>
              <a:t>，按 </a:t>
            </a:r>
            <a:r>
              <a:rPr lang="en-US" altLang="zh-CN" dirty="0"/>
              <a:t>reset </a:t>
            </a:r>
            <a:r>
              <a:rPr lang="zh-CN" altLang="en-US" dirty="0"/>
              <a:t>键后再次尝试</a:t>
            </a:r>
            <a:endParaRPr lang="en-US" altLang="zh-CN" dirty="0"/>
          </a:p>
        </p:txBody>
      </p:sp>
      <p:sp>
        <p:nvSpPr>
          <p:cNvPr id="3" name="标题 2"/>
          <p:cNvSpPr>
            <a:spLocks noGrp="1"/>
          </p:cNvSpPr>
          <p:nvPr>
            <p:ph type="title"/>
          </p:nvPr>
        </p:nvSpPr>
        <p:spPr/>
        <p:txBody>
          <a:bodyPr/>
          <a:lstStyle/>
          <a:p>
            <a:r>
              <a:rPr lang="zh-CN" altLang="en-US" dirty="0"/>
              <a:t>注意事项</a:t>
            </a:r>
            <a:endParaRPr lang="zh-CN" altLang="en-US" dirty="0"/>
          </a:p>
        </p:txBody>
      </p:sp>
      <p:sp>
        <p:nvSpPr>
          <p:cNvPr id="4" name="椭圆 3"/>
          <p:cNvSpPr/>
          <p:nvPr/>
        </p:nvSpPr>
        <p:spPr>
          <a:xfrm>
            <a:off x="3000178" y="4685874"/>
            <a:ext cx="247650" cy="24765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50S"/>
              <a:ea typeface="汉仪旗黑-50S"/>
              <a:cs typeface="+mn-cs"/>
            </a:endParaRPr>
          </a:p>
        </p:txBody>
      </p:sp>
      <p:sp>
        <p:nvSpPr>
          <p:cNvPr id="8" name="椭圆 7"/>
          <p:cNvSpPr/>
          <p:nvPr/>
        </p:nvSpPr>
        <p:spPr>
          <a:xfrm>
            <a:off x="7307157" y="5132977"/>
            <a:ext cx="381785" cy="381785"/>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50S"/>
              <a:ea typeface="汉仪旗黑-50S"/>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01</a:t>
            </a:r>
            <a:endParaRPr lang="zh-CN" altLang="en-US" sz="3200" dirty="0">
              <a:latin typeface="+mj-ea"/>
              <a:ea typeface="+mj-ea"/>
            </a:endParaRPr>
          </a:p>
        </p:txBody>
      </p:sp>
      <p:sp>
        <p:nvSpPr>
          <p:cNvPr id="7" name="文本框 6"/>
          <p:cNvSpPr txBox="1"/>
          <p:nvPr/>
        </p:nvSpPr>
        <p:spPr>
          <a:xfrm>
            <a:off x="2269671" y="3105834"/>
            <a:ext cx="2568332"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比心米思齐</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838003" y="3429000"/>
            <a:ext cx="735399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5782352"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滚动显示、字符串（数据类型）</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屏幕显示、图形、延时、重复满足条件（永真循环）</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01 </a:t>
            </a:r>
            <a:r>
              <a:rPr lang="zh-CN" altLang="en-US" dirty="0"/>
              <a:t>比心米思齐</a:t>
            </a:r>
            <a:endParaRPr lang="zh-CN" altLang="en-US"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1937" y="2005888"/>
            <a:ext cx="4521114" cy="2068729"/>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1745073" y="1220495"/>
            <a:ext cx="3078087"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滚动显示“</a:t>
            </a:r>
            <a:r>
              <a:rPr lang="en-US" altLang="zh-CN" sz="2000" dirty="0">
                <a:solidFill>
                  <a:schemeClr val="tx1">
                    <a:lumMod val="85000"/>
                    <a:lumOff val="15000"/>
                  </a:schemeClr>
                </a:solidFill>
                <a:latin typeface="+mn-ea"/>
              </a:rPr>
              <a:t>Hello </a:t>
            </a:r>
            <a:r>
              <a:rPr lang="en-US" altLang="zh-CN" sz="2000" dirty="0" err="1">
                <a:solidFill>
                  <a:schemeClr val="tx1">
                    <a:lumMod val="85000"/>
                    <a:lumOff val="15000"/>
                  </a:schemeClr>
                </a:solidFill>
                <a:latin typeface="+mn-ea"/>
              </a:rPr>
              <a:t>Mixly</a:t>
            </a:r>
            <a:r>
              <a:rPr lang="en-US" altLang="zh-CN" sz="2000" dirty="0">
                <a:solidFill>
                  <a:schemeClr val="tx1">
                    <a:lumMod val="85000"/>
                    <a:lumOff val="15000"/>
                  </a:schemeClr>
                </a:solidFill>
                <a:latin typeface="+mn-ea"/>
              </a:rPr>
              <a:t>!”</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1-1</a:t>
            </a:r>
            <a:endParaRPr lang="zh-CN" altLang="en-US" sz="2000" dirty="0"/>
          </a:p>
        </p:txBody>
      </p:sp>
      <p:sp>
        <p:nvSpPr>
          <p:cNvPr id="4" name="对话气泡: 椭圆形 3"/>
          <p:cNvSpPr/>
          <p:nvPr/>
        </p:nvSpPr>
        <p:spPr>
          <a:xfrm>
            <a:off x="543445" y="4074617"/>
            <a:ext cx="3514726" cy="972455"/>
          </a:xfrm>
          <a:prstGeom prst="wedgeEllipseCallout">
            <a:avLst>
              <a:gd name="adj1" fmla="val 36986"/>
              <a:gd name="adj2" fmla="val -87563"/>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rPr>
              <a:t>【</a:t>
            </a:r>
            <a:r>
              <a:rPr lang="zh-CN" altLang="en-US" dirty="0">
                <a:solidFill>
                  <a:schemeClr val="tx1">
                    <a:lumMod val="85000"/>
                    <a:lumOff val="15000"/>
                  </a:schemeClr>
                </a:solidFill>
              </a:rPr>
              <a:t>滚动显示字符串</a:t>
            </a:r>
            <a:r>
              <a:rPr lang="en-US" altLang="zh-CN" dirty="0">
                <a:solidFill>
                  <a:schemeClr val="tx1">
                    <a:lumMod val="85000"/>
                    <a:lumOff val="15000"/>
                  </a:schemeClr>
                </a:solidFill>
              </a:rPr>
              <a:t>】</a:t>
            </a:r>
            <a:r>
              <a:rPr lang="zh-CN" altLang="en-US" dirty="0">
                <a:solidFill>
                  <a:schemeClr val="tx1">
                    <a:lumMod val="85000"/>
                    <a:lumOff val="15000"/>
                  </a:schemeClr>
                </a:solidFill>
              </a:rPr>
              <a:t>内只能嵌入字符串！</a:t>
            </a:r>
            <a:endParaRPr lang="zh-CN" altLang="en-US" dirty="0">
              <a:solidFill>
                <a:schemeClr val="tx1">
                  <a:lumMod val="85000"/>
                  <a:lumOff val="15000"/>
                </a:schemeClr>
              </a:solidFill>
            </a:endParaRPr>
          </a:p>
        </p:txBody>
      </p:sp>
      <p:sp>
        <p:nvSpPr>
          <p:cNvPr id="15" name="文本框 14"/>
          <p:cNvSpPr txBox="1"/>
          <p:nvPr/>
        </p:nvSpPr>
        <p:spPr>
          <a:xfrm>
            <a:off x="7319423" y="1220495"/>
            <a:ext cx="2576346"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显示图像“</a:t>
            </a:r>
            <a:r>
              <a:rPr lang="en-US" altLang="zh-CN" sz="2000" dirty="0">
                <a:solidFill>
                  <a:schemeClr val="tx1">
                    <a:lumMod val="85000"/>
                    <a:lumOff val="15000"/>
                  </a:schemeClr>
                </a:solidFill>
                <a:latin typeface="+mn-ea"/>
              </a:rPr>
              <a:t>HEART</a:t>
            </a:r>
            <a:r>
              <a:rPr lang="zh-CN" altLang="en-US" sz="2000" dirty="0">
                <a:solidFill>
                  <a:schemeClr val="tx1">
                    <a:lumMod val="85000"/>
                    <a:lumOff val="15000"/>
                  </a:schemeClr>
                </a:solidFill>
                <a:latin typeface="+mn-ea"/>
              </a:rPr>
              <a:t>”</a:t>
            </a:r>
            <a:endParaRPr lang="zh-CN" altLang="en-US" sz="2000" dirty="0">
              <a:solidFill>
                <a:schemeClr val="tx1">
                  <a:lumMod val="85000"/>
                  <a:lumOff val="15000"/>
                </a:schemeClr>
              </a:solidFill>
              <a:latin typeface="+mn-ea"/>
            </a:endParaRPr>
          </a:p>
        </p:txBody>
      </p:sp>
      <p:sp>
        <p:nvSpPr>
          <p:cNvPr id="16" name="文本框 15"/>
          <p:cNvSpPr txBox="1"/>
          <p:nvPr/>
        </p:nvSpPr>
        <p:spPr>
          <a:xfrm>
            <a:off x="619860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7" name="矩形 16"/>
          <p:cNvSpPr/>
          <p:nvPr/>
        </p:nvSpPr>
        <p:spPr>
          <a:xfrm>
            <a:off x="619860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1-2</a:t>
            </a:r>
            <a:endParaRPr lang="zh-CN" altLang="en-US" sz="2000" dirty="0"/>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5400" y="2227063"/>
            <a:ext cx="3694663" cy="3939847"/>
          </a:xfrm>
          <a:prstGeom prst="rect">
            <a:avLst/>
          </a:prstGeom>
        </p:spPr>
      </p:pic>
      <p:sp>
        <p:nvSpPr>
          <p:cNvPr id="18" name="对话气泡: 椭圆形 17"/>
          <p:cNvSpPr/>
          <p:nvPr/>
        </p:nvSpPr>
        <p:spPr>
          <a:xfrm>
            <a:off x="5856930" y="4343400"/>
            <a:ext cx="2924985" cy="1128744"/>
          </a:xfrm>
          <a:prstGeom prst="wedgeEllipseCallout">
            <a:avLst>
              <a:gd name="adj1" fmla="val 64221"/>
              <a:gd name="adj2" fmla="val -132083"/>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如何显示大心小心交替显示的效果呢？</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9505" y="2239961"/>
            <a:ext cx="4872086" cy="339667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en-US" altLang="zh-CN" dirty="0"/>
              <a:t>01 </a:t>
            </a:r>
            <a:r>
              <a:rPr lang="zh-CN" altLang="en-US" dirty="0"/>
              <a:t>比心米思齐</a:t>
            </a:r>
            <a:endParaRPr lang="zh-CN" altLang="en-US" dirty="0"/>
          </a:p>
        </p:txBody>
      </p:sp>
      <p:sp>
        <p:nvSpPr>
          <p:cNvPr id="6" name="文本框 5"/>
          <p:cNvSpPr txBox="1"/>
          <p:nvPr/>
        </p:nvSpPr>
        <p:spPr>
          <a:xfrm>
            <a:off x="1745073" y="1220495"/>
            <a:ext cx="3518912" cy="400110"/>
          </a:xfrm>
          <a:prstGeom prst="rect">
            <a:avLst/>
          </a:prstGeom>
          <a:noFill/>
        </p:spPr>
        <p:txBody>
          <a:bodyPr wrap="none" rtlCol="0">
            <a:spAutoFit/>
          </a:bodyPr>
          <a:lstStyle/>
          <a:p>
            <a:r>
              <a:rPr lang="zh-CN" altLang="en-US" sz="2000" dirty="0">
                <a:solidFill>
                  <a:schemeClr val="tx1">
                    <a:lumMod val="85000"/>
                    <a:lumOff val="15000"/>
                  </a:schemeClr>
                </a:solidFill>
                <a:latin typeface="+mn-ea"/>
              </a:rPr>
              <a:t>加入大小爱心切换的动画效果</a:t>
            </a:r>
            <a:endParaRPr lang="zh-CN" altLang="en-US" sz="2000" dirty="0">
              <a:solidFill>
                <a:schemeClr val="tx1">
                  <a:lumMod val="85000"/>
                  <a:lumOff val="15000"/>
                </a:schemeClr>
              </a:solidFill>
              <a:latin typeface="+mn-ea"/>
            </a:endParaRPr>
          </a:p>
        </p:txBody>
      </p:sp>
      <p:sp>
        <p:nvSpPr>
          <p:cNvPr id="7" name="文本框 6"/>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0" name="矩形 9"/>
          <p:cNvSpPr/>
          <p:nvPr/>
        </p:nvSpPr>
        <p:spPr>
          <a:xfrm>
            <a:off x="624253" y="1221360"/>
            <a:ext cx="113524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1-3</a:t>
            </a:r>
            <a:endParaRPr lang="zh-CN" altLang="en-US" sz="2000" dirty="0"/>
          </a:p>
        </p:txBody>
      </p:sp>
      <p:sp>
        <p:nvSpPr>
          <p:cNvPr id="13" name="矩形 12"/>
          <p:cNvSpPr/>
          <p:nvPr/>
        </p:nvSpPr>
        <p:spPr>
          <a:xfrm>
            <a:off x="6974842"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9" name="文本占位符 3"/>
          <p:cNvSpPr>
            <a:spLocks noGrp="1"/>
          </p:cNvSpPr>
          <p:nvPr/>
        </p:nvSpPr>
        <p:spPr>
          <a:xfrm>
            <a:off x="6974842" y="1777258"/>
            <a:ext cx="4031083" cy="1108268"/>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延时</a:t>
            </a:r>
            <a:endParaRPr lang="zh-CN" altLang="en-US" dirty="0">
              <a:solidFill>
                <a:schemeClr val="accent1"/>
              </a:solidFill>
              <a:latin typeface="+mj-ea"/>
              <a:ea typeface="+mj-ea"/>
            </a:endParaRPr>
          </a:p>
          <a:p>
            <a:pPr marL="342900" indent="-342900">
              <a:lnSpc>
                <a:spcPct val="150000"/>
              </a:lnSpc>
              <a:spcBef>
                <a:spcPts val="0"/>
              </a:spcBef>
              <a:buClr>
                <a:schemeClr val="accent1"/>
              </a:buClr>
              <a:buSzPct val="80000"/>
              <a:buFont typeface="汉仪旗黑-50S" panose="00020600040101010101" pitchFamily="18" charset="-122"/>
              <a:buChar char="〇"/>
            </a:pPr>
            <a:r>
              <a:rPr lang="zh-CN" altLang="en-US" sz="2000" dirty="0">
                <a:solidFill>
                  <a:schemeClr val="tx1">
                    <a:lumMod val="85000"/>
                    <a:lumOff val="15000"/>
                  </a:schemeClr>
                </a:solidFill>
                <a:latin typeface="+mn-ea"/>
                <a:cs typeface="微软雅黑" panose="020B0503020204020204" charset="-122"/>
              </a:rPr>
              <a:t>保持主控板当前状态若干秒。</a:t>
            </a:r>
            <a:endParaRPr lang="en-US" altLang="zh-CN" sz="2000" dirty="0">
              <a:solidFill>
                <a:schemeClr val="tx1">
                  <a:lumMod val="85000"/>
                  <a:lumOff val="15000"/>
                </a:schemeClr>
              </a:solidFill>
              <a:latin typeface="+mn-ea"/>
              <a:cs typeface="微软雅黑" panose="020B0503020204020204" charset="-122"/>
            </a:endParaRPr>
          </a:p>
        </p:txBody>
      </p:sp>
      <p:sp>
        <p:nvSpPr>
          <p:cNvPr id="21" name="对话气泡: 椭圆形 20"/>
          <p:cNvSpPr/>
          <p:nvPr/>
        </p:nvSpPr>
        <p:spPr>
          <a:xfrm>
            <a:off x="6880660" y="3389841"/>
            <a:ext cx="3555426" cy="1128744"/>
          </a:xfrm>
          <a:prstGeom prst="wedgeEllipseCallout">
            <a:avLst>
              <a:gd name="adj1" fmla="val -90752"/>
              <a:gd name="adj2" fmla="val -77489"/>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是否增加“重复满足条件”会有什么不同效果？</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2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02</a:t>
            </a:r>
            <a:endParaRPr lang="zh-CN" altLang="en-US" sz="3200" dirty="0">
              <a:latin typeface="+mj-ea"/>
              <a:ea typeface="+mj-ea"/>
            </a:endParaRPr>
          </a:p>
        </p:txBody>
      </p:sp>
      <p:sp>
        <p:nvSpPr>
          <p:cNvPr id="7" name="文本框 6"/>
          <p:cNvSpPr txBox="1"/>
          <p:nvPr/>
        </p:nvSpPr>
        <p:spPr>
          <a:xfrm>
            <a:off x="2269671" y="3105834"/>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心情晴雨表</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762661" y="3429000"/>
            <a:ext cx="74293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3" name="文本框 12"/>
          <p:cNvSpPr txBox="1"/>
          <p:nvPr/>
        </p:nvSpPr>
        <p:spPr>
          <a:xfrm>
            <a:off x="2269671" y="4728613"/>
            <a:ext cx="5782352" cy="1113062"/>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条件结构、按钮按下、重复满足条件在交互中的作用</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条件结构进阶</a:t>
            </a:r>
            <a:r>
              <a:rPr lang="en-US" altLang="zh-CN" dirty="0">
                <a:solidFill>
                  <a:schemeClr val="tx1">
                    <a:lumMod val="85000"/>
                    <a:lumOff val="15000"/>
                  </a:schemeClr>
                </a:solidFill>
              </a:rPr>
              <a:t>(</a:t>
            </a:r>
            <a:r>
              <a:rPr lang="zh-CN" altLang="en-US" dirty="0">
                <a:solidFill>
                  <a:schemeClr val="tx1">
                    <a:lumMod val="85000"/>
                    <a:lumOff val="15000"/>
                  </a:schemeClr>
                </a:solidFill>
              </a:rPr>
              <a:t>如果</a:t>
            </a:r>
            <a:r>
              <a:rPr lang="en-US" altLang="zh-CN" dirty="0">
                <a:solidFill>
                  <a:schemeClr val="tx1">
                    <a:lumMod val="85000"/>
                    <a:lumOff val="15000"/>
                  </a:schemeClr>
                </a:solidFill>
              </a:rPr>
              <a:t>-</a:t>
            </a:r>
            <a:r>
              <a:rPr lang="zh-CN" altLang="en-US" dirty="0">
                <a:solidFill>
                  <a:schemeClr val="tx1">
                    <a:lumMod val="85000"/>
                    <a:lumOff val="15000"/>
                  </a:schemeClr>
                </a:solidFill>
              </a:rPr>
              <a:t>否则</a:t>
            </a:r>
            <a:r>
              <a:rPr lang="en-US" altLang="zh-CN" dirty="0">
                <a:solidFill>
                  <a:schemeClr val="tx1">
                    <a:lumMod val="85000"/>
                    <a:lumOff val="15000"/>
                  </a:schemeClr>
                </a:solidFill>
              </a:rPr>
              <a:t>)</a:t>
            </a:r>
            <a:r>
              <a:rPr lang="zh-CN" altLang="en-US" dirty="0">
                <a:solidFill>
                  <a:schemeClr val="tx1">
                    <a:lumMod val="85000"/>
                    <a:lumOff val="15000"/>
                  </a:schemeClr>
                </a:solidFill>
              </a:rPr>
              <a:t>、按钮按着</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逻辑运算</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02 </a:t>
            </a:r>
            <a:r>
              <a:rPr lang="zh-CN" altLang="en-US" dirty="0"/>
              <a:t>心情晴雨表</a:t>
            </a:r>
            <a:endParaRPr lang="zh-CN" altLang="en-US" dirty="0"/>
          </a:p>
        </p:txBody>
      </p:sp>
      <p:sp>
        <p:nvSpPr>
          <p:cNvPr id="4" name="文本框 3"/>
          <p:cNvSpPr txBox="1"/>
          <p:nvPr/>
        </p:nvSpPr>
        <p:spPr>
          <a:xfrm>
            <a:off x="1745073" y="1220495"/>
            <a:ext cx="4538422" cy="400110"/>
          </a:xfrm>
          <a:prstGeom prst="rect">
            <a:avLst/>
          </a:prstGeom>
          <a:noFill/>
        </p:spPr>
        <p:txBody>
          <a:bodyPr wrap="none" rtlCol="0">
            <a:spAutoFit/>
          </a:bodyPr>
          <a:lstStyle/>
          <a:p>
            <a:r>
              <a:rPr lang="zh-CN" altLang="en-US" sz="2000" dirty="0">
                <a:solidFill>
                  <a:schemeClr val="tx1">
                    <a:lumMod val="85000"/>
                    <a:lumOff val="15000"/>
                  </a:schemeClr>
                </a:solidFill>
              </a:rPr>
              <a:t>按</a:t>
            </a:r>
            <a:r>
              <a:rPr lang="en-US" altLang="zh-CN" sz="2000" dirty="0">
                <a:solidFill>
                  <a:schemeClr val="tx1">
                    <a:lumMod val="85000"/>
                    <a:lumOff val="15000"/>
                  </a:schemeClr>
                </a:solidFill>
              </a:rPr>
              <a:t>B1</a:t>
            </a:r>
            <a:r>
              <a:rPr lang="zh-CN" altLang="en-US" sz="2000" dirty="0">
                <a:solidFill>
                  <a:schemeClr val="tx1">
                    <a:lumMod val="85000"/>
                    <a:lumOff val="15000"/>
                  </a:schemeClr>
                </a:solidFill>
              </a:rPr>
              <a:t>，显示</a:t>
            </a:r>
            <a:r>
              <a:rPr lang="en-US" altLang="zh-CN" sz="2000" dirty="0">
                <a:solidFill>
                  <a:schemeClr val="tx1">
                    <a:lumMod val="85000"/>
                    <a:lumOff val="15000"/>
                  </a:schemeClr>
                </a:solidFill>
              </a:rPr>
              <a:t>HAPPY</a:t>
            </a:r>
            <a:r>
              <a:rPr lang="zh-CN" altLang="en-US" sz="2000" dirty="0">
                <a:solidFill>
                  <a:schemeClr val="tx1">
                    <a:lumMod val="85000"/>
                    <a:lumOff val="15000"/>
                  </a:schemeClr>
                </a:solidFill>
              </a:rPr>
              <a:t>；按</a:t>
            </a:r>
            <a:r>
              <a:rPr lang="en-US" altLang="zh-CN" sz="2000" dirty="0">
                <a:solidFill>
                  <a:schemeClr val="tx1">
                    <a:lumMod val="85000"/>
                    <a:lumOff val="15000"/>
                  </a:schemeClr>
                </a:solidFill>
              </a:rPr>
              <a:t>B2</a:t>
            </a:r>
            <a:r>
              <a:rPr lang="zh-CN" altLang="en-US" sz="2000" dirty="0">
                <a:solidFill>
                  <a:schemeClr val="tx1">
                    <a:lumMod val="85000"/>
                    <a:lumOff val="15000"/>
                  </a:schemeClr>
                </a:solidFill>
              </a:rPr>
              <a:t>，显示</a:t>
            </a:r>
            <a:r>
              <a:rPr lang="en-US" altLang="zh-CN" sz="2000" dirty="0">
                <a:solidFill>
                  <a:schemeClr val="tx1">
                    <a:lumMod val="85000"/>
                    <a:lumOff val="15000"/>
                  </a:schemeClr>
                </a:solidFill>
              </a:rPr>
              <a:t>SAD</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2-1</a:t>
            </a:r>
            <a:endParaRPr lang="zh-CN" altLang="en-US" sz="2000" dirty="0"/>
          </a:p>
        </p:txBody>
      </p:sp>
      <p:sp>
        <p:nvSpPr>
          <p:cNvPr id="18" name="矩形 17"/>
          <p:cNvSpPr/>
          <p:nvPr/>
        </p:nvSpPr>
        <p:spPr>
          <a:xfrm>
            <a:off x="6974842"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1538" y="2190750"/>
            <a:ext cx="4360230" cy="2906820"/>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4" name="文本占位符 3"/>
          <p:cNvSpPr>
            <a:spLocks noGrp="1"/>
          </p:cNvSpPr>
          <p:nvPr/>
        </p:nvSpPr>
        <p:spPr>
          <a:xfrm>
            <a:off x="6974842" y="1777258"/>
            <a:ext cx="4592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永真循环</a:t>
            </a:r>
            <a:endParaRPr lang="zh-CN" altLang="en-US" dirty="0">
              <a:solidFill>
                <a:schemeClr val="accent1"/>
              </a:solidFill>
              <a:latin typeface="+mj-ea"/>
              <a:ea typeface="+mj-ea"/>
            </a:endParaRPr>
          </a:p>
          <a:p>
            <a:pPr marL="342900" indent="-342900">
              <a:lnSpc>
                <a:spcPct val="150000"/>
              </a:lnSpc>
              <a:spcBef>
                <a:spcPts val="0"/>
              </a:spcBef>
              <a:buClr>
                <a:schemeClr val="accent1"/>
              </a:buClr>
              <a:buSzPct val="80000"/>
              <a:buFont typeface="汉仪旗黑-50S" panose="00020600040101010101" pitchFamily="18" charset="-122"/>
              <a:buChar char="〇"/>
            </a:pPr>
            <a:r>
              <a:rPr lang="zh-CN" altLang="en-US" sz="2000" dirty="0">
                <a:solidFill>
                  <a:schemeClr val="tx1">
                    <a:lumMod val="85000"/>
                    <a:lumOff val="15000"/>
                  </a:schemeClr>
                </a:solidFill>
                <a:latin typeface="+mn-ea"/>
                <a:cs typeface="微软雅黑" panose="020B0503020204020204" charset="-122"/>
              </a:rPr>
              <a:t>程序执行速度快，瞬间！</a:t>
            </a:r>
            <a:endParaRPr lang="en-US" altLang="zh-CN" sz="2000" dirty="0">
              <a:solidFill>
                <a:schemeClr val="tx1">
                  <a:lumMod val="85000"/>
                  <a:lumOff val="15000"/>
                </a:schemeClr>
              </a:solidFill>
              <a:latin typeface="+mn-ea"/>
              <a:cs typeface="微软雅黑" panose="020B0503020204020204" charset="-122"/>
            </a:endParaRPr>
          </a:p>
          <a:p>
            <a:pPr marL="342900" indent="-342900">
              <a:lnSpc>
                <a:spcPct val="150000"/>
              </a:lnSpc>
              <a:spcBef>
                <a:spcPts val="0"/>
              </a:spcBef>
              <a:buClr>
                <a:schemeClr val="accent1"/>
              </a:buClr>
              <a:buSzPct val="80000"/>
              <a:buFont typeface="汉仪旗黑-50S" panose="00020600040101010101" pitchFamily="18" charset="-122"/>
              <a:buChar char="〇"/>
            </a:pPr>
            <a:r>
              <a:rPr lang="zh-CN" altLang="en-US" sz="2000" dirty="0">
                <a:solidFill>
                  <a:schemeClr val="tx1">
                    <a:lumMod val="85000"/>
                    <a:lumOff val="15000"/>
                  </a:schemeClr>
                </a:solidFill>
                <a:latin typeface="+mn-ea"/>
                <a:cs typeface="微软雅黑" panose="020B0503020204020204" charset="-122"/>
              </a:rPr>
              <a:t>没有循环只执行一次，来不及检测！</a:t>
            </a:r>
            <a:endParaRPr lang="en-US" altLang="zh-CN" sz="2000" dirty="0">
              <a:solidFill>
                <a:schemeClr val="tx1">
                  <a:lumMod val="85000"/>
                  <a:lumOff val="15000"/>
                </a:schemeClr>
              </a:solidFill>
              <a:latin typeface="+mn-ea"/>
              <a:cs typeface="微软雅黑" panose="020B0503020204020204" charset="-122"/>
            </a:endParaRPr>
          </a:p>
          <a:p>
            <a:pPr marL="342900" indent="-342900">
              <a:lnSpc>
                <a:spcPct val="150000"/>
              </a:lnSpc>
              <a:spcBef>
                <a:spcPts val="0"/>
              </a:spcBef>
              <a:buClr>
                <a:schemeClr val="accent1"/>
              </a:buClr>
              <a:buSzPct val="80000"/>
              <a:buFont typeface="汉仪旗黑-50S" panose="00020600040101010101" pitchFamily="18" charset="-122"/>
              <a:buChar char="〇"/>
            </a:pPr>
            <a:r>
              <a:rPr lang="zh-CN" altLang="en-US" sz="2000" dirty="0">
                <a:solidFill>
                  <a:schemeClr val="tx1">
                    <a:lumMod val="85000"/>
                    <a:lumOff val="15000"/>
                  </a:schemeClr>
                </a:solidFill>
                <a:latin typeface="+mn-ea"/>
                <a:cs typeface="微软雅黑" panose="020B0503020204020204" charset="-122"/>
              </a:rPr>
              <a:t>含有「交互」的程序通常都要加！</a:t>
            </a:r>
            <a:endParaRPr lang="en-US" altLang="zh-CN" sz="2000" dirty="0">
              <a:solidFill>
                <a:schemeClr val="tx1">
                  <a:lumMod val="85000"/>
                  <a:lumOff val="15000"/>
                </a:schemeClr>
              </a:solidFill>
              <a:latin typeface="+mn-ea"/>
              <a:cs typeface="微软雅黑" panose="020B0503020204020204" charset="-122"/>
            </a:endParaRPr>
          </a:p>
          <a:p>
            <a:pPr marL="342900" indent="-342900">
              <a:lnSpc>
                <a:spcPct val="150000"/>
              </a:lnSpc>
              <a:spcBef>
                <a:spcPts val="0"/>
              </a:spcBef>
              <a:buClr>
                <a:schemeClr val="accent1"/>
              </a:buClr>
              <a:buSzPct val="80000"/>
              <a:buFont typeface="汉仪旗黑-50S" panose="00020600040101010101" pitchFamily="18" charset="-122"/>
              <a:buChar char="〇"/>
            </a:pPr>
            <a:endParaRPr lang="en-US" altLang="zh-CN" sz="2000" dirty="0">
              <a:solidFill>
                <a:schemeClr val="tx1">
                  <a:lumMod val="85000"/>
                  <a:lumOff val="15000"/>
                </a:schemeClr>
              </a:solidFill>
              <a:latin typeface="+mn-ea"/>
              <a:cs typeface="微软雅黑" panose="020B0503020204020204" charset="-122"/>
            </a:endParaRPr>
          </a:p>
          <a:p>
            <a:pPr marL="342900" indent="-342900">
              <a:lnSpc>
                <a:spcPct val="150000"/>
              </a:lnSpc>
              <a:spcBef>
                <a:spcPts val="0"/>
              </a:spcBef>
              <a:buClr>
                <a:schemeClr val="accent1"/>
              </a:buClr>
              <a:buSzPct val="80000"/>
              <a:buFont typeface="汉仪旗黑-50S" panose="00020600040101010101" pitchFamily="18" charset="-122"/>
              <a:buChar char="〇"/>
            </a:pPr>
            <a:endParaRPr lang="en-US" altLang="zh-CN" sz="2000" dirty="0">
              <a:solidFill>
                <a:schemeClr val="tx1">
                  <a:lumMod val="85000"/>
                  <a:lumOff val="15000"/>
                </a:schemeClr>
              </a:solidFill>
              <a:latin typeface="+mn-ea"/>
              <a:cs typeface="微软雅黑" panose="020B0503020204020204" charset="-122"/>
            </a:endParaRPr>
          </a:p>
          <a:p>
            <a:pPr marL="342900" indent="-342900">
              <a:lnSpc>
                <a:spcPct val="150000"/>
              </a:lnSpc>
              <a:spcBef>
                <a:spcPts val="0"/>
              </a:spcBef>
              <a:buClr>
                <a:schemeClr val="accent1"/>
              </a:buClr>
              <a:buSzPct val="80000"/>
              <a:buFont typeface="汉仪旗黑-50S" panose="00020600040101010101" pitchFamily="18" charset="-122"/>
              <a:buChar char="〇"/>
            </a:pPr>
            <a:endParaRPr lang="en-US" altLang="zh-CN" sz="2000" dirty="0">
              <a:solidFill>
                <a:schemeClr val="tx1">
                  <a:lumMod val="85000"/>
                  <a:lumOff val="15000"/>
                </a:schemeClr>
              </a:solidFill>
              <a:latin typeface="+mn-ea"/>
              <a:cs typeface="微软雅黑" panose="020B0503020204020204" charset="-122"/>
            </a:endParaRPr>
          </a:p>
          <a:p>
            <a:pPr marL="342900" indent="-342900">
              <a:lnSpc>
                <a:spcPct val="150000"/>
              </a:lnSpc>
              <a:spcBef>
                <a:spcPts val="0"/>
              </a:spcBef>
              <a:buClr>
                <a:schemeClr val="accent1"/>
              </a:buClr>
              <a:buSzPct val="80000"/>
              <a:buFont typeface="汉仪旗黑-50S" panose="00020600040101010101" pitchFamily="18" charset="-122"/>
              <a:buChar char="〇"/>
            </a:pPr>
            <a:endParaRPr lang="en-US" altLang="zh-CN" sz="2000" dirty="0">
              <a:solidFill>
                <a:schemeClr val="tx1">
                  <a:lumMod val="85000"/>
                  <a:lumOff val="15000"/>
                </a:schemeClr>
              </a:solidFill>
              <a:latin typeface="+mn-ea"/>
              <a:cs typeface="微软雅黑" panose="020B0503020204020204" charset="-122"/>
            </a:endParaRPr>
          </a:p>
          <a:p>
            <a:pPr marL="342900" indent="-342900">
              <a:lnSpc>
                <a:spcPct val="150000"/>
              </a:lnSpc>
              <a:spcBef>
                <a:spcPts val="0"/>
              </a:spcBef>
              <a:buClr>
                <a:schemeClr val="accent1"/>
              </a:buClr>
              <a:buSzPct val="80000"/>
              <a:buFont typeface="汉仪旗黑-50S" panose="00020600040101010101" pitchFamily="18" charset="-122"/>
              <a:buChar char="〇"/>
            </a:pPr>
            <a:r>
              <a:rPr lang="zh-CN" altLang="en-US" sz="2000" dirty="0">
                <a:solidFill>
                  <a:schemeClr val="tx1">
                    <a:lumMod val="85000"/>
                    <a:lumOff val="15000"/>
                  </a:schemeClr>
                </a:solidFill>
                <a:latin typeface="+mn-ea"/>
                <a:cs typeface="微软雅黑" panose="020B0503020204020204" charset="-122"/>
              </a:rPr>
              <a:t>语句</a:t>
            </a:r>
            <a:r>
              <a:rPr lang="en-US" altLang="zh-CN" sz="2000" dirty="0">
                <a:solidFill>
                  <a:schemeClr val="tx1">
                    <a:lumMod val="85000"/>
                    <a:lumOff val="15000"/>
                  </a:schemeClr>
                </a:solidFill>
                <a:latin typeface="+mn-ea"/>
                <a:cs typeface="微软雅黑" panose="020B0503020204020204" charset="-122"/>
              </a:rPr>
              <a:t>1</a:t>
            </a:r>
            <a:r>
              <a:rPr lang="zh-CN" altLang="en-US" sz="2000" dirty="0">
                <a:solidFill>
                  <a:schemeClr val="tx1">
                    <a:lumMod val="85000"/>
                    <a:lumOff val="15000"/>
                  </a:schemeClr>
                </a:solidFill>
                <a:latin typeface="+mn-ea"/>
                <a:cs typeface="微软雅黑" panose="020B0503020204020204" charset="-122"/>
              </a:rPr>
              <a:t>→语句</a:t>
            </a:r>
            <a:r>
              <a:rPr lang="en-US" altLang="zh-CN" sz="2000" dirty="0">
                <a:solidFill>
                  <a:schemeClr val="tx1">
                    <a:lumMod val="85000"/>
                    <a:lumOff val="15000"/>
                  </a:schemeClr>
                </a:solidFill>
                <a:latin typeface="+mn-ea"/>
                <a:cs typeface="微软雅黑" panose="020B0503020204020204" charset="-122"/>
              </a:rPr>
              <a:t>2</a:t>
            </a:r>
            <a:r>
              <a:rPr lang="zh-CN" altLang="en-US" sz="2000" dirty="0">
                <a:solidFill>
                  <a:schemeClr val="tx1">
                    <a:lumMod val="85000"/>
                    <a:lumOff val="15000"/>
                  </a:schemeClr>
                </a:solidFill>
                <a:latin typeface="+mn-ea"/>
                <a:cs typeface="微软雅黑" panose="020B0503020204020204" charset="-122"/>
              </a:rPr>
              <a:t>→语句</a:t>
            </a:r>
            <a:r>
              <a:rPr lang="en-US" altLang="zh-CN" sz="2000" dirty="0">
                <a:solidFill>
                  <a:schemeClr val="tx1">
                    <a:lumMod val="85000"/>
                    <a:lumOff val="15000"/>
                  </a:schemeClr>
                </a:solidFill>
                <a:latin typeface="+mn-ea"/>
                <a:cs typeface="微软雅黑" panose="020B0503020204020204" charset="-122"/>
              </a:rPr>
              <a:t>3</a:t>
            </a:r>
            <a:r>
              <a:rPr lang="zh-CN" altLang="en-US" sz="2000" dirty="0">
                <a:solidFill>
                  <a:schemeClr val="tx1">
                    <a:lumMod val="85000"/>
                    <a:lumOff val="15000"/>
                  </a:schemeClr>
                </a:solidFill>
                <a:latin typeface="+mn-ea"/>
                <a:cs typeface="微软雅黑" panose="020B0503020204020204" charset="-122"/>
              </a:rPr>
              <a:t>→语句</a:t>
            </a:r>
            <a:r>
              <a:rPr lang="en-US" altLang="zh-CN" sz="2000" dirty="0">
                <a:solidFill>
                  <a:schemeClr val="tx1">
                    <a:lumMod val="85000"/>
                    <a:lumOff val="15000"/>
                  </a:schemeClr>
                </a:solidFill>
                <a:latin typeface="+mn-ea"/>
                <a:cs typeface="微软雅黑" panose="020B0503020204020204" charset="-122"/>
              </a:rPr>
              <a:t>1……</a:t>
            </a:r>
            <a:endParaRPr lang="en-US" altLang="zh-CN" sz="2000" dirty="0">
              <a:solidFill>
                <a:schemeClr val="tx1">
                  <a:lumMod val="85000"/>
                  <a:lumOff val="15000"/>
                </a:schemeClr>
              </a:solidFill>
              <a:latin typeface="+mn-ea"/>
              <a:cs typeface="微软雅黑" panose="020B0503020204020204" charset="-122"/>
            </a:endParaRPr>
          </a:p>
        </p:txBody>
      </p:sp>
      <p:sp>
        <p:nvSpPr>
          <p:cNvPr id="38" name="对话气泡: 椭圆形 37"/>
          <p:cNvSpPr/>
          <p:nvPr/>
        </p:nvSpPr>
        <p:spPr>
          <a:xfrm>
            <a:off x="1489842" y="5242661"/>
            <a:ext cx="2924985" cy="689404"/>
          </a:xfrm>
          <a:prstGeom prst="wedgeEllipseCallout">
            <a:avLst>
              <a:gd name="adj1" fmla="val -56409"/>
              <a:gd name="adj2" fmla="val -108220"/>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为何“非它不可”？</a:t>
            </a:r>
            <a:endParaRPr lang="zh-CN" altLang="en-US" dirty="0">
              <a:solidFill>
                <a:schemeClr val="tx1">
                  <a:lumMod val="85000"/>
                  <a:lumOff val="15000"/>
                </a:schemeClr>
              </a:solidFill>
            </a:endParaRPr>
          </a:p>
        </p:txBody>
      </p:sp>
      <p:pic>
        <p:nvPicPr>
          <p:cNvPr id="37" name="图片 36"/>
          <p:cNvPicPr>
            <a:picLocks noChangeAspect="1"/>
          </p:cNvPicPr>
          <p:nvPr/>
        </p:nvPicPr>
        <p:blipFill>
          <a:blip r:embed="rId2"/>
          <a:stretch>
            <a:fillRect/>
          </a:stretch>
        </p:blipFill>
        <p:spPr>
          <a:xfrm>
            <a:off x="7349873" y="3771472"/>
            <a:ext cx="2255945" cy="186392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P spid="14" grpId="0"/>
      <p:bldP spid="3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2422" y="2177368"/>
            <a:ext cx="4592905" cy="3616803"/>
          </a:xfrm>
          <a:prstGeom prst="rect">
            <a:avLst/>
          </a:prstGeom>
        </p:spPr>
      </p:pic>
      <p:sp>
        <p:nvSpPr>
          <p:cNvPr id="3" name="标题 2"/>
          <p:cNvSpPr>
            <a:spLocks noGrp="1"/>
          </p:cNvSpPr>
          <p:nvPr>
            <p:ph type="title"/>
          </p:nvPr>
        </p:nvSpPr>
        <p:spPr/>
        <p:txBody>
          <a:bodyPr/>
          <a:lstStyle/>
          <a:p>
            <a:r>
              <a:rPr lang="en-US" altLang="zh-CN" dirty="0"/>
              <a:t>02 </a:t>
            </a:r>
            <a:r>
              <a:rPr lang="zh-CN" altLang="en-US" dirty="0"/>
              <a:t>心情晴雨表</a:t>
            </a:r>
            <a:endParaRPr lang="zh-CN" altLang="en-US" dirty="0"/>
          </a:p>
        </p:txBody>
      </p:sp>
      <p:sp>
        <p:nvSpPr>
          <p:cNvPr id="4" name="文本框 3"/>
          <p:cNvSpPr txBox="1"/>
          <p:nvPr/>
        </p:nvSpPr>
        <p:spPr>
          <a:xfrm>
            <a:off x="1745073" y="1220495"/>
            <a:ext cx="3775393" cy="400110"/>
          </a:xfrm>
          <a:prstGeom prst="rect">
            <a:avLst/>
          </a:prstGeom>
          <a:noFill/>
        </p:spPr>
        <p:txBody>
          <a:bodyPr wrap="none" rtlCol="0">
            <a:spAutoFit/>
          </a:bodyPr>
          <a:lstStyle/>
          <a:p>
            <a:r>
              <a:rPr lang="zh-CN" altLang="en-US" sz="2000" dirty="0">
                <a:solidFill>
                  <a:schemeClr val="tx1">
                    <a:lumMod val="85000"/>
                    <a:lumOff val="15000"/>
                  </a:schemeClr>
                </a:solidFill>
              </a:rPr>
              <a:t>在此基础上，不按按钮显示问号</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2-2</a:t>
            </a:r>
            <a:endParaRPr lang="zh-CN" altLang="en-US" sz="2000" dirty="0"/>
          </a:p>
        </p:txBody>
      </p:sp>
      <p:sp>
        <p:nvSpPr>
          <p:cNvPr id="18" name="矩形 17"/>
          <p:cNvSpPr/>
          <p:nvPr/>
        </p:nvSpPr>
        <p:spPr>
          <a:xfrm>
            <a:off x="6974842"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grpSp>
        <p:nvGrpSpPr>
          <p:cNvPr id="16" name="组合 15"/>
          <p:cNvGrpSpPr/>
          <p:nvPr/>
        </p:nvGrpSpPr>
        <p:grpSpPr>
          <a:xfrm>
            <a:off x="7619844" y="4461163"/>
            <a:ext cx="3082314" cy="1689541"/>
            <a:chOff x="468086" y="2642870"/>
            <a:chExt cx="3471601" cy="2232856"/>
          </a:xfrm>
        </p:grpSpPr>
        <p:sp>
          <p:nvSpPr>
            <p:cNvPr id="17" name="矩形: 圆角 16"/>
            <p:cNvSpPr/>
            <p:nvPr/>
          </p:nvSpPr>
          <p:spPr>
            <a:xfrm>
              <a:off x="1076048" y="2642870"/>
              <a:ext cx="1080000" cy="390971"/>
            </a:xfrm>
            <a:prstGeom prst="roundRect">
              <a:avLst>
                <a:gd name="adj" fmla="val 50000"/>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r>
                <a:rPr lang="zh-CN" altLang="en-US" sz="1200" kern="0" dirty="0">
                  <a:solidFill>
                    <a:schemeClr val="tx1">
                      <a:lumMod val="85000"/>
                      <a:lumOff val="15000"/>
                    </a:schemeClr>
                  </a:solidFill>
                  <a:latin typeface="+mn-ea"/>
                </a:rPr>
                <a:t>开始</a:t>
              </a:r>
              <a:endParaRPr lang="zh-CN" altLang="en-US" sz="1200" kern="0" dirty="0">
                <a:solidFill>
                  <a:schemeClr val="tx1">
                    <a:lumMod val="85000"/>
                    <a:lumOff val="15000"/>
                  </a:schemeClr>
                </a:solidFill>
                <a:latin typeface="+mn-ea"/>
              </a:endParaRPr>
            </a:p>
          </p:txBody>
        </p:sp>
        <p:sp>
          <p:nvSpPr>
            <p:cNvPr id="19" name="流程图: 决策 18"/>
            <p:cNvSpPr/>
            <p:nvPr/>
          </p:nvSpPr>
          <p:spPr>
            <a:xfrm>
              <a:off x="468086" y="3441432"/>
              <a:ext cx="2295925" cy="648000"/>
            </a:xfrm>
            <a:prstGeom prst="flowChartDecision">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r>
                <a:rPr lang="zh-CN" altLang="en-US" sz="1200" kern="0" dirty="0">
                  <a:solidFill>
                    <a:schemeClr val="tx1">
                      <a:lumMod val="85000"/>
                      <a:lumOff val="15000"/>
                    </a:schemeClr>
                  </a:solidFill>
                  <a:latin typeface="+mn-ea"/>
                </a:rPr>
                <a:t>条件表达式</a:t>
              </a:r>
              <a:endParaRPr lang="zh-CN" altLang="en-US" sz="1200" kern="0" dirty="0">
                <a:solidFill>
                  <a:schemeClr val="tx1">
                    <a:lumMod val="85000"/>
                    <a:lumOff val="15000"/>
                  </a:schemeClr>
                </a:solidFill>
                <a:latin typeface="+mn-ea"/>
              </a:endParaRPr>
            </a:p>
          </p:txBody>
        </p:sp>
        <p:cxnSp>
          <p:nvCxnSpPr>
            <p:cNvPr id="20" name="直接箭头连接符 19"/>
            <p:cNvCxnSpPr>
              <a:endCxn id="19" idx="0"/>
            </p:cNvCxnSpPr>
            <p:nvPr/>
          </p:nvCxnSpPr>
          <p:spPr>
            <a:xfrm>
              <a:off x="1616048" y="3033841"/>
              <a:ext cx="1" cy="407591"/>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cxnSp>
          <p:nvCxnSpPr>
            <p:cNvPr id="21" name="直接箭头连接符 20"/>
            <p:cNvCxnSpPr>
              <a:stCxn id="19" idx="2"/>
              <a:endCxn id="25" idx="0"/>
            </p:cNvCxnSpPr>
            <p:nvPr/>
          </p:nvCxnSpPr>
          <p:spPr>
            <a:xfrm>
              <a:off x="1616048" y="4089432"/>
              <a:ext cx="0" cy="407592"/>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cxnSp>
          <p:nvCxnSpPr>
            <p:cNvPr id="24" name="连接符: 肘形 23"/>
            <p:cNvCxnSpPr>
              <a:stCxn id="19" idx="3"/>
              <a:endCxn id="26" idx="0"/>
            </p:cNvCxnSpPr>
            <p:nvPr/>
          </p:nvCxnSpPr>
          <p:spPr>
            <a:xfrm>
              <a:off x="2764011" y="3765432"/>
              <a:ext cx="635677" cy="731592"/>
            </a:xfrm>
            <a:prstGeom prst="bentConnector2">
              <a:avLst/>
            </a:prstGeom>
            <a:noFill/>
            <a:ln w="38100" cap="flat" cmpd="sng" algn="ctr">
              <a:solidFill>
                <a:schemeClr val="accent1">
                  <a:lumMod val="60000"/>
                  <a:lumOff val="40000"/>
                </a:schemeClr>
              </a:solidFill>
              <a:prstDash val="solid"/>
              <a:miter lim="800000"/>
              <a:tailEnd type="stealth" w="med" len="med"/>
            </a:ln>
            <a:effectLst/>
          </p:spPr>
        </p:cxnSp>
        <p:sp>
          <p:nvSpPr>
            <p:cNvPr id="25" name="矩形 24"/>
            <p:cNvSpPr/>
            <p:nvPr/>
          </p:nvSpPr>
          <p:spPr>
            <a:xfrm>
              <a:off x="1076049" y="4497025"/>
              <a:ext cx="1079999" cy="378701"/>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kumimoji="0" lang="en-US" altLang="zh-CN" sz="1200" b="0" i="0" u="none" strike="noStrike" kern="0" cap="none" spc="0" normalizeH="0" baseline="0" noProof="0" dirty="0">
                  <a:ln>
                    <a:noFill/>
                  </a:ln>
                  <a:solidFill>
                    <a:schemeClr val="tx1">
                      <a:lumMod val="85000"/>
                      <a:lumOff val="15000"/>
                    </a:schemeClr>
                  </a:solidFill>
                  <a:effectLst/>
                  <a:uLnTx/>
                  <a:uFillTx/>
                  <a:latin typeface="+mn-ea"/>
                </a:rPr>
                <a:t>1</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sp>
          <p:nvSpPr>
            <p:cNvPr id="26" name="矩形 25"/>
            <p:cNvSpPr/>
            <p:nvPr/>
          </p:nvSpPr>
          <p:spPr>
            <a:xfrm>
              <a:off x="2859688" y="4497025"/>
              <a:ext cx="1079999" cy="378701"/>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lang="en-US" altLang="zh-CN" sz="1200" kern="0" dirty="0">
                  <a:solidFill>
                    <a:schemeClr val="tx1">
                      <a:lumMod val="85000"/>
                      <a:lumOff val="15000"/>
                    </a:schemeClr>
                  </a:solidFill>
                  <a:latin typeface="+mn-ea"/>
                </a:rPr>
                <a:t>2</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sp>
          <p:nvSpPr>
            <p:cNvPr id="27" name="矩形 26"/>
            <p:cNvSpPr/>
            <p:nvPr/>
          </p:nvSpPr>
          <p:spPr>
            <a:xfrm>
              <a:off x="1267190" y="4060302"/>
              <a:ext cx="370332" cy="378701"/>
            </a:xfrm>
            <a:prstGeom prst="rect">
              <a:avLst/>
            </a:prstGeom>
          </p:spPr>
          <p:txBody>
            <a:bodyPr wrap="square">
              <a:spAutoFit/>
            </a:bodyPr>
            <a:lstStyle/>
            <a:p>
              <a:pPr>
                <a:lnSpc>
                  <a:spcPct val="120000"/>
                </a:lnSpc>
              </a:pPr>
              <a:r>
                <a:rPr lang="zh-CN" altLang="en-US" sz="1100" dirty="0">
                  <a:solidFill>
                    <a:schemeClr val="tx1">
                      <a:lumMod val="85000"/>
                      <a:lumOff val="15000"/>
                    </a:schemeClr>
                  </a:solidFill>
                  <a:latin typeface="+mn-ea"/>
                </a:rPr>
                <a:t>是</a:t>
              </a:r>
              <a:endParaRPr lang="en-US" altLang="zh-CN" sz="1100" dirty="0">
                <a:solidFill>
                  <a:schemeClr val="tx1">
                    <a:lumMod val="85000"/>
                    <a:lumOff val="15000"/>
                  </a:schemeClr>
                </a:solidFill>
                <a:latin typeface="+mn-ea"/>
              </a:endParaRPr>
            </a:p>
          </p:txBody>
        </p:sp>
        <p:sp>
          <p:nvSpPr>
            <p:cNvPr id="28" name="矩形 27"/>
            <p:cNvSpPr/>
            <p:nvPr/>
          </p:nvSpPr>
          <p:spPr>
            <a:xfrm>
              <a:off x="2894452" y="3395621"/>
              <a:ext cx="370332" cy="378701"/>
            </a:xfrm>
            <a:prstGeom prst="rect">
              <a:avLst/>
            </a:prstGeom>
          </p:spPr>
          <p:txBody>
            <a:bodyPr wrap="square">
              <a:spAutoFit/>
            </a:bodyPr>
            <a:lstStyle/>
            <a:p>
              <a:pPr>
                <a:lnSpc>
                  <a:spcPct val="120000"/>
                </a:lnSpc>
              </a:pPr>
              <a:r>
                <a:rPr lang="zh-CN" altLang="en-US" sz="1100" dirty="0">
                  <a:solidFill>
                    <a:schemeClr val="tx1">
                      <a:lumMod val="85000"/>
                      <a:lumOff val="15000"/>
                    </a:schemeClr>
                  </a:solidFill>
                  <a:latin typeface="+mn-ea"/>
                </a:rPr>
                <a:t>否</a:t>
              </a:r>
              <a:endParaRPr lang="en-US" altLang="zh-CN" sz="1100" dirty="0">
                <a:solidFill>
                  <a:schemeClr val="tx1">
                    <a:lumMod val="85000"/>
                    <a:lumOff val="15000"/>
                  </a:schemeClr>
                </a:solidFill>
                <a:latin typeface="+mn-ea"/>
              </a:endParaRPr>
            </a:p>
          </p:txBody>
        </p:sp>
      </p:grpSp>
      <p:sp>
        <p:nvSpPr>
          <p:cNvPr id="22" name="文本占位符 3"/>
          <p:cNvSpPr>
            <a:spLocks noGrp="1"/>
          </p:cNvSpPr>
          <p:nvPr/>
        </p:nvSpPr>
        <p:spPr>
          <a:xfrm>
            <a:off x="6974842" y="1777258"/>
            <a:ext cx="4592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条件结构</a:t>
            </a:r>
            <a:endParaRPr lang="zh-CN" altLang="en-US"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在程序设计中，有时需要根据某些条件是否成立来决定语句流程的走向，这种结构被称为条件结构。条件结构也称为“选择结构”或“分支结构”。</a:t>
            </a:r>
            <a:endParaRPr lang="zh-CN" altLang="en-US" sz="2000" dirty="0">
              <a:solidFill>
                <a:schemeClr val="tx1">
                  <a:lumMod val="85000"/>
                  <a:lumOff val="15000"/>
                </a:schemeClr>
              </a:solidFill>
              <a:latin typeface="+mn-ea"/>
              <a:cs typeface="微软雅黑" panose="020B0503020204020204" charset="-122"/>
            </a:endParaRPr>
          </a:p>
        </p:txBody>
      </p:sp>
      <p:sp>
        <p:nvSpPr>
          <p:cNvPr id="23" name="对话气泡: 椭圆形 22"/>
          <p:cNvSpPr/>
          <p:nvPr/>
        </p:nvSpPr>
        <p:spPr>
          <a:xfrm>
            <a:off x="2274996" y="5637505"/>
            <a:ext cx="2924985" cy="689404"/>
          </a:xfrm>
          <a:prstGeom prst="wedgeEllipseCallout">
            <a:avLst>
              <a:gd name="adj1" fmla="val -56409"/>
              <a:gd name="adj2" fmla="val -108220"/>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程序有什么问题？</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02 </a:t>
            </a:r>
            <a:r>
              <a:rPr lang="zh-CN" altLang="en-US" dirty="0"/>
              <a:t>心情晴雨表</a:t>
            </a:r>
            <a:endParaRPr lang="zh-CN" altLang="en-US" dirty="0"/>
          </a:p>
        </p:txBody>
      </p:sp>
      <p:sp>
        <p:nvSpPr>
          <p:cNvPr id="4" name="文本框 3"/>
          <p:cNvSpPr txBox="1"/>
          <p:nvPr/>
        </p:nvSpPr>
        <p:spPr>
          <a:xfrm>
            <a:off x="1745073" y="1220495"/>
            <a:ext cx="3775393" cy="400110"/>
          </a:xfrm>
          <a:prstGeom prst="rect">
            <a:avLst/>
          </a:prstGeom>
          <a:noFill/>
        </p:spPr>
        <p:txBody>
          <a:bodyPr wrap="none" rtlCol="0">
            <a:spAutoFit/>
          </a:bodyPr>
          <a:lstStyle/>
          <a:p>
            <a:r>
              <a:rPr lang="zh-CN" altLang="en-US" sz="2000" dirty="0">
                <a:solidFill>
                  <a:schemeClr val="tx1">
                    <a:lumMod val="85000"/>
                    <a:lumOff val="15000"/>
                  </a:schemeClr>
                </a:solidFill>
              </a:rPr>
              <a:t>在此基础上，不按按钮显示问号</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2-2</a:t>
            </a:r>
            <a:endParaRPr lang="zh-CN" altLang="en-US" sz="2000" dirty="0"/>
          </a:p>
        </p:txBody>
      </p:sp>
      <p:sp>
        <p:nvSpPr>
          <p:cNvPr id="18" name="矩形 17"/>
          <p:cNvSpPr/>
          <p:nvPr/>
        </p:nvSpPr>
        <p:spPr>
          <a:xfrm>
            <a:off x="6974842"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2" name="文本占位符 3"/>
          <p:cNvSpPr>
            <a:spLocks noGrp="1"/>
          </p:cNvSpPr>
          <p:nvPr/>
        </p:nvSpPr>
        <p:spPr>
          <a:xfrm>
            <a:off x="6974842" y="1777258"/>
            <a:ext cx="4592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多分支条件结构</a:t>
            </a:r>
            <a:endParaRPr lang="zh-CN" altLang="en-US" dirty="0">
              <a:solidFill>
                <a:schemeClr val="accent1"/>
              </a:solidFill>
              <a:latin typeface="+mj-ea"/>
              <a:ea typeface="+mj-ea"/>
            </a:endParaRPr>
          </a:p>
          <a:p>
            <a:pPr algn="just">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适用于“</a:t>
            </a:r>
            <a:r>
              <a:rPr lang="en-US" altLang="zh-CN" sz="2000" dirty="0">
                <a:solidFill>
                  <a:schemeClr val="tx1">
                    <a:lumMod val="85000"/>
                    <a:lumOff val="15000"/>
                  </a:schemeClr>
                </a:solidFill>
                <a:latin typeface="+mn-ea"/>
                <a:cs typeface="微软雅黑" panose="020B0503020204020204" charset="-122"/>
              </a:rPr>
              <a:t>N</a:t>
            </a:r>
            <a:r>
              <a:rPr lang="zh-CN" altLang="en-US" sz="2000" dirty="0">
                <a:solidFill>
                  <a:schemeClr val="tx1">
                    <a:lumMod val="85000"/>
                    <a:lumOff val="15000"/>
                  </a:schemeClr>
                </a:solidFill>
                <a:latin typeface="+mn-ea"/>
                <a:cs typeface="微软雅黑" panose="020B0503020204020204" charset="-122"/>
              </a:rPr>
              <a:t>选</a:t>
            </a:r>
            <a:r>
              <a:rPr lang="en-US" altLang="zh-CN" sz="2000" dirty="0">
                <a:solidFill>
                  <a:schemeClr val="tx1">
                    <a:lumMod val="85000"/>
                    <a:lumOff val="15000"/>
                  </a:schemeClr>
                </a:solidFill>
                <a:latin typeface="+mn-ea"/>
                <a:cs typeface="微软雅黑" panose="020B0503020204020204" charset="-122"/>
              </a:rPr>
              <a:t>1</a:t>
            </a:r>
            <a:r>
              <a:rPr lang="zh-CN" altLang="en-US" sz="2000" dirty="0">
                <a:solidFill>
                  <a:schemeClr val="tx1">
                    <a:lumMod val="85000"/>
                    <a:lumOff val="15000"/>
                  </a:schemeClr>
                </a:solidFill>
                <a:latin typeface="+mn-ea"/>
                <a:cs typeface="微软雅黑" panose="020B0503020204020204" charset="-122"/>
              </a:rPr>
              <a:t>”条件判断。一个多分支条件结构中的多个语句块，有且只有一个被执行。</a:t>
            </a:r>
            <a:endParaRPr lang="zh-CN" altLang="en-US" sz="2000" dirty="0">
              <a:solidFill>
                <a:schemeClr val="tx1">
                  <a:lumMod val="85000"/>
                  <a:lumOff val="15000"/>
                </a:schemeClr>
              </a:solidFill>
              <a:latin typeface="+mn-ea"/>
              <a:cs typeface="微软雅黑" panose="020B0503020204020204" charset="-122"/>
            </a:endParaRPr>
          </a:p>
        </p:txBody>
      </p:sp>
      <p:grpSp>
        <p:nvGrpSpPr>
          <p:cNvPr id="23" name="组合 22"/>
          <p:cNvGrpSpPr/>
          <p:nvPr/>
        </p:nvGrpSpPr>
        <p:grpSpPr>
          <a:xfrm>
            <a:off x="7147658" y="3799269"/>
            <a:ext cx="4247272" cy="2326338"/>
            <a:chOff x="348604" y="2138275"/>
            <a:chExt cx="4247272" cy="2326338"/>
          </a:xfrm>
        </p:grpSpPr>
        <p:sp>
          <p:nvSpPr>
            <p:cNvPr id="29" name="流程图: 终止 28"/>
            <p:cNvSpPr/>
            <p:nvPr/>
          </p:nvSpPr>
          <p:spPr>
            <a:xfrm>
              <a:off x="728267" y="2138275"/>
              <a:ext cx="852078" cy="288000"/>
            </a:xfrm>
            <a:prstGeom prst="flowChartTerminator">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r>
                <a:rPr lang="zh-CN" altLang="en-US" sz="1200" kern="0" dirty="0">
                  <a:solidFill>
                    <a:schemeClr val="tx1">
                      <a:lumMod val="85000"/>
                      <a:lumOff val="15000"/>
                    </a:schemeClr>
                  </a:solidFill>
                  <a:latin typeface="+mn-ea"/>
                </a:rPr>
                <a:t>开始</a:t>
              </a:r>
              <a:endParaRPr lang="zh-CN" altLang="en-US" sz="1200" kern="0" dirty="0">
                <a:solidFill>
                  <a:schemeClr val="tx1">
                    <a:lumMod val="85000"/>
                    <a:lumOff val="15000"/>
                  </a:schemeClr>
                </a:solidFill>
                <a:latin typeface="+mn-ea"/>
              </a:endParaRPr>
            </a:p>
          </p:txBody>
        </p:sp>
        <p:cxnSp>
          <p:nvCxnSpPr>
            <p:cNvPr id="30" name="直接箭头连接符 29"/>
            <p:cNvCxnSpPr>
              <a:stCxn id="29" idx="2"/>
              <a:endCxn id="57" idx="0"/>
            </p:cNvCxnSpPr>
            <p:nvPr/>
          </p:nvCxnSpPr>
          <p:spPr>
            <a:xfrm>
              <a:off x="1154306" y="2426275"/>
              <a:ext cx="4298" cy="242644"/>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grpSp>
          <p:nvGrpSpPr>
            <p:cNvPr id="31" name="组合 30"/>
            <p:cNvGrpSpPr/>
            <p:nvPr/>
          </p:nvGrpSpPr>
          <p:grpSpPr>
            <a:xfrm>
              <a:off x="348604" y="2595778"/>
              <a:ext cx="1893889" cy="1162560"/>
              <a:chOff x="348604" y="2595778"/>
              <a:chExt cx="1893889" cy="1162560"/>
            </a:xfrm>
          </p:grpSpPr>
          <p:sp>
            <p:nvSpPr>
              <p:cNvPr id="51" name="矩形 50"/>
              <p:cNvSpPr/>
              <p:nvPr/>
            </p:nvSpPr>
            <p:spPr>
              <a:xfrm>
                <a:off x="801359" y="3040642"/>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是</a:t>
                </a:r>
                <a:endParaRPr lang="en-US" altLang="zh-CN" sz="1200" dirty="0">
                  <a:solidFill>
                    <a:schemeClr val="tx1">
                      <a:lumMod val="85000"/>
                      <a:lumOff val="15000"/>
                    </a:schemeClr>
                  </a:solidFill>
                  <a:latin typeface="+mn-ea"/>
                </a:endParaRPr>
              </a:p>
            </p:txBody>
          </p:sp>
          <p:cxnSp>
            <p:nvCxnSpPr>
              <p:cNvPr id="52" name="直接箭头连接符 51"/>
              <p:cNvCxnSpPr>
                <a:stCxn id="57" idx="2"/>
                <a:endCxn id="54" idx="0"/>
              </p:cNvCxnSpPr>
              <p:nvPr/>
            </p:nvCxnSpPr>
            <p:spPr>
              <a:xfrm flipH="1">
                <a:off x="1156131" y="3111083"/>
                <a:ext cx="2473" cy="343069"/>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cxnSp>
            <p:nvCxnSpPr>
              <p:cNvPr id="53" name="连接符: 肘形 52"/>
              <p:cNvCxnSpPr>
                <a:stCxn id="57" idx="3"/>
                <a:endCxn id="49" idx="0"/>
              </p:cNvCxnSpPr>
              <p:nvPr/>
            </p:nvCxnSpPr>
            <p:spPr>
              <a:xfrm>
                <a:off x="1968604" y="2890001"/>
                <a:ext cx="217458" cy="207044"/>
              </a:xfrm>
              <a:prstGeom prst="bentConnector2">
                <a:avLst/>
              </a:prstGeom>
              <a:noFill/>
              <a:ln w="38100" cap="flat" cmpd="sng" algn="ctr">
                <a:solidFill>
                  <a:schemeClr val="accent1">
                    <a:lumMod val="60000"/>
                    <a:lumOff val="40000"/>
                  </a:schemeClr>
                </a:solidFill>
                <a:prstDash val="solid"/>
                <a:miter lim="800000"/>
                <a:tailEnd type="stealth" w="med" len="med"/>
              </a:ln>
              <a:effectLst/>
            </p:spPr>
          </p:cxnSp>
          <p:sp>
            <p:nvSpPr>
              <p:cNvPr id="54" name="矩形 53"/>
              <p:cNvSpPr/>
              <p:nvPr/>
            </p:nvSpPr>
            <p:spPr>
              <a:xfrm>
                <a:off x="774632" y="3454152"/>
                <a:ext cx="762998" cy="304186"/>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kumimoji="0" lang="en-US" altLang="zh-CN" sz="1200" b="0" i="0" u="none" strike="noStrike" kern="0" cap="none" spc="0" normalizeH="0" baseline="0" noProof="0" dirty="0">
                    <a:ln>
                      <a:noFill/>
                    </a:ln>
                    <a:solidFill>
                      <a:schemeClr val="tx1">
                        <a:lumMod val="85000"/>
                        <a:lumOff val="15000"/>
                      </a:schemeClr>
                    </a:solidFill>
                    <a:effectLst/>
                    <a:uLnTx/>
                    <a:uFillTx/>
                    <a:latin typeface="+mn-ea"/>
                  </a:rPr>
                  <a:t>1</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sp>
            <p:nvSpPr>
              <p:cNvPr id="55" name="矩形 54"/>
              <p:cNvSpPr/>
              <p:nvPr/>
            </p:nvSpPr>
            <p:spPr>
              <a:xfrm>
                <a:off x="1872161" y="2595778"/>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否</a:t>
                </a:r>
                <a:endParaRPr lang="en-US" altLang="zh-CN" sz="1200" dirty="0">
                  <a:solidFill>
                    <a:schemeClr val="tx1">
                      <a:lumMod val="85000"/>
                      <a:lumOff val="15000"/>
                    </a:schemeClr>
                  </a:solidFill>
                  <a:latin typeface="+mn-ea"/>
                </a:endParaRPr>
              </a:p>
            </p:txBody>
          </p:sp>
          <p:grpSp>
            <p:nvGrpSpPr>
              <p:cNvPr id="56" name="组合 55"/>
              <p:cNvGrpSpPr/>
              <p:nvPr/>
            </p:nvGrpSpPr>
            <p:grpSpPr>
              <a:xfrm>
                <a:off x="348604" y="2668919"/>
                <a:ext cx="1620000" cy="442164"/>
                <a:chOff x="266918" y="2486662"/>
                <a:chExt cx="1620000" cy="442164"/>
              </a:xfrm>
            </p:grpSpPr>
            <p:sp>
              <p:nvSpPr>
                <p:cNvPr id="57" name="流程图: 决策 56"/>
                <p:cNvSpPr/>
                <p:nvPr/>
              </p:nvSpPr>
              <p:spPr>
                <a:xfrm>
                  <a:off x="266918" y="2486662"/>
                  <a:ext cx="1620000" cy="442164"/>
                </a:xfrm>
                <a:prstGeom prst="flowChartDecision">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endParaRPr lang="zh-CN" altLang="en-US" sz="1200" kern="0" dirty="0">
                    <a:solidFill>
                      <a:schemeClr val="tx1">
                        <a:lumMod val="85000"/>
                        <a:lumOff val="15000"/>
                      </a:schemeClr>
                    </a:solidFill>
                    <a:latin typeface="+mn-ea"/>
                  </a:endParaRPr>
                </a:p>
              </p:txBody>
            </p:sp>
            <p:sp>
              <p:nvSpPr>
                <p:cNvPr id="58" name="文本框 57"/>
                <p:cNvSpPr txBox="1"/>
                <p:nvPr/>
              </p:nvSpPr>
              <p:spPr>
                <a:xfrm>
                  <a:off x="333320" y="2573500"/>
                  <a:ext cx="1475270" cy="276999"/>
                </a:xfrm>
                <a:prstGeom prst="rect">
                  <a:avLst/>
                </a:prstGeom>
                <a:noFill/>
              </p:spPr>
              <p:txBody>
                <a:bodyPr wrap="square" rtlCol="0">
                  <a:spAutoFit/>
                </a:bodyPr>
                <a:lstStyle/>
                <a:p>
                  <a:pPr algn="ctr"/>
                  <a:r>
                    <a:rPr lang="zh-CN" altLang="en-US" sz="1200" kern="0" dirty="0">
                      <a:solidFill>
                        <a:schemeClr val="tx1">
                          <a:lumMod val="85000"/>
                          <a:lumOff val="15000"/>
                        </a:schemeClr>
                      </a:solidFill>
                      <a:latin typeface="+mn-ea"/>
                    </a:rPr>
                    <a:t>条件表达式</a:t>
                  </a:r>
                  <a:r>
                    <a:rPr lang="en-US" altLang="zh-CN" sz="1200" kern="0" dirty="0">
                      <a:solidFill>
                        <a:schemeClr val="tx1">
                          <a:lumMod val="85000"/>
                          <a:lumOff val="15000"/>
                        </a:schemeClr>
                      </a:solidFill>
                      <a:latin typeface="+mn-ea"/>
                    </a:rPr>
                    <a:t>1</a:t>
                  </a:r>
                  <a:endParaRPr lang="zh-CN" altLang="en-US" sz="1200" kern="0" dirty="0">
                    <a:solidFill>
                      <a:schemeClr val="tx1">
                        <a:lumMod val="85000"/>
                        <a:lumOff val="15000"/>
                      </a:schemeClr>
                    </a:solidFill>
                    <a:latin typeface="+mn-ea"/>
                  </a:endParaRPr>
                </a:p>
              </p:txBody>
            </p:sp>
          </p:grpSp>
        </p:grpSp>
        <p:grpSp>
          <p:nvGrpSpPr>
            <p:cNvPr id="33" name="组合 32"/>
            <p:cNvGrpSpPr/>
            <p:nvPr/>
          </p:nvGrpSpPr>
          <p:grpSpPr>
            <a:xfrm>
              <a:off x="1376062" y="3006646"/>
              <a:ext cx="1907635" cy="1134611"/>
              <a:chOff x="348604" y="2366552"/>
              <a:chExt cx="1907635" cy="1134611"/>
            </a:xfrm>
          </p:grpSpPr>
          <p:sp>
            <p:nvSpPr>
              <p:cNvPr id="43" name="矩形 42"/>
              <p:cNvSpPr/>
              <p:nvPr/>
            </p:nvSpPr>
            <p:spPr>
              <a:xfrm>
                <a:off x="848243" y="2824173"/>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是</a:t>
                </a:r>
                <a:endParaRPr lang="en-US" altLang="zh-CN" sz="1200" dirty="0">
                  <a:solidFill>
                    <a:schemeClr val="tx1">
                      <a:lumMod val="85000"/>
                      <a:lumOff val="15000"/>
                    </a:schemeClr>
                  </a:solidFill>
                  <a:latin typeface="+mn-ea"/>
                </a:endParaRPr>
              </a:p>
            </p:txBody>
          </p:sp>
          <p:cxnSp>
            <p:nvCxnSpPr>
              <p:cNvPr id="44" name="直接箭头连接符 43"/>
              <p:cNvCxnSpPr>
                <a:stCxn id="49" idx="2"/>
                <a:endCxn id="46" idx="0"/>
              </p:cNvCxnSpPr>
              <p:nvPr/>
            </p:nvCxnSpPr>
            <p:spPr>
              <a:xfrm flipH="1">
                <a:off x="1156131" y="2851713"/>
                <a:ext cx="2473" cy="345264"/>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cxnSp>
            <p:nvCxnSpPr>
              <p:cNvPr id="45" name="连接符: 肘形 44"/>
              <p:cNvCxnSpPr>
                <a:stCxn id="49" idx="3"/>
                <a:endCxn id="41" idx="0"/>
              </p:cNvCxnSpPr>
              <p:nvPr/>
            </p:nvCxnSpPr>
            <p:spPr>
              <a:xfrm>
                <a:off x="1968604" y="2654332"/>
                <a:ext cx="216270" cy="239034"/>
              </a:xfrm>
              <a:prstGeom prst="bentConnector2">
                <a:avLst/>
              </a:prstGeom>
              <a:noFill/>
              <a:ln w="38100" cap="flat" cmpd="sng" algn="ctr">
                <a:solidFill>
                  <a:schemeClr val="accent1">
                    <a:lumMod val="60000"/>
                    <a:lumOff val="40000"/>
                  </a:schemeClr>
                </a:solidFill>
                <a:prstDash val="solid"/>
                <a:miter lim="800000"/>
                <a:tailEnd type="stealth" w="med" len="med"/>
              </a:ln>
              <a:effectLst/>
            </p:spPr>
          </p:cxnSp>
          <p:sp>
            <p:nvSpPr>
              <p:cNvPr id="46" name="矩形 45"/>
              <p:cNvSpPr/>
              <p:nvPr/>
            </p:nvSpPr>
            <p:spPr>
              <a:xfrm>
                <a:off x="811971" y="3196977"/>
                <a:ext cx="688320" cy="304186"/>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lang="en-US" altLang="zh-CN" sz="1200" kern="0" dirty="0">
                    <a:solidFill>
                      <a:schemeClr val="tx1">
                        <a:lumMod val="85000"/>
                        <a:lumOff val="15000"/>
                      </a:schemeClr>
                    </a:solidFill>
                    <a:latin typeface="+mn-ea"/>
                  </a:rPr>
                  <a:t>2</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sp>
            <p:nvSpPr>
              <p:cNvPr id="47" name="矩形 46"/>
              <p:cNvSpPr/>
              <p:nvPr/>
            </p:nvSpPr>
            <p:spPr>
              <a:xfrm>
                <a:off x="1885907" y="2366552"/>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否</a:t>
                </a:r>
                <a:endParaRPr lang="en-US" altLang="zh-CN" sz="1200" dirty="0">
                  <a:solidFill>
                    <a:schemeClr val="tx1">
                      <a:lumMod val="85000"/>
                      <a:lumOff val="15000"/>
                    </a:schemeClr>
                  </a:solidFill>
                  <a:latin typeface="+mn-ea"/>
                </a:endParaRPr>
              </a:p>
            </p:txBody>
          </p:sp>
          <p:grpSp>
            <p:nvGrpSpPr>
              <p:cNvPr id="48" name="组合 47"/>
              <p:cNvGrpSpPr/>
              <p:nvPr/>
            </p:nvGrpSpPr>
            <p:grpSpPr>
              <a:xfrm>
                <a:off x="348604" y="2456951"/>
                <a:ext cx="1620000" cy="394762"/>
                <a:chOff x="266918" y="2274694"/>
                <a:chExt cx="1620000" cy="394762"/>
              </a:xfrm>
            </p:grpSpPr>
            <p:sp>
              <p:nvSpPr>
                <p:cNvPr id="49" name="流程图: 决策 48"/>
                <p:cNvSpPr/>
                <p:nvPr/>
              </p:nvSpPr>
              <p:spPr>
                <a:xfrm>
                  <a:off x="266918" y="2274694"/>
                  <a:ext cx="1620000" cy="394762"/>
                </a:xfrm>
                <a:prstGeom prst="flowChartDecision">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endParaRPr lang="zh-CN" altLang="en-US" sz="1200" kern="0" dirty="0">
                    <a:solidFill>
                      <a:schemeClr val="tx1">
                        <a:lumMod val="85000"/>
                        <a:lumOff val="15000"/>
                      </a:schemeClr>
                    </a:solidFill>
                    <a:latin typeface="+mn-ea"/>
                  </a:endParaRPr>
                </a:p>
              </p:txBody>
            </p:sp>
            <p:sp>
              <p:nvSpPr>
                <p:cNvPr id="50" name="文本框 49"/>
                <p:cNvSpPr txBox="1"/>
                <p:nvPr/>
              </p:nvSpPr>
              <p:spPr>
                <a:xfrm>
                  <a:off x="331145" y="2344178"/>
                  <a:ext cx="1475270" cy="276999"/>
                </a:xfrm>
                <a:prstGeom prst="rect">
                  <a:avLst/>
                </a:prstGeom>
                <a:noFill/>
              </p:spPr>
              <p:txBody>
                <a:bodyPr wrap="square" rtlCol="0">
                  <a:spAutoFit/>
                </a:bodyPr>
                <a:lstStyle/>
                <a:p>
                  <a:pPr algn="ctr"/>
                  <a:r>
                    <a:rPr lang="zh-CN" altLang="en-US" sz="1200" kern="0" dirty="0">
                      <a:solidFill>
                        <a:schemeClr val="tx1">
                          <a:lumMod val="85000"/>
                          <a:lumOff val="15000"/>
                        </a:schemeClr>
                      </a:solidFill>
                      <a:latin typeface="+mn-ea"/>
                    </a:rPr>
                    <a:t>条件表达式</a:t>
                  </a:r>
                  <a:r>
                    <a:rPr lang="en-US" altLang="zh-CN" sz="1200" kern="0" dirty="0">
                      <a:solidFill>
                        <a:schemeClr val="tx1">
                          <a:lumMod val="85000"/>
                          <a:lumOff val="15000"/>
                        </a:schemeClr>
                      </a:solidFill>
                      <a:latin typeface="+mn-ea"/>
                    </a:rPr>
                    <a:t>2</a:t>
                  </a:r>
                  <a:endParaRPr lang="zh-CN" altLang="en-US" sz="1200" kern="0" dirty="0">
                    <a:solidFill>
                      <a:schemeClr val="tx1">
                        <a:lumMod val="85000"/>
                        <a:lumOff val="15000"/>
                      </a:schemeClr>
                    </a:solidFill>
                    <a:latin typeface="+mn-ea"/>
                  </a:endParaRPr>
                </a:p>
              </p:txBody>
            </p:sp>
          </p:grpSp>
        </p:grpSp>
        <p:grpSp>
          <p:nvGrpSpPr>
            <p:cNvPr id="34" name="组合 33"/>
            <p:cNvGrpSpPr/>
            <p:nvPr/>
          </p:nvGrpSpPr>
          <p:grpSpPr>
            <a:xfrm>
              <a:off x="2402332" y="3443528"/>
              <a:ext cx="2193544" cy="1021085"/>
              <a:chOff x="348604" y="2166994"/>
              <a:chExt cx="2193544" cy="1021085"/>
            </a:xfrm>
          </p:grpSpPr>
          <p:sp>
            <p:nvSpPr>
              <p:cNvPr id="35" name="矩形 34"/>
              <p:cNvSpPr/>
              <p:nvPr/>
            </p:nvSpPr>
            <p:spPr>
              <a:xfrm>
                <a:off x="850980" y="2574012"/>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是</a:t>
                </a:r>
                <a:endParaRPr lang="en-US" altLang="zh-CN" sz="1200" dirty="0">
                  <a:solidFill>
                    <a:schemeClr val="tx1">
                      <a:lumMod val="85000"/>
                      <a:lumOff val="15000"/>
                    </a:schemeClr>
                  </a:solidFill>
                  <a:latin typeface="+mn-ea"/>
                </a:endParaRPr>
              </a:p>
            </p:txBody>
          </p:sp>
          <p:cxnSp>
            <p:nvCxnSpPr>
              <p:cNvPr id="36" name="直接箭头连接符 35"/>
              <p:cNvCxnSpPr>
                <a:stCxn id="41" idx="2"/>
                <a:endCxn id="38" idx="0"/>
              </p:cNvCxnSpPr>
              <p:nvPr/>
            </p:nvCxnSpPr>
            <p:spPr>
              <a:xfrm flipH="1">
                <a:off x="1156131" y="2651238"/>
                <a:ext cx="2473" cy="231414"/>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cxnSp>
            <p:nvCxnSpPr>
              <p:cNvPr id="37" name="连接符: 肘形 36"/>
              <p:cNvCxnSpPr>
                <a:stCxn id="41" idx="3"/>
                <a:endCxn id="73" idx="0"/>
              </p:cNvCxnSpPr>
              <p:nvPr/>
            </p:nvCxnSpPr>
            <p:spPr>
              <a:xfrm>
                <a:off x="1968604" y="2454082"/>
                <a:ext cx="221858" cy="429811"/>
              </a:xfrm>
              <a:prstGeom prst="bentConnector2">
                <a:avLst/>
              </a:prstGeom>
              <a:noFill/>
              <a:ln w="38100" cap="flat" cmpd="sng" algn="ctr">
                <a:solidFill>
                  <a:schemeClr val="accent1">
                    <a:lumMod val="60000"/>
                    <a:lumOff val="40000"/>
                  </a:schemeClr>
                </a:solidFill>
                <a:prstDash val="solid"/>
                <a:miter lim="800000"/>
                <a:tailEnd type="stealth" w="med" len="med"/>
              </a:ln>
              <a:effectLst/>
            </p:spPr>
          </p:cxnSp>
          <p:sp>
            <p:nvSpPr>
              <p:cNvPr id="38" name="矩形 37"/>
              <p:cNvSpPr/>
              <p:nvPr/>
            </p:nvSpPr>
            <p:spPr>
              <a:xfrm>
                <a:off x="804445" y="2882652"/>
                <a:ext cx="703372" cy="304186"/>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kumimoji="0" lang="en-US" altLang="zh-CN" sz="1200" b="0" i="0" u="none" strike="noStrike" kern="0" cap="none" spc="0" normalizeH="0" baseline="0" noProof="0" dirty="0">
                    <a:ln>
                      <a:noFill/>
                    </a:ln>
                    <a:solidFill>
                      <a:schemeClr val="tx1">
                        <a:lumMod val="85000"/>
                        <a:lumOff val="15000"/>
                      </a:schemeClr>
                    </a:solidFill>
                    <a:effectLst/>
                    <a:uLnTx/>
                    <a:uFillTx/>
                    <a:latin typeface="+mn-ea"/>
                  </a:rPr>
                  <a:t>3</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sp>
            <p:nvSpPr>
              <p:cNvPr id="39" name="矩形 38"/>
              <p:cNvSpPr/>
              <p:nvPr/>
            </p:nvSpPr>
            <p:spPr>
              <a:xfrm>
                <a:off x="1868974" y="2166994"/>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否</a:t>
                </a:r>
                <a:endParaRPr lang="en-US" altLang="zh-CN" sz="1200" dirty="0">
                  <a:solidFill>
                    <a:schemeClr val="tx1">
                      <a:lumMod val="85000"/>
                      <a:lumOff val="15000"/>
                    </a:schemeClr>
                  </a:solidFill>
                  <a:latin typeface="+mn-ea"/>
                </a:endParaRPr>
              </a:p>
            </p:txBody>
          </p:sp>
          <p:grpSp>
            <p:nvGrpSpPr>
              <p:cNvPr id="40" name="组合 39"/>
              <p:cNvGrpSpPr/>
              <p:nvPr/>
            </p:nvGrpSpPr>
            <p:grpSpPr>
              <a:xfrm>
                <a:off x="348604" y="2256926"/>
                <a:ext cx="1620000" cy="394312"/>
                <a:chOff x="266918" y="2074669"/>
                <a:chExt cx="1620000" cy="394312"/>
              </a:xfrm>
            </p:grpSpPr>
            <p:sp>
              <p:nvSpPr>
                <p:cNvPr id="41" name="流程图: 决策 40"/>
                <p:cNvSpPr/>
                <p:nvPr/>
              </p:nvSpPr>
              <p:spPr>
                <a:xfrm>
                  <a:off x="266918" y="2074669"/>
                  <a:ext cx="1620000" cy="394312"/>
                </a:xfrm>
                <a:prstGeom prst="flowChartDecision">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endParaRPr lang="zh-CN" altLang="en-US" sz="1200" kern="0" dirty="0">
                    <a:solidFill>
                      <a:schemeClr val="tx1">
                        <a:lumMod val="85000"/>
                        <a:lumOff val="15000"/>
                      </a:schemeClr>
                    </a:solidFill>
                    <a:latin typeface="+mn-ea"/>
                  </a:endParaRPr>
                </a:p>
              </p:txBody>
            </p:sp>
            <p:sp>
              <p:nvSpPr>
                <p:cNvPr id="42" name="文本框 41"/>
                <p:cNvSpPr txBox="1"/>
                <p:nvPr/>
              </p:nvSpPr>
              <p:spPr>
                <a:xfrm>
                  <a:off x="350912" y="2147074"/>
                  <a:ext cx="1475270" cy="276999"/>
                </a:xfrm>
                <a:prstGeom prst="rect">
                  <a:avLst/>
                </a:prstGeom>
                <a:noFill/>
              </p:spPr>
              <p:txBody>
                <a:bodyPr wrap="square" rtlCol="0">
                  <a:spAutoFit/>
                </a:bodyPr>
                <a:lstStyle/>
                <a:p>
                  <a:pPr algn="ctr"/>
                  <a:r>
                    <a:rPr lang="zh-CN" altLang="en-US" sz="1200" kern="0" dirty="0">
                      <a:solidFill>
                        <a:schemeClr val="tx1">
                          <a:lumMod val="85000"/>
                          <a:lumOff val="15000"/>
                        </a:schemeClr>
                      </a:solidFill>
                      <a:latin typeface="+mn-ea"/>
                    </a:rPr>
                    <a:t>条件表达式</a:t>
                  </a:r>
                  <a:r>
                    <a:rPr lang="en-US" altLang="zh-CN" sz="1200" kern="0" dirty="0">
                      <a:solidFill>
                        <a:schemeClr val="tx1">
                          <a:lumMod val="85000"/>
                          <a:lumOff val="15000"/>
                        </a:schemeClr>
                      </a:solidFill>
                      <a:latin typeface="+mn-ea"/>
                    </a:rPr>
                    <a:t>3</a:t>
                  </a:r>
                  <a:endParaRPr lang="zh-CN" altLang="en-US" sz="1200" kern="0" dirty="0">
                    <a:solidFill>
                      <a:schemeClr val="tx1">
                        <a:lumMod val="85000"/>
                        <a:lumOff val="15000"/>
                      </a:schemeClr>
                    </a:solidFill>
                    <a:latin typeface="+mn-ea"/>
                  </a:endParaRPr>
                </a:p>
              </p:txBody>
            </p:sp>
          </p:grpSp>
          <p:sp>
            <p:nvSpPr>
              <p:cNvPr id="73" name="矩形 72"/>
              <p:cNvSpPr/>
              <p:nvPr/>
            </p:nvSpPr>
            <p:spPr>
              <a:xfrm>
                <a:off x="1838776" y="2883893"/>
                <a:ext cx="703372" cy="304186"/>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kumimoji="0" lang="en-US" altLang="zh-CN" sz="1200" b="0" i="0" u="none" strike="noStrike" kern="0" cap="none" spc="0" normalizeH="0" baseline="0" noProof="0" dirty="0">
                    <a:ln>
                      <a:noFill/>
                    </a:ln>
                    <a:solidFill>
                      <a:schemeClr val="tx1">
                        <a:lumMod val="85000"/>
                        <a:lumOff val="15000"/>
                      </a:schemeClr>
                    </a:solidFill>
                    <a:effectLst/>
                    <a:uLnTx/>
                    <a:uFillTx/>
                    <a:latin typeface="+mn-ea"/>
                  </a:rPr>
                  <a:t>4</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grpSp>
      </p:gr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5366" y="2238473"/>
            <a:ext cx="4991100" cy="3733800"/>
          </a:xfrm>
          <a:prstGeom prst="rect">
            <a:avLst/>
          </a:prstGeom>
        </p:spPr>
      </p:pic>
      <p:sp>
        <p:nvSpPr>
          <p:cNvPr id="59" name="对话气泡: 椭圆形 58"/>
          <p:cNvSpPr/>
          <p:nvPr/>
        </p:nvSpPr>
        <p:spPr>
          <a:xfrm>
            <a:off x="3465669" y="1920756"/>
            <a:ext cx="2924985" cy="689404"/>
          </a:xfrm>
          <a:prstGeom prst="wedgeEllipseCallout">
            <a:avLst>
              <a:gd name="adj1" fmla="val -23108"/>
              <a:gd name="adj2" fmla="val 87851"/>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体会“被按下”与“被按着”的区别。</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24657" y="275766"/>
            <a:ext cx="11062740" cy="644578"/>
          </a:xfrm>
        </p:spPr>
        <p:txBody>
          <a:bodyPr/>
          <a:lstStyle/>
          <a:p>
            <a:r>
              <a:rPr lang="zh-CN" altLang="en-US" dirty="0"/>
              <a:t>走进开源硬件</a:t>
            </a:r>
            <a:endParaRPr lang="zh-CN" altLang="en-US" dirty="0"/>
          </a:p>
        </p:txBody>
      </p:sp>
      <p:grpSp>
        <p:nvGrpSpPr>
          <p:cNvPr id="8" name="组合 7"/>
          <p:cNvGrpSpPr/>
          <p:nvPr/>
        </p:nvGrpSpPr>
        <p:grpSpPr>
          <a:xfrm>
            <a:off x="1756752" y="1583523"/>
            <a:ext cx="7315165" cy="3963450"/>
            <a:chOff x="2810933" y="2155838"/>
            <a:chExt cx="6552294" cy="3550117"/>
          </a:xfrm>
        </p:grpSpPr>
        <p:grpSp>
          <p:nvGrpSpPr>
            <p:cNvPr id="12" name="组合 11"/>
            <p:cNvGrpSpPr>
              <a:grpSpLocks noChangeAspect="1"/>
            </p:cNvGrpSpPr>
            <p:nvPr/>
          </p:nvGrpSpPr>
          <p:grpSpPr>
            <a:xfrm>
              <a:off x="4714038" y="2155838"/>
              <a:ext cx="4649189" cy="3550117"/>
              <a:chOff x="4901524" y="2549894"/>
              <a:chExt cx="3612302" cy="3003053"/>
            </a:xfrm>
          </p:grpSpPr>
          <p:pic>
            <p:nvPicPr>
              <p:cNvPr id="16" name="图片 15"/>
              <p:cNvPicPr>
                <a:picLocks noChangeAspect="1"/>
              </p:cNvPicPr>
              <p:nvPr/>
            </p:nvPicPr>
            <p:blipFill rotWithShape="1">
              <a:blip r:embed="rId1">
                <a:extLst>
                  <a:ext uri="{BEBA8EAE-BF5A-486C-A8C5-ECC9F3942E4B}">
                    <a14:imgProps xmlns:a14="http://schemas.microsoft.com/office/drawing/2010/main">
                      <a14:imgLayer r:embed="rId2">
                        <a14:imgEffect>
                          <a14:backgroundRemoval t="18148" b="90185" l="26354" r="73750">
                            <a14:foregroundMark x1="33750" y1="42593" x2="32813" y2="81852"/>
                            <a14:foregroundMark x1="36667" y1="82593" x2="64271" y2="82222"/>
                            <a14:foregroundMark x1="66250" y1="81111" x2="65729" y2="41296"/>
                            <a14:foregroundMark x1="61563" y1="47407" x2="36458" y2="44444"/>
                            <a14:foregroundMark x1="47813" y1="57222" x2="61354" y2="50000"/>
                            <a14:foregroundMark x1="59688" y1="57593" x2="46146" y2="59444"/>
                            <a14:foregroundMark x1="57813" y1="63519" x2="60104" y2="60556"/>
                            <a14:foregroundMark x1="32292" y1="43519" x2="32396" y2="80556"/>
                          </a14:backgroundRemoval>
                        </a14:imgEffect>
                      </a14:imgLayer>
                    </a14:imgProps>
                  </a:ext>
                  <a:ext uri="{28A0092B-C50C-407E-A947-70E740481C1C}">
                    <a14:useLocalDpi xmlns:a14="http://schemas.microsoft.com/office/drawing/2010/main" val="0"/>
                  </a:ext>
                </a:extLst>
              </a:blip>
              <a:srcRect l="29011" t="23058" r="29316" b="15350"/>
              <a:stretch>
                <a:fillRect/>
              </a:stretch>
            </p:blipFill>
            <p:spPr>
              <a:xfrm>
                <a:off x="4901524" y="2549894"/>
                <a:ext cx="3612302" cy="3003053"/>
              </a:xfrm>
              <a:prstGeom prst="rect">
                <a:avLst/>
              </a:prstGeom>
            </p:spPr>
          </p:pic>
          <p:pic>
            <p:nvPicPr>
              <p:cNvPr id="17" name="图片 16"/>
              <p:cNvPicPr>
                <a:picLocks noChangeAspect="1"/>
              </p:cNvPicPr>
              <p:nvPr/>
            </p:nvPicPr>
            <p:blipFill rotWithShape="1">
              <a:blip r:embed="rId1">
                <a:extLst>
                  <a:ext uri="{BEBA8EAE-BF5A-486C-A8C5-ECC9F3942E4B}">
                    <a14:imgProps xmlns:a14="http://schemas.microsoft.com/office/drawing/2010/main">
                      <a14:imgLayer r:embed="rId2">
                        <a14:imgEffect>
                          <a14:backgroundRemoval t="18148" b="90185" l="26354" r="73750">
                            <a14:foregroundMark x1="33750" y1="42593" x2="32813" y2="81852"/>
                            <a14:foregroundMark x1="36667" y1="82593" x2="64271" y2="82222"/>
                            <a14:foregroundMark x1="66250" y1="81111" x2="65729" y2="41296"/>
                            <a14:foregroundMark x1="61563" y1="47407" x2="36458" y2="44444"/>
                            <a14:foregroundMark x1="47813" y1="57222" x2="61354" y2="50000"/>
                            <a14:foregroundMark x1="59688" y1="57593" x2="46146" y2="59444"/>
                            <a14:foregroundMark x1="57813" y1="63519" x2="60104" y2="60556"/>
                            <a14:foregroundMark x1="32292" y1="43519" x2="32396" y2="80556"/>
                          </a14:backgroundRemoval>
                        </a14:imgEffect>
                      </a14:imgLayer>
                    </a14:imgProps>
                  </a:ext>
                  <a:ext uri="{28A0092B-C50C-407E-A947-70E740481C1C}">
                    <a14:useLocalDpi xmlns:a14="http://schemas.microsoft.com/office/drawing/2010/main" val="0"/>
                  </a:ext>
                </a:extLst>
              </a:blip>
              <a:srcRect l="58372" t="25772" r="34248" b="69351"/>
              <a:stretch>
                <a:fillRect/>
              </a:stretch>
            </p:blipFill>
            <p:spPr>
              <a:xfrm>
                <a:off x="5734092" y="2843783"/>
                <a:ext cx="1960826" cy="417644"/>
              </a:xfrm>
              <a:prstGeom prst="rect">
                <a:avLst/>
              </a:prstGeom>
            </p:spPr>
          </p:pic>
        </p:grpSp>
        <p:grpSp>
          <p:nvGrpSpPr>
            <p:cNvPr id="13" name="组合 12"/>
            <p:cNvGrpSpPr/>
            <p:nvPr/>
          </p:nvGrpSpPr>
          <p:grpSpPr>
            <a:xfrm>
              <a:off x="2810933" y="2438400"/>
              <a:ext cx="2244019" cy="1503785"/>
              <a:chOff x="2810933" y="2438400"/>
              <a:chExt cx="2244019" cy="1503785"/>
            </a:xfrm>
          </p:grpSpPr>
          <p:cxnSp>
            <p:nvCxnSpPr>
              <p:cNvPr id="14" name="连接符: 肘形 13"/>
              <p:cNvCxnSpPr/>
              <p:nvPr/>
            </p:nvCxnSpPr>
            <p:spPr>
              <a:xfrm>
                <a:off x="2810933" y="2472267"/>
                <a:ext cx="2244019" cy="1469918"/>
              </a:xfrm>
              <a:prstGeom prst="bentConnector3">
                <a:avLst>
                  <a:gd name="adj1" fmla="val 69620"/>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810933" y="2438400"/>
                <a:ext cx="0" cy="613067"/>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18" name="文本框 17"/>
          <p:cNvSpPr txBox="1"/>
          <p:nvPr/>
        </p:nvSpPr>
        <p:spPr>
          <a:xfrm>
            <a:off x="9117049" y="3886647"/>
            <a:ext cx="2470348" cy="1660326"/>
          </a:xfrm>
          <a:prstGeom prst="rect">
            <a:avLst/>
          </a:prstGeom>
          <a:solidFill>
            <a:schemeClr val="accent1">
              <a:lumMod val="20000"/>
              <a:lumOff val="80000"/>
            </a:schemeClr>
          </a:solidFill>
          <a:ln w="12700">
            <a:solidFill>
              <a:schemeClr val="accent1"/>
            </a:solidFill>
            <a:prstDash val="dash"/>
          </a:ln>
        </p:spPr>
        <p:txBody>
          <a:bodyPr wrap="square" rtlCol="0">
            <a:spAutoFit/>
          </a:bodyPr>
          <a:lstStyle/>
          <a:p>
            <a:pPr algn="just">
              <a:lnSpc>
                <a:spcPct val="130000"/>
              </a:lnSpc>
              <a:spcBef>
                <a:spcPts val="300"/>
              </a:spcBef>
              <a:spcAft>
                <a:spcPts val="300"/>
              </a:spcAft>
            </a:pPr>
            <a:r>
              <a:rPr lang="zh-CN" altLang="en-US" sz="2000" dirty="0">
                <a:solidFill>
                  <a:schemeClr val="tx1">
                    <a:lumMod val="85000"/>
                    <a:lumOff val="15000"/>
                  </a:schemeClr>
                </a:solidFill>
                <a:latin typeface="+mn-ea"/>
              </a:rPr>
              <a:t>将主控板通过数据线连接至电脑的</a:t>
            </a:r>
            <a:r>
              <a:rPr lang="en-US" altLang="zh-CN" sz="2000" dirty="0">
                <a:solidFill>
                  <a:schemeClr val="tx1">
                    <a:lumMod val="85000"/>
                    <a:lumOff val="15000"/>
                  </a:schemeClr>
                </a:solidFill>
                <a:latin typeface="+mn-ea"/>
              </a:rPr>
              <a:t>USB</a:t>
            </a:r>
            <a:r>
              <a:rPr lang="zh-CN" altLang="en-US" sz="2000" dirty="0">
                <a:solidFill>
                  <a:schemeClr val="tx1">
                    <a:lumMod val="85000"/>
                    <a:lumOff val="15000"/>
                  </a:schemeClr>
                </a:solidFill>
                <a:latin typeface="+mn-ea"/>
              </a:rPr>
              <a:t>端口，安装驱动并检查串口号。</a:t>
            </a:r>
            <a:endParaRPr lang="en-US" altLang="zh-CN" sz="2000" dirty="0">
              <a:solidFill>
                <a:schemeClr val="tx1">
                  <a:lumMod val="85000"/>
                  <a:lumOff val="15000"/>
                </a:schemeClr>
              </a:solidFill>
              <a:latin typeface="+mn-ea"/>
            </a:endParaRPr>
          </a:p>
        </p:txBody>
      </p:sp>
      <p:pic>
        <p:nvPicPr>
          <p:cNvPr id="2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500" b="29500"/>
          <a:stretch>
            <a:fillRect/>
          </a:stretch>
        </p:blipFill>
        <p:spPr bwMode="auto">
          <a:xfrm rot="5400000">
            <a:off x="7269" y="3456388"/>
            <a:ext cx="3165337" cy="1297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02 </a:t>
            </a:r>
            <a:r>
              <a:rPr lang="zh-CN" altLang="en-US" dirty="0"/>
              <a:t>心情晴雨表</a:t>
            </a:r>
            <a:endParaRPr lang="zh-CN" altLang="en-US" dirty="0"/>
          </a:p>
        </p:txBody>
      </p:sp>
      <p:sp>
        <p:nvSpPr>
          <p:cNvPr id="4" name="文本框 3"/>
          <p:cNvSpPr txBox="1"/>
          <p:nvPr/>
        </p:nvSpPr>
        <p:spPr>
          <a:xfrm>
            <a:off x="1745073" y="1220495"/>
            <a:ext cx="3419526" cy="400110"/>
          </a:xfrm>
          <a:prstGeom prst="rect">
            <a:avLst/>
          </a:prstGeom>
          <a:noFill/>
        </p:spPr>
        <p:txBody>
          <a:bodyPr wrap="none" rtlCol="0">
            <a:spAutoFit/>
          </a:bodyPr>
          <a:lstStyle/>
          <a:p>
            <a:r>
              <a:rPr lang="en-US" altLang="zh-CN" sz="2000" dirty="0">
                <a:solidFill>
                  <a:schemeClr val="tx1">
                    <a:lumMod val="85000"/>
                    <a:lumOff val="15000"/>
                  </a:schemeClr>
                </a:solidFill>
              </a:rPr>
              <a:t>B1</a:t>
            </a:r>
            <a:r>
              <a:rPr lang="zh-CN" altLang="en-US" sz="2000" dirty="0">
                <a:solidFill>
                  <a:schemeClr val="tx1">
                    <a:lumMod val="85000"/>
                    <a:lumOff val="15000"/>
                  </a:schemeClr>
                </a:solidFill>
              </a:rPr>
              <a:t>、</a:t>
            </a:r>
            <a:r>
              <a:rPr lang="en-US" altLang="zh-CN" sz="2000" dirty="0">
                <a:solidFill>
                  <a:schemeClr val="tx1">
                    <a:lumMod val="85000"/>
                    <a:lumOff val="15000"/>
                  </a:schemeClr>
                </a:solidFill>
              </a:rPr>
              <a:t>B2</a:t>
            </a:r>
            <a:r>
              <a:rPr lang="zh-CN" altLang="en-US" sz="2000" dirty="0">
                <a:solidFill>
                  <a:schemeClr val="tx1">
                    <a:lumMod val="85000"/>
                    <a:lumOff val="15000"/>
                  </a:schemeClr>
                </a:solidFill>
              </a:rPr>
              <a:t>同时按，显示</a:t>
            </a:r>
            <a:r>
              <a:rPr lang="en-US" altLang="zh-CN" sz="2000" dirty="0">
                <a:solidFill>
                  <a:schemeClr val="tx1">
                    <a:lumMod val="85000"/>
                    <a:lumOff val="15000"/>
                  </a:schemeClr>
                </a:solidFill>
              </a:rPr>
              <a:t>SMILE</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2-3</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9" name="矩形 8"/>
          <p:cNvSpPr/>
          <p:nvPr/>
        </p:nvSpPr>
        <p:spPr>
          <a:xfrm>
            <a:off x="6974842"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0" name="文本占位符 3"/>
          <p:cNvSpPr>
            <a:spLocks noGrp="1"/>
          </p:cNvSpPr>
          <p:nvPr/>
        </p:nvSpPr>
        <p:spPr>
          <a:xfrm>
            <a:off x="6974842" y="1777258"/>
            <a:ext cx="4592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多分支条件结构</a:t>
            </a:r>
            <a:r>
              <a:rPr lang="en-US" altLang="zh-CN" dirty="0">
                <a:solidFill>
                  <a:schemeClr val="accent1"/>
                </a:solidFill>
                <a:latin typeface="+mj-ea"/>
                <a:ea typeface="+mj-ea"/>
              </a:rPr>
              <a:t>(</a:t>
            </a:r>
            <a:r>
              <a:rPr lang="zh-CN" altLang="en-US" dirty="0">
                <a:solidFill>
                  <a:schemeClr val="accent1"/>
                </a:solidFill>
                <a:latin typeface="+mj-ea"/>
                <a:ea typeface="+mj-ea"/>
              </a:rPr>
              <a:t>续</a:t>
            </a:r>
            <a:r>
              <a:rPr lang="en-US" altLang="zh-CN" dirty="0">
                <a:solidFill>
                  <a:schemeClr val="accent1"/>
                </a:solidFill>
                <a:latin typeface="+mj-ea"/>
                <a:ea typeface="+mj-ea"/>
              </a:rPr>
              <a:t>)</a:t>
            </a:r>
            <a:endParaRPr lang="zh-CN" altLang="en-US"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多分支结构，几个分支之间是具有</a:t>
            </a:r>
            <a:r>
              <a:rPr lang="zh-CN" altLang="en-US" sz="2000" dirty="0">
                <a:solidFill>
                  <a:schemeClr val="accent4">
                    <a:lumMod val="75000"/>
                  </a:schemeClr>
                </a:solidFill>
                <a:latin typeface="+mn-ea"/>
                <a:cs typeface="微软雅黑" panose="020B0503020204020204" charset="-122"/>
              </a:rPr>
              <a:t>逻辑关系</a:t>
            </a:r>
            <a:r>
              <a:rPr lang="zh-CN" altLang="en-US" sz="2000" dirty="0">
                <a:solidFill>
                  <a:schemeClr val="tx1">
                    <a:lumMod val="85000"/>
                    <a:lumOff val="15000"/>
                  </a:schemeClr>
                </a:solidFill>
                <a:latin typeface="+mn-ea"/>
                <a:cs typeface="微软雅黑" panose="020B0503020204020204" charset="-122"/>
              </a:rPr>
              <a:t>的，不能随意颠倒顺序。若多个条件有包含关系，苛刻的条件排在前面。</a:t>
            </a:r>
            <a:endParaRPr lang="zh-CN" altLang="en-US" sz="2000" dirty="0">
              <a:solidFill>
                <a:schemeClr val="tx1">
                  <a:lumMod val="85000"/>
                  <a:lumOff val="15000"/>
                </a:schemeClr>
              </a:solidFill>
              <a:latin typeface="+mn-ea"/>
              <a:cs typeface="微软雅黑" panose="020B0503020204020204" charset="-122"/>
            </a:endParaRPr>
          </a:p>
        </p:txBody>
      </p:sp>
      <p:grpSp>
        <p:nvGrpSpPr>
          <p:cNvPr id="11" name="组合 10"/>
          <p:cNvGrpSpPr/>
          <p:nvPr/>
        </p:nvGrpSpPr>
        <p:grpSpPr>
          <a:xfrm>
            <a:off x="7147658" y="3799269"/>
            <a:ext cx="4247272" cy="2326338"/>
            <a:chOff x="348604" y="2138275"/>
            <a:chExt cx="4247272" cy="2326338"/>
          </a:xfrm>
        </p:grpSpPr>
        <p:sp>
          <p:nvSpPr>
            <p:cNvPr id="12" name="流程图: 终止 11"/>
            <p:cNvSpPr/>
            <p:nvPr/>
          </p:nvSpPr>
          <p:spPr>
            <a:xfrm>
              <a:off x="728267" y="2138275"/>
              <a:ext cx="852078" cy="288000"/>
            </a:xfrm>
            <a:prstGeom prst="flowChartTerminator">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r>
                <a:rPr lang="zh-CN" altLang="en-US" sz="1200" kern="0" dirty="0">
                  <a:solidFill>
                    <a:schemeClr val="tx1">
                      <a:lumMod val="85000"/>
                      <a:lumOff val="15000"/>
                    </a:schemeClr>
                  </a:solidFill>
                  <a:latin typeface="+mn-ea"/>
                </a:rPr>
                <a:t>开始</a:t>
              </a:r>
              <a:endParaRPr lang="zh-CN" altLang="en-US" sz="1200" kern="0" dirty="0">
                <a:solidFill>
                  <a:schemeClr val="tx1">
                    <a:lumMod val="85000"/>
                    <a:lumOff val="15000"/>
                  </a:schemeClr>
                </a:solidFill>
                <a:latin typeface="+mn-ea"/>
              </a:endParaRPr>
            </a:p>
          </p:txBody>
        </p:sp>
        <p:cxnSp>
          <p:nvCxnSpPr>
            <p:cNvPr id="14" name="直接箭头连接符 13"/>
            <p:cNvCxnSpPr>
              <a:stCxn id="12" idx="2"/>
              <a:endCxn id="44" idx="0"/>
            </p:cNvCxnSpPr>
            <p:nvPr/>
          </p:nvCxnSpPr>
          <p:spPr>
            <a:xfrm>
              <a:off x="1154306" y="2426275"/>
              <a:ext cx="4298" cy="242644"/>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grpSp>
          <p:nvGrpSpPr>
            <p:cNvPr id="16" name="组合 15"/>
            <p:cNvGrpSpPr/>
            <p:nvPr/>
          </p:nvGrpSpPr>
          <p:grpSpPr>
            <a:xfrm>
              <a:off x="348604" y="2595778"/>
              <a:ext cx="1893889" cy="1162560"/>
              <a:chOff x="348604" y="2595778"/>
              <a:chExt cx="1893889" cy="1162560"/>
            </a:xfrm>
          </p:grpSpPr>
          <p:sp>
            <p:nvSpPr>
              <p:cNvPr id="38" name="矩形 37"/>
              <p:cNvSpPr/>
              <p:nvPr/>
            </p:nvSpPr>
            <p:spPr>
              <a:xfrm>
                <a:off x="801359" y="3040642"/>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是</a:t>
                </a:r>
                <a:endParaRPr lang="en-US" altLang="zh-CN" sz="1200" dirty="0">
                  <a:solidFill>
                    <a:schemeClr val="tx1">
                      <a:lumMod val="85000"/>
                      <a:lumOff val="15000"/>
                    </a:schemeClr>
                  </a:solidFill>
                  <a:latin typeface="+mn-ea"/>
                </a:endParaRPr>
              </a:p>
            </p:txBody>
          </p:sp>
          <p:cxnSp>
            <p:nvCxnSpPr>
              <p:cNvPr id="39" name="直接箭头连接符 38"/>
              <p:cNvCxnSpPr>
                <a:stCxn id="44" idx="2"/>
                <a:endCxn id="41" idx="0"/>
              </p:cNvCxnSpPr>
              <p:nvPr/>
            </p:nvCxnSpPr>
            <p:spPr>
              <a:xfrm flipH="1">
                <a:off x="1156131" y="3111083"/>
                <a:ext cx="2473" cy="343069"/>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cxnSp>
            <p:nvCxnSpPr>
              <p:cNvPr id="40" name="连接符: 肘形 39"/>
              <p:cNvCxnSpPr>
                <a:stCxn id="44" idx="3"/>
                <a:endCxn id="36" idx="0"/>
              </p:cNvCxnSpPr>
              <p:nvPr/>
            </p:nvCxnSpPr>
            <p:spPr>
              <a:xfrm>
                <a:off x="1968604" y="2890001"/>
                <a:ext cx="217458" cy="207044"/>
              </a:xfrm>
              <a:prstGeom prst="bentConnector2">
                <a:avLst/>
              </a:prstGeom>
              <a:noFill/>
              <a:ln w="38100" cap="flat" cmpd="sng" algn="ctr">
                <a:solidFill>
                  <a:schemeClr val="accent1">
                    <a:lumMod val="60000"/>
                    <a:lumOff val="40000"/>
                  </a:schemeClr>
                </a:solidFill>
                <a:prstDash val="solid"/>
                <a:miter lim="800000"/>
                <a:tailEnd type="stealth" w="med" len="med"/>
              </a:ln>
              <a:effectLst/>
            </p:spPr>
          </p:cxnSp>
          <p:sp>
            <p:nvSpPr>
              <p:cNvPr id="41" name="矩形 40"/>
              <p:cNvSpPr/>
              <p:nvPr/>
            </p:nvSpPr>
            <p:spPr>
              <a:xfrm>
                <a:off x="774632" y="3454152"/>
                <a:ext cx="762998" cy="304186"/>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kumimoji="0" lang="en-US" altLang="zh-CN" sz="1200" b="0" i="0" u="none" strike="noStrike" kern="0" cap="none" spc="0" normalizeH="0" baseline="0" noProof="0" dirty="0">
                    <a:ln>
                      <a:noFill/>
                    </a:ln>
                    <a:solidFill>
                      <a:schemeClr val="tx1">
                        <a:lumMod val="85000"/>
                        <a:lumOff val="15000"/>
                      </a:schemeClr>
                    </a:solidFill>
                    <a:effectLst/>
                    <a:uLnTx/>
                    <a:uFillTx/>
                    <a:latin typeface="+mn-ea"/>
                  </a:rPr>
                  <a:t>1</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sp>
            <p:nvSpPr>
              <p:cNvPr id="42" name="矩形 41"/>
              <p:cNvSpPr/>
              <p:nvPr/>
            </p:nvSpPr>
            <p:spPr>
              <a:xfrm>
                <a:off x="1872161" y="2595778"/>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否</a:t>
                </a:r>
                <a:endParaRPr lang="en-US" altLang="zh-CN" sz="1200" dirty="0">
                  <a:solidFill>
                    <a:schemeClr val="tx1">
                      <a:lumMod val="85000"/>
                      <a:lumOff val="15000"/>
                    </a:schemeClr>
                  </a:solidFill>
                  <a:latin typeface="+mn-ea"/>
                </a:endParaRPr>
              </a:p>
            </p:txBody>
          </p:sp>
          <p:grpSp>
            <p:nvGrpSpPr>
              <p:cNvPr id="43" name="组合 42"/>
              <p:cNvGrpSpPr/>
              <p:nvPr/>
            </p:nvGrpSpPr>
            <p:grpSpPr>
              <a:xfrm>
                <a:off x="348604" y="2668919"/>
                <a:ext cx="1620000" cy="442164"/>
                <a:chOff x="266918" y="2486662"/>
                <a:chExt cx="1620000" cy="442164"/>
              </a:xfrm>
            </p:grpSpPr>
            <p:sp>
              <p:nvSpPr>
                <p:cNvPr id="44" name="流程图: 决策 43"/>
                <p:cNvSpPr/>
                <p:nvPr/>
              </p:nvSpPr>
              <p:spPr>
                <a:xfrm>
                  <a:off x="266918" y="2486662"/>
                  <a:ext cx="1620000" cy="442164"/>
                </a:xfrm>
                <a:prstGeom prst="flowChartDecision">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endParaRPr lang="zh-CN" altLang="en-US" sz="1200" kern="0" dirty="0">
                    <a:solidFill>
                      <a:schemeClr val="tx1">
                        <a:lumMod val="85000"/>
                        <a:lumOff val="15000"/>
                      </a:schemeClr>
                    </a:solidFill>
                    <a:latin typeface="+mn-ea"/>
                  </a:endParaRPr>
                </a:p>
              </p:txBody>
            </p:sp>
            <p:sp>
              <p:nvSpPr>
                <p:cNvPr id="45" name="文本框 44"/>
                <p:cNvSpPr txBox="1"/>
                <p:nvPr/>
              </p:nvSpPr>
              <p:spPr>
                <a:xfrm>
                  <a:off x="333320" y="2573500"/>
                  <a:ext cx="1475270" cy="276999"/>
                </a:xfrm>
                <a:prstGeom prst="rect">
                  <a:avLst/>
                </a:prstGeom>
                <a:noFill/>
              </p:spPr>
              <p:txBody>
                <a:bodyPr wrap="square" rtlCol="0">
                  <a:spAutoFit/>
                </a:bodyPr>
                <a:lstStyle/>
                <a:p>
                  <a:pPr algn="ctr"/>
                  <a:r>
                    <a:rPr lang="zh-CN" altLang="en-US" sz="1200" kern="0" dirty="0">
                      <a:solidFill>
                        <a:schemeClr val="tx1">
                          <a:lumMod val="85000"/>
                          <a:lumOff val="15000"/>
                        </a:schemeClr>
                      </a:solidFill>
                      <a:latin typeface="+mn-ea"/>
                    </a:rPr>
                    <a:t>条件表达式</a:t>
                  </a:r>
                  <a:r>
                    <a:rPr lang="en-US" altLang="zh-CN" sz="1200" kern="0" dirty="0">
                      <a:solidFill>
                        <a:schemeClr val="tx1">
                          <a:lumMod val="85000"/>
                          <a:lumOff val="15000"/>
                        </a:schemeClr>
                      </a:solidFill>
                      <a:latin typeface="+mn-ea"/>
                    </a:rPr>
                    <a:t>1</a:t>
                  </a:r>
                  <a:endParaRPr lang="zh-CN" altLang="en-US" sz="1200" kern="0" dirty="0">
                    <a:solidFill>
                      <a:schemeClr val="tx1">
                        <a:lumMod val="85000"/>
                        <a:lumOff val="15000"/>
                      </a:schemeClr>
                    </a:solidFill>
                    <a:latin typeface="+mn-ea"/>
                  </a:endParaRPr>
                </a:p>
              </p:txBody>
            </p:sp>
          </p:grpSp>
        </p:grpSp>
        <p:grpSp>
          <p:nvGrpSpPr>
            <p:cNvPr id="17" name="组合 16"/>
            <p:cNvGrpSpPr/>
            <p:nvPr/>
          </p:nvGrpSpPr>
          <p:grpSpPr>
            <a:xfrm>
              <a:off x="1376062" y="3006646"/>
              <a:ext cx="1907635" cy="1134611"/>
              <a:chOff x="348604" y="2366552"/>
              <a:chExt cx="1907635" cy="1134611"/>
            </a:xfrm>
          </p:grpSpPr>
          <p:sp>
            <p:nvSpPr>
              <p:cNvPr id="30" name="矩形 29"/>
              <p:cNvSpPr/>
              <p:nvPr/>
            </p:nvSpPr>
            <p:spPr>
              <a:xfrm>
                <a:off x="848243" y="2824173"/>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是</a:t>
                </a:r>
                <a:endParaRPr lang="en-US" altLang="zh-CN" sz="1200" dirty="0">
                  <a:solidFill>
                    <a:schemeClr val="tx1">
                      <a:lumMod val="85000"/>
                      <a:lumOff val="15000"/>
                    </a:schemeClr>
                  </a:solidFill>
                  <a:latin typeface="+mn-ea"/>
                </a:endParaRPr>
              </a:p>
            </p:txBody>
          </p:sp>
          <p:cxnSp>
            <p:nvCxnSpPr>
              <p:cNvPr id="31" name="直接箭头连接符 30"/>
              <p:cNvCxnSpPr>
                <a:stCxn id="36" idx="2"/>
                <a:endCxn id="33" idx="0"/>
              </p:cNvCxnSpPr>
              <p:nvPr/>
            </p:nvCxnSpPr>
            <p:spPr>
              <a:xfrm flipH="1">
                <a:off x="1156131" y="2851713"/>
                <a:ext cx="2473" cy="345264"/>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cxnSp>
            <p:nvCxnSpPr>
              <p:cNvPr id="32" name="连接符: 肘形 31"/>
              <p:cNvCxnSpPr>
                <a:stCxn id="36" idx="3"/>
                <a:endCxn id="28" idx="0"/>
              </p:cNvCxnSpPr>
              <p:nvPr/>
            </p:nvCxnSpPr>
            <p:spPr>
              <a:xfrm>
                <a:off x="1968604" y="2654332"/>
                <a:ext cx="216270" cy="239034"/>
              </a:xfrm>
              <a:prstGeom prst="bentConnector2">
                <a:avLst/>
              </a:prstGeom>
              <a:noFill/>
              <a:ln w="38100" cap="flat" cmpd="sng" algn="ctr">
                <a:solidFill>
                  <a:schemeClr val="accent1">
                    <a:lumMod val="60000"/>
                    <a:lumOff val="40000"/>
                  </a:schemeClr>
                </a:solidFill>
                <a:prstDash val="solid"/>
                <a:miter lim="800000"/>
                <a:tailEnd type="stealth" w="med" len="med"/>
              </a:ln>
              <a:effectLst/>
            </p:spPr>
          </p:cxnSp>
          <p:sp>
            <p:nvSpPr>
              <p:cNvPr id="33" name="矩形 32"/>
              <p:cNvSpPr/>
              <p:nvPr/>
            </p:nvSpPr>
            <p:spPr>
              <a:xfrm>
                <a:off x="811971" y="3196977"/>
                <a:ext cx="688320" cy="304186"/>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lang="en-US" altLang="zh-CN" sz="1200" kern="0" dirty="0">
                    <a:solidFill>
                      <a:schemeClr val="tx1">
                        <a:lumMod val="85000"/>
                        <a:lumOff val="15000"/>
                      </a:schemeClr>
                    </a:solidFill>
                    <a:latin typeface="+mn-ea"/>
                  </a:rPr>
                  <a:t>2</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sp>
            <p:nvSpPr>
              <p:cNvPr id="34" name="矩形 33"/>
              <p:cNvSpPr/>
              <p:nvPr/>
            </p:nvSpPr>
            <p:spPr>
              <a:xfrm>
                <a:off x="1885907" y="2366552"/>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否</a:t>
                </a:r>
                <a:endParaRPr lang="en-US" altLang="zh-CN" sz="1200" dirty="0">
                  <a:solidFill>
                    <a:schemeClr val="tx1">
                      <a:lumMod val="85000"/>
                      <a:lumOff val="15000"/>
                    </a:schemeClr>
                  </a:solidFill>
                  <a:latin typeface="+mn-ea"/>
                </a:endParaRPr>
              </a:p>
            </p:txBody>
          </p:sp>
          <p:grpSp>
            <p:nvGrpSpPr>
              <p:cNvPr id="35" name="组合 34"/>
              <p:cNvGrpSpPr/>
              <p:nvPr/>
            </p:nvGrpSpPr>
            <p:grpSpPr>
              <a:xfrm>
                <a:off x="348604" y="2456951"/>
                <a:ext cx="1620000" cy="394762"/>
                <a:chOff x="266918" y="2274694"/>
                <a:chExt cx="1620000" cy="394762"/>
              </a:xfrm>
            </p:grpSpPr>
            <p:sp>
              <p:nvSpPr>
                <p:cNvPr id="36" name="流程图: 决策 35"/>
                <p:cNvSpPr/>
                <p:nvPr/>
              </p:nvSpPr>
              <p:spPr>
                <a:xfrm>
                  <a:off x="266918" y="2274694"/>
                  <a:ext cx="1620000" cy="394762"/>
                </a:xfrm>
                <a:prstGeom prst="flowChartDecision">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endParaRPr lang="zh-CN" altLang="en-US" sz="1200" kern="0" dirty="0">
                    <a:solidFill>
                      <a:schemeClr val="tx1">
                        <a:lumMod val="85000"/>
                        <a:lumOff val="15000"/>
                      </a:schemeClr>
                    </a:solidFill>
                    <a:latin typeface="+mn-ea"/>
                  </a:endParaRPr>
                </a:p>
              </p:txBody>
            </p:sp>
            <p:sp>
              <p:nvSpPr>
                <p:cNvPr id="37" name="文本框 36"/>
                <p:cNvSpPr txBox="1"/>
                <p:nvPr/>
              </p:nvSpPr>
              <p:spPr>
                <a:xfrm>
                  <a:off x="331145" y="2344178"/>
                  <a:ext cx="1475270" cy="276999"/>
                </a:xfrm>
                <a:prstGeom prst="rect">
                  <a:avLst/>
                </a:prstGeom>
                <a:noFill/>
              </p:spPr>
              <p:txBody>
                <a:bodyPr wrap="square" rtlCol="0">
                  <a:spAutoFit/>
                </a:bodyPr>
                <a:lstStyle/>
                <a:p>
                  <a:pPr algn="ctr"/>
                  <a:r>
                    <a:rPr lang="zh-CN" altLang="en-US" sz="1200" kern="0" dirty="0">
                      <a:solidFill>
                        <a:schemeClr val="tx1">
                          <a:lumMod val="85000"/>
                          <a:lumOff val="15000"/>
                        </a:schemeClr>
                      </a:solidFill>
                      <a:latin typeface="+mn-ea"/>
                    </a:rPr>
                    <a:t>条件表达式</a:t>
                  </a:r>
                  <a:r>
                    <a:rPr lang="en-US" altLang="zh-CN" sz="1200" kern="0" dirty="0">
                      <a:solidFill>
                        <a:schemeClr val="tx1">
                          <a:lumMod val="85000"/>
                          <a:lumOff val="15000"/>
                        </a:schemeClr>
                      </a:solidFill>
                      <a:latin typeface="+mn-ea"/>
                    </a:rPr>
                    <a:t>2</a:t>
                  </a:r>
                  <a:endParaRPr lang="zh-CN" altLang="en-US" sz="1200" kern="0" dirty="0">
                    <a:solidFill>
                      <a:schemeClr val="tx1">
                        <a:lumMod val="85000"/>
                        <a:lumOff val="15000"/>
                      </a:schemeClr>
                    </a:solidFill>
                    <a:latin typeface="+mn-ea"/>
                  </a:endParaRPr>
                </a:p>
              </p:txBody>
            </p:sp>
          </p:grpSp>
        </p:grpSp>
        <p:grpSp>
          <p:nvGrpSpPr>
            <p:cNvPr id="19" name="组合 18"/>
            <p:cNvGrpSpPr/>
            <p:nvPr/>
          </p:nvGrpSpPr>
          <p:grpSpPr>
            <a:xfrm>
              <a:off x="2402332" y="3443528"/>
              <a:ext cx="2193544" cy="1021085"/>
              <a:chOff x="348604" y="2166994"/>
              <a:chExt cx="2193544" cy="1021085"/>
            </a:xfrm>
          </p:grpSpPr>
          <p:sp>
            <p:nvSpPr>
              <p:cNvPr id="20" name="矩形 19"/>
              <p:cNvSpPr/>
              <p:nvPr/>
            </p:nvSpPr>
            <p:spPr>
              <a:xfrm>
                <a:off x="850980" y="2574012"/>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是</a:t>
                </a:r>
                <a:endParaRPr lang="en-US" altLang="zh-CN" sz="1200" dirty="0">
                  <a:solidFill>
                    <a:schemeClr val="tx1">
                      <a:lumMod val="85000"/>
                      <a:lumOff val="15000"/>
                    </a:schemeClr>
                  </a:solidFill>
                  <a:latin typeface="+mn-ea"/>
                </a:endParaRPr>
              </a:p>
            </p:txBody>
          </p:sp>
          <p:cxnSp>
            <p:nvCxnSpPr>
              <p:cNvPr id="21" name="直接箭头连接符 20"/>
              <p:cNvCxnSpPr>
                <a:stCxn id="28" idx="2"/>
                <a:endCxn id="24" idx="0"/>
              </p:cNvCxnSpPr>
              <p:nvPr/>
            </p:nvCxnSpPr>
            <p:spPr>
              <a:xfrm flipH="1">
                <a:off x="1156131" y="2651238"/>
                <a:ext cx="2473" cy="231414"/>
              </a:xfrm>
              <a:prstGeom prst="straightConnector1">
                <a:avLst/>
              </a:prstGeom>
              <a:noFill/>
              <a:ln w="38100" cap="flat" cmpd="sng" algn="ctr">
                <a:solidFill>
                  <a:schemeClr val="accent1">
                    <a:lumMod val="60000"/>
                    <a:lumOff val="40000"/>
                  </a:schemeClr>
                </a:solidFill>
                <a:prstDash val="solid"/>
                <a:miter lim="800000"/>
                <a:tailEnd type="stealth" w="med" len="med"/>
              </a:ln>
              <a:effectLst/>
            </p:spPr>
          </p:cxnSp>
          <p:cxnSp>
            <p:nvCxnSpPr>
              <p:cNvPr id="23" name="连接符: 肘形 22"/>
              <p:cNvCxnSpPr>
                <a:stCxn id="28" idx="3"/>
                <a:endCxn id="27" idx="0"/>
              </p:cNvCxnSpPr>
              <p:nvPr/>
            </p:nvCxnSpPr>
            <p:spPr>
              <a:xfrm>
                <a:off x="1968604" y="2454082"/>
                <a:ext cx="221858" cy="429811"/>
              </a:xfrm>
              <a:prstGeom prst="bentConnector2">
                <a:avLst/>
              </a:prstGeom>
              <a:noFill/>
              <a:ln w="38100" cap="flat" cmpd="sng" algn="ctr">
                <a:solidFill>
                  <a:schemeClr val="accent1">
                    <a:lumMod val="60000"/>
                    <a:lumOff val="40000"/>
                  </a:schemeClr>
                </a:solidFill>
                <a:prstDash val="solid"/>
                <a:miter lim="800000"/>
                <a:tailEnd type="stealth" w="med" len="med"/>
              </a:ln>
              <a:effectLst/>
            </p:spPr>
          </p:cxnSp>
          <p:sp>
            <p:nvSpPr>
              <p:cNvPr id="24" name="矩形 23"/>
              <p:cNvSpPr/>
              <p:nvPr/>
            </p:nvSpPr>
            <p:spPr>
              <a:xfrm>
                <a:off x="804445" y="2882652"/>
                <a:ext cx="703372" cy="304186"/>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kumimoji="0" lang="en-US" altLang="zh-CN" sz="1200" b="0" i="0" u="none" strike="noStrike" kern="0" cap="none" spc="0" normalizeH="0" baseline="0" noProof="0" dirty="0">
                    <a:ln>
                      <a:noFill/>
                    </a:ln>
                    <a:solidFill>
                      <a:schemeClr val="tx1">
                        <a:lumMod val="85000"/>
                        <a:lumOff val="15000"/>
                      </a:schemeClr>
                    </a:solidFill>
                    <a:effectLst/>
                    <a:uLnTx/>
                    <a:uFillTx/>
                    <a:latin typeface="+mn-ea"/>
                  </a:rPr>
                  <a:t>3</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sp>
            <p:nvSpPr>
              <p:cNvPr id="25" name="矩形 24"/>
              <p:cNvSpPr/>
              <p:nvPr/>
            </p:nvSpPr>
            <p:spPr>
              <a:xfrm>
                <a:off x="1868974" y="2166994"/>
                <a:ext cx="370332" cy="304186"/>
              </a:xfrm>
              <a:prstGeom prst="rect">
                <a:avLst/>
              </a:prstGeom>
            </p:spPr>
            <p:txBody>
              <a:bodyPr wrap="square">
                <a:spAutoFit/>
              </a:bodyPr>
              <a:lstStyle/>
              <a:p>
                <a:pPr>
                  <a:lnSpc>
                    <a:spcPct val="120000"/>
                  </a:lnSpc>
                </a:pPr>
                <a:r>
                  <a:rPr lang="zh-CN" altLang="en-US" sz="1200" dirty="0">
                    <a:solidFill>
                      <a:schemeClr val="tx1">
                        <a:lumMod val="85000"/>
                        <a:lumOff val="15000"/>
                      </a:schemeClr>
                    </a:solidFill>
                    <a:latin typeface="+mn-ea"/>
                  </a:rPr>
                  <a:t>否</a:t>
                </a:r>
                <a:endParaRPr lang="en-US" altLang="zh-CN" sz="1200" dirty="0">
                  <a:solidFill>
                    <a:schemeClr val="tx1">
                      <a:lumMod val="85000"/>
                      <a:lumOff val="15000"/>
                    </a:schemeClr>
                  </a:solidFill>
                  <a:latin typeface="+mn-ea"/>
                </a:endParaRPr>
              </a:p>
            </p:txBody>
          </p:sp>
          <p:grpSp>
            <p:nvGrpSpPr>
              <p:cNvPr id="26" name="组合 25"/>
              <p:cNvGrpSpPr/>
              <p:nvPr/>
            </p:nvGrpSpPr>
            <p:grpSpPr>
              <a:xfrm>
                <a:off x="348604" y="2256926"/>
                <a:ext cx="1620000" cy="394312"/>
                <a:chOff x="266918" y="2074669"/>
                <a:chExt cx="1620000" cy="394312"/>
              </a:xfrm>
            </p:grpSpPr>
            <p:sp>
              <p:nvSpPr>
                <p:cNvPr id="28" name="流程图: 决策 27"/>
                <p:cNvSpPr/>
                <p:nvPr/>
              </p:nvSpPr>
              <p:spPr>
                <a:xfrm>
                  <a:off x="266918" y="2074669"/>
                  <a:ext cx="1620000" cy="394312"/>
                </a:xfrm>
                <a:prstGeom prst="flowChartDecision">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algn="ctr"/>
                  <a:endParaRPr lang="zh-CN" altLang="en-US" sz="1200" kern="0" dirty="0">
                    <a:solidFill>
                      <a:schemeClr val="tx1">
                        <a:lumMod val="85000"/>
                        <a:lumOff val="15000"/>
                      </a:schemeClr>
                    </a:solidFill>
                    <a:latin typeface="+mn-ea"/>
                  </a:endParaRPr>
                </a:p>
              </p:txBody>
            </p:sp>
            <p:sp>
              <p:nvSpPr>
                <p:cNvPr id="29" name="文本框 28"/>
                <p:cNvSpPr txBox="1"/>
                <p:nvPr/>
              </p:nvSpPr>
              <p:spPr>
                <a:xfrm>
                  <a:off x="350912" y="2147074"/>
                  <a:ext cx="1475270" cy="276999"/>
                </a:xfrm>
                <a:prstGeom prst="rect">
                  <a:avLst/>
                </a:prstGeom>
                <a:noFill/>
              </p:spPr>
              <p:txBody>
                <a:bodyPr wrap="square" rtlCol="0">
                  <a:spAutoFit/>
                </a:bodyPr>
                <a:lstStyle/>
                <a:p>
                  <a:pPr algn="ctr"/>
                  <a:r>
                    <a:rPr lang="zh-CN" altLang="en-US" sz="1200" kern="0" dirty="0">
                      <a:solidFill>
                        <a:schemeClr val="tx1">
                          <a:lumMod val="85000"/>
                          <a:lumOff val="15000"/>
                        </a:schemeClr>
                      </a:solidFill>
                      <a:latin typeface="+mn-ea"/>
                    </a:rPr>
                    <a:t>条件表达式</a:t>
                  </a:r>
                  <a:r>
                    <a:rPr lang="en-US" altLang="zh-CN" sz="1200" kern="0" dirty="0">
                      <a:solidFill>
                        <a:schemeClr val="tx1">
                          <a:lumMod val="85000"/>
                          <a:lumOff val="15000"/>
                        </a:schemeClr>
                      </a:solidFill>
                      <a:latin typeface="+mn-ea"/>
                    </a:rPr>
                    <a:t>3</a:t>
                  </a:r>
                  <a:endParaRPr lang="zh-CN" altLang="en-US" sz="1200" kern="0" dirty="0">
                    <a:solidFill>
                      <a:schemeClr val="tx1">
                        <a:lumMod val="85000"/>
                        <a:lumOff val="15000"/>
                      </a:schemeClr>
                    </a:solidFill>
                    <a:latin typeface="+mn-ea"/>
                  </a:endParaRPr>
                </a:p>
              </p:txBody>
            </p:sp>
          </p:grpSp>
          <p:sp>
            <p:nvSpPr>
              <p:cNvPr id="27" name="矩形 26"/>
              <p:cNvSpPr/>
              <p:nvPr/>
            </p:nvSpPr>
            <p:spPr>
              <a:xfrm>
                <a:off x="1838776" y="2883893"/>
                <a:ext cx="703372" cy="304186"/>
              </a:xfrm>
              <a:prstGeom prst="rect">
                <a:avLst/>
              </a:prstGeom>
              <a:solidFill>
                <a:schemeClr val="accent2">
                  <a:lumMod val="20000"/>
                  <a:lumOff val="80000"/>
                </a:scheme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85000"/>
                        <a:lumOff val="15000"/>
                      </a:schemeClr>
                    </a:solidFill>
                    <a:effectLst/>
                    <a:uLnTx/>
                    <a:uFillTx/>
                    <a:latin typeface="+mn-ea"/>
                  </a:rPr>
                  <a:t>语句块</a:t>
                </a:r>
                <a:r>
                  <a:rPr kumimoji="0" lang="en-US" altLang="zh-CN" sz="1200" b="0" i="0" u="none" strike="noStrike" kern="0" cap="none" spc="0" normalizeH="0" baseline="0" noProof="0" dirty="0">
                    <a:ln>
                      <a:noFill/>
                    </a:ln>
                    <a:solidFill>
                      <a:schemeClr val="tx1">
                        <a:lumMod val="85000"/>
                        <a:lumOff val="15000"/>
                      </a:schemeClr>
                    </a:solidFill>
                    <a:effectLst/>
                    <a:uLnTx/>
                    <a:uFillTx/>
                    <a:latin typeface="+mn-ea"/>
                  </a:rPr>
                  <a:t>4</a:t>
                </a:r>
                <a:endParaRPr kumimoji="0" lang="zh-CN" altLang="en-US" sz="1200" b="0" i="0" u="none" strike="noStrike" kern="0" cap="none" spc="0" normalizeH="0" baseline="0" noProof="0" dirty="0">
                  <a:ln>
                    <a:noFill/>
                  </a:ln>
                  <a:solidFill>
                    <a:schemeClr val="tx1">
                      <a:lumMod val="85000"/>
                      <a:lumOff val="15000"/>
                    </a:schemeClr>
                  </a:solidFill>
                  <a:effectLst/>
                  <a:uLnTx/>
                  <a:uFillTx/>
                  <a:latin typeface="+mn-ea"/>
                </a:endParaRPr>
              </a:p>
            </p:txBody>
          </p:sp>
        </p:grpSp>
      </p:gr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1668" y="2217600"/>
            <a:ext cx="6120012" cy="398198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03</a:t>
            </a:r>
            <a:endParaRPr lang="zh-CN" altLang="en-US" sz="3200" dirty="0">
              <a:latin typeface="+mj-ea"/>
              <a:ea typeface="+mj-ea"/>
            </a:endParaRPr>
          </a:p>
        </p:txBody>
      </p:sp>
      <p:sp>
        <p:nvSpPr>
          <p:cNvPr id="7" name="文本框 6"/>
          <p:cNvSpPr txBox="1"/>
          <p:nvPr/>
        </p:nvSpPr>
        <p:spPr>
          <a:xfrm>
            <a:off x="2269671" y="3105834"/>
            <a:ext cx="251383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神奇的按钮</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783501" y="3429000"/>
            <a:ext cx="740849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0" name="文本框 9"/>
          <p:cNvSpPr txBox="1"/>
          <p:nvPr/>
        </p:nvSpPr>
        <p:spPr>
          <a:xfrm>
            <a:off x="2269671" y="4728613"/>
            <a:ext cx="4459875" cy="1113062"/>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输入与输出的对应关系</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按钮按着与按下的区别、</a:t>
            </a:r>
            <a:r>
              <a:rPr lang="en-US" altLang="zh-CN" dirty="0">
                <a:solidFill>
                  <a:schemeClr val="tx1">
                    <a:lumMod val="85000"/>
                    <a:lumOff val="15000"/>
                  </a:schemeClr>
                </a:solidFill>
              </a:rPr>
              <a:t> LED</a:t>
            </a:r>
            <a:r>
              <a:rPr lang="zh-CN" altLang="en-US" dirty="0">
                <a:solidFill>
                  <a:schemeClr val="tx1">
                    <a:lumMod val="85000"/>
                    <a:lumOff val="15000"/>
                  </a:schemeClr>
                </a:solidFill>
              </a:rPr>
              <a:t>亮度调节</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变量、逻辑且</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03 </a:t>
            </a:r>
            <a:r>
              <a:rPr lang="zh-CN" altLang="en-US" dirty="0"/>
              <a:t>神奇的按钮</a:t>
            </a:r>
            <a:endParaRPr lang="zh-CN" altLang="en-US" dirty="0"/>
          </a:p>
        </p:txBody>
      </p:sp>
      <p:sp>
        <p:nvSpPr>
          <p:cNvPr id="4" name="文本框 3"/>
          <p:cNvSpPr txBox="1"/>
          <p:nvPr/>
        </p:nvSpPr>
        <p:spPr>
          <a:xfrm>
            <a:off x="1745073" y="1220495"/>
            <a:ext cx="3775393" cy="400110"/>
          </a:xfrm>
          <a:prstGeom prst="rect">
            <a:avLst/>
          </a:prstGeom>
          <a:noFill/>
        </p:spPr>
        <p:txBody>
          <a:bodyPr wrap="none" rtlCol="0">
            <a:spAutoFit/>
          </a:bodyPr>
          <a:lstStyle/>
          <a:p>
            <a:r>
              <a:rPr lang="zh-CN" altLang="en-US" sz="2000" dirty="0">
                <a:solidFill>
                  <a:schemeClr val="tx1">
                    <a:lumMod val="85000"/>
                    <a:lumOff val="15000"/>
                  </a:schemeClr>
                </a:solidFill>
              </a:rPr>
              <a:t>按钮指示灯（</a:t>
            </a:r>
            <a:r>
              <a:rPr lang="zh-CN" altLang="en-US" sz="2000" b="1" dirty="0">
                <a:solidFill>
                  <a:schemeClr val="tx1">
                    <a:lumMod val="85000"/>
                    <a:lumOff val="15000"/>
                  </a:schemeClr>
                </a:solidFill>
              </a:rPr>
              <a:t>按着</a:t>
            </a:r>
            <a:r>
              <a:rPr lang="zh-CN" altLang="en-US" sz="2000" dirty="0">
                <a:solidFill>
                  <a:schemeClr val="tx1">
                    <a:lumMod val="85000"/>
                    <a:lumOff val="15000"/>
                  </a:schemeClr>
                </a:solidFill>
              </a:rPr>
              <a:t>亮，抬起灭）</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3-1</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9" name="矩形 8"/>
          <p:cNvSpPr/>
          <p:nvPr/>
        </p:nvSpPr>
        <p:spPr>
          <a:xfrm>
            <a:off x="6974842"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0" name="文本占位符 3"/>
          <p:cNvSpPr>
            <a:spLocks noGrp="1"/>
          </p:cNvSpPr>
          <p:nvPr/>
        </p:nvSpPr>
        <p:spPr>
          <a:xfrm>
            <a:off x="6974842" y="1777258"/>
            <a:ext cx="4592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按钮“按着”</a:t>
            </a:r>
            <a:endParaRPr lang="zh-CN" altLang="en-US"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板载</a:t>
            </a:r>
            <a:r>
              <a:rPr lang="en-US" altLang="zh-CN" sz="2000" dirty="0">
                <a:solidFill>
                  <a:schemeClr val="tx1">
                    <a:lumMod val="85000"/>
                    <a:lumOff val="15000"/>
                  </a:schemeClr>
                </a:solidFill>
                <a:latin typeface="+mn-ea"/>
                <a:cs typeface="微软雅黑" panose="020B0503020204020204" charset="-122"/>
              </a:rPr>
              <a:t>6</a:t>
            </a:r>
            <a:r>
              <a:rPr lang="zh-CN" altLang="en-US" sz="2000" dirty="0">
                <a:solidFill>
                  <a:schemeClr val="tx1">
                    <a:lumMod val="85000"/>
                    <a:lumOff val="15000"/>
                  </a:schemeClr>
                </a:solidFill>
                <a:latin typeface="+mn-ea"/>
                <a:cs typeface="微软雅黑" panose="020B0503020204020204" charset="-122"/>
              </a:rPr>
              <a:t>个按钮：</a:t>
            </a:r>
            <a:r>
              <a:rPr lang="en-US" altLang="zh-CN" sz="2000" dirty="0">
                <a:solidFill>
                  <a:schemeClr val="tx1">
                    <a:lumMod val="85000"/>
                    <a:lumOff val="15000"/>
                  </a:schemeClr>
                </a:solidFill>
                <a:latin typeface="+mn-ea"/>
                <a:cs typeface="微软雅黑" panose="020B0503020204020204" charset="-122"/>
              </a:rPr>
              <a:t>A1~A4</a:t>
            </a:r>
            <a:r>
              <a:rPr lang="zh-CN" altLang="en-US" sz="2000" dirty="0">
                <a:solidFill>
                  <a:schemeClr val="tx1">
                    <a:lumMod val="85000"/>
                    <a:lumOff val="15000"/>
                  </a:schemeClr>
                </a:solidFill>
                <a:latin typeface="+mn-ea"/>
                <a:cs typeface="微软雅黑" panose="020B0503020204020204" charset="-122"/>
              </a:rPr>
              <a:t>；</a:t>
            </a:r>
            <a:r>
              <a:rPr lang="en-US" altLang="zh-CN" sz="2000" dirty="0">
                <a:solidFill>
                  <a:schemeClr val="tx1">
                    <a:lumMod val="85000"/>
                    <a:lumOff val="15000"/>
                  </a:schemeClr>
                </a:solidFill>
                <a:latin typeface="+mn-ea"/>
                <a:cs typeface="微软雅黑" panose="020B0503020204020204" charset="-122"/>
              </a:rPr>
              <a:t>B1~B2</a:t>
            </a:r>
            <a:r>
              <a:rPr lang="zh-CN" altLang="en-US" sz="2000" dirty="0">
                <a:solidFill>
                  <a:schemeClr val="tx1">
                    <a:lumMod val="85000"/>
                    <a:lumOff val="15000"/>
                  </a:schemeClr>
                </a:solidFill>
                <a:latin typeface="+mn-ea"/>
                <a:cs typeface="微软雅黑" panose="020B0503020204020204" charset="-122"/>
              </a:rPr>
              <a:t>。</a:t>
            </a:r>
            <a:endParaRPr lang="en-US" altLang="zh-CN" sz="2000" dirty="0">
              <a:solidFill>
                <a:schemeClr val="tx1">
                  <a:lumMod val="85000"/>
                  <a:lumOff val="15000"/>
                </a:schemeClr>
              </a:solidFill>
              <a:latin typeface="+mn-ea"/>
              <a:cs typeface="微软雅黑" panose="020B0503020204020204" charset="-122"/>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按钮“按着”代表按钮按着的“状态”，通常是“一段时间”。</a:t>
            </a:r>
            <a:endParaRPr lang="zh-CN" altLang="en-US" sz="2000" dirty="0">
              <a:solidFill>
                <a:schemeClr val="tx1">
                  <a:lumMod val="85000"/>
                  <a:lumOff val="15000"/>
                </a:schemeClr>
              </a:solidFill>
              <a:latin typeface="+mn-ea"/>
              <a:cs typeface="微软雅黑" panose="020B0503020204020204" charset="-122"/>
            </a:endParaRPr>
          </a:p>
        </p:txBody>
      </p:sp>
      <p:sp>
        <p:nvSpPr>
          <p:cNvPr id="2" name="椭圆 1"/>
          <p:cNvSpPr/>
          <p:nvPr/>
        </p:nvSpPr>
        <p:spPr>
          <a:xfrm>
            <a:off x="3648075" y="4087269"/>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629024" y="4706766"/>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Picture 6"/>
          <p:cNvPicPr>
            <a:picLocks noChangeAspect="1" noChangeArrowheads="1"/>
          </p:cNvPicPr>
          <p:nvPr/>
        </p:nvPicPr>
        <p:blipFill rotWithShape="1">
          <a:blip r:embed="rId1">
            <a:extLst>
              <a:ext uri="{28A0092B-C50C-407E-A947-70E740481C1C}">
                <a14:useLocalDpi xmlns:a14="http://schemas.microsoft.com/office/drawing/2010/main" val="0"/>
              </a:ext>
            </a:extLst>
          </a:blip>
          <a:srcRect t="29500" b="29500"/>
          <a:stretch>
            <a:fillRect/>
          </a:stretch>
        </p:blipFill>
        <p:spPr bwMode="auto">
          <a:xfrm>
            <a:off x="7067550" y="3863239"/>
            <a:ext cx="4428264" cy="1815577"/>
          </a:xfrm>
          <a:prstGeom prst="rect">
            <a:avLst/>
          </a:prstGeom>
          <a:noFill/>
          <a:extLst>
            <a:ext uri="{909E8E84-426E-40DD-AFC4-6F175D3DCCD1}">
              <a14:hiddenFill xmlns:a14="http://schemas.microsoft.com/office/drawing/2010/main">
                <a:solidFill>
                  <a:srgbClr val="FFFFFF"/>
                </a:solidFill>
              </a14:hiddenFill>
            </a:ext>
          </a:extLst>
        </p:spPr>
      </p:pic>
      <p:sp>
        <p:nvSpPr>
          <p:cNvPr id="49" name="椭圆 48"/>
          <p:cNvSpPr/>
          <p:nvPr/>
        </p:nvSpPr>
        <p:spPr>
          <a:xfrm>
            <a:off x="10507733" y="5288291"/>
            <a:ext cx="247650" cy="24765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0844283" y="4707266"/>
            <a:ext cx="247650" cy="24765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图形用户界面, 应用程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615" y="2361963"/>
            <a:ext cx="5499346" cy="2783453"/>
          </a:xfrm>
          <a:prstGeom prst="rect">
            <a:avLst/>
          </a:prstGeom>
        </p:spPr>
      </p:pic>
      <p:sp>
        <p:nvSpPr>
          <p:cNvPr id="17" name="椭圆 16"/>
          <p:cNvSpPr/>
          <p:nvPr/>
        </p:nvSpPr>
        <p:spPr>
          <a:xfrm>
            <a:off x="7308907" y="4741309"/>
            <a:ext cx="757414" cy="757414"/>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对话气泡: 椭圆形 17"/>
          <p:cNvSpPr/>
          <p:nvPr/>
        </p:nvSpPr>
        <p:spPr>
          <a:xfrm>
            <a:off x="3309426" y="5197370"/>
            <a:ext cx="2924985" cy="689404"/>
          </a:xfrm>
          <a:prstGeom prst="wedgeEllipseCallout">
            <a:avLst>
              <a:gd name="adj1" fmla="val -56409"/>
              <a:gd name="adj2" fmla="val -108220"/>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程序能否优化？</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03 </a:t>
            </a:r>
            <a:r>
              <a:rPr lang="zh-CN" altLang="en-US" dirty="0"/>
              <a:t>神奇的按钮</a:t>
            </a:r>
            <a:endParaRPr lang="zh-CN" altLang="en-US" dirty="0"/>
          </a:p>
        </p:txBody>
      </p:sp>
      <p:sp>
        <p:nvSpPr>
          <p:cNvPr id="4" name="文本框 3"/>
          <p:cNvSpPr txBox="1"/>
          <p:nvPr/>
        </p:nvSpPr>
        <p:spPr>
          <a:xfrm>
            <a:off x="1745073" y="1220495"/>
            <a:ext cx="3775393" cy="400110"/>
          </a:xfrm>
          <a:prstGeom prst="rect">
            <a:avLst/>
          </a:prstGeom>
          <a:noFill/>
        </p:spPr>
        <p:txBody>
          <a:bodyPr wrap="none" rtlCol="0">
            <a:spAutoFit/>
          </a:bodyPr>
          <a:lstStyle/>
          <a:p>
            <a:r>
              <a:rPr lang="zh-CN" altLang="en-US" sz="2000" dirty="0">
                <a:solidFill>
                  <a:schemeClr val="tx1">
                    <a:lumMod val="85000"/>
                    <a:lumOff val="15000"/>
                  </a:schemeClr>
                </a:solidFill>
              </a:rPr>
              <a:t>按钮指示灯（</a:t>
            </a:r>
            <a:r>
              <a:rPr lang="zh-CN" altLang="en-US" sz="2000" b="1" dirty="0">
                <a:solidFill>
                  <a:schemeClr val="tx1">
                    <a:lumMod val="85000"/>
                    <a:lumOff val="15000"/>
                  </a:schemeClr>
                </a:solidFill>
              </a:rPr>
              <a:t>按着</a:t>
            </a:r>
            <a:r>
              <a:rPr lang="zh-CN" altLang="en-US" sz="2000" dirty="0">
                <a:solidFill>
                  <a:schemeClr val="tx1">
                    <a:lumMod val="85000"/>
                    <a:lumOff val="15000"/>
                  </a:schemeClr>
                </a:solidFill>
              </a:rPr>
              <a:t>亮，抬起灭）</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3-1</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 name="椭圆 1"/>
          <p:cNvSpPr/>
          <p:nvPr/>
        </p:nvSpPr>
        <p:spPr>
          <a:xfrm>
            <a:off x="3648075" y="4087269"/>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629024" y="4561524"/>
            <a:ext cx="269157" cy="473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形用户界面, 网站&#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9845" y="2393668"/>
            <a:ext cx="7970655" cy="1651866"/>
          </a:xfrm>
          <a:prstGeom prst="rect">
            <a:avLst/>
          </a:prstGeom>
        </p:spPr>
      </p:pic>
      <p:graphicFrame>
        <p:nvGraphicFramePr>
          <p:cNvPr id="8" name="表格 10"/>
          <p:cNvGraphicFramePr>
            <a:graphicFrameLocks noGrp="1"/>
          </p:cNvGraphicFramePr>
          <p:nvPr/>
        </p:nvGraphicFramePr>
        <p:xfrm>
          <a:off x="1109847" y="4427373"/>
          <a:ext cx="9467849" cy="1383684"/>
        </p:xfrm>
        <a:graphic>
          <a:graphicData uri="http://schemas.openxmlformats.org/drawingml/2006/table">
            <a:tbl>
              <a:tblPr firstRow="1" bandRow="1">
                <a:tableStyleId>{5C22544A-7EE6-4342-B048-85BDC9FD1C3A}</a:tableStyleId>
              </a:tblPr>
              <a:tblGrid>
                <a:gridCol w="1173442"/>
                <a:gridCol w="1173442"/>
                <a:gridCol w="1173442"/>
                <a:gridCol w="1173442"/>
                <a:gridCol w="1173442"/>
                <a:gridCol w="80313"/>
                <a:gridCol w="1173442"/>
                <a:gridCol w="1173442"/>
                <a:gridCol w="1173442"/>
              </a:tblGrid>
              <a:tr h="461228">
                <a:tc>
                  <a:txBody>
                    <a:bodyPr/>
                    <a:lstStyle/>
                    <a:p>
                      <a:pPr algn="ctr"/>
                      <a:r>
                        <a:rPr lang="zh-CN" altLang="en-US" sz="2000" dirty="0"/>
                        <a:t>二进制</a:t>
                      </a:r>
                      <a:endParaRPr lang="zh-CN" altLang="en-US" sz="2000" dirty="0"/>
                    </a:p>
                  </a:txBody>
                  <a:tcPr anchor="ctr"/>
                </a:tc>
                <a:tc>
                  <a:txBody>
                    <a:bodyPr/>
                    <a:lstStyle/>
                    <a:p>
                      <a:pPr algn="ctr"/>
                      <a:r>
                        <a:rPr lang="zh-CN" altLang="en-US" sz="2000" dirty="0"/>
                        <a:t>电路</a:t>
                      </a:r>
                      <a:endParaRPr lang="zh-CN" altLang="en-US" sz="2000" dirty="0"/>
                    </a:p>
                  </a:txBody>
                  <a:tcPr anchor="ctr"/>
                </a:tc>
                <a:tc>
                  <a:txBody>
                    <a:bodyPr/>
                    <a:lstStyle/>
                    <a:p>
                      <a:pPr algn="ctr"/>
                      <a:r>
                        <a:rPr lang="zh-CN" altLang="en-US" sz="2000" dirty="0"/>
                        <a:t>电平</a:t>
                      </a:r>
                      <a:endParaRPr lang="zh-CN" altLang="en-US" sz="2000" dirty="0"/>
                    </a:p>
                  </a:txBody>
                  <a:tcPr anchor="ctr"/>
                </a:tc>
                <a:tc>
                  <a:txBody>
                    <a:bodyPr/>
                    <a:lstStyle/>
                    <a:p>
                      <a:pPr algn="ctr"/>
                      <a:r>
                        <a:rPr lang="zh-CN" altLang="en-US" sz="2000" dirty="0"/>
                        <a:t>逻辑</a:t>
                      </a:r>
                      <a:endParaRPr lang="zh-CN" altLang="en-US" sz="2000" dirty="0"/>
                    </a:p>
                  </a:txBody>
                  <a:tcPr anchor="ctr"/>
                </a:tc>
                <a:tc>
                  <a:txBody>
                    <a:bodyPr/>
                    <a:lstStyle/>
                    <a:p>
                      <a:pPr algn="ctr"/>
                      <a:r>
                        <a:rPr lang="zh-CN" altLang="en-US" sz="2000" dirty="0"/>
                        <a:t>数字</a:t>
                      </a:r>
                      <a:endParaRPr lang="zh-CN" altLang="en-US" sz="2000" dirty="0"/>
                    </a:p>
                  </a:txBody>
                  <a:tcPr anchor="ctr"/>
                </a:tc>
                <a:tc>
                  <a:txBody>
                    <a:bodyPr/>
                    <a:lstStyle/>
                    <a:p>
                      <a:pPr algn="ctr"/>
                      <a:endParaRPr lang="zh-CN" altLang="en-US" sz="2000" dirty="0"/>
                    </a:p>
                  </a:txBody>
                  <a:tcPr marL="0" marR="0" marT="0" marB="0" anchor="ctr">
                    <a:solidFill>
                      <a:schemeClr val="accent1">
                        <a:lumMod val="20000"/>
                        <a:lumOff val="80000"/>
                      </a:schemeClr>
                    </a:solidFill>
                  </a:tcPr>
                </a:tc>
                <a:tc>
                  <a:txBody>
                    <a:bodyPr/>
                    <a:lstStyle/>
                    <a:p>
                      <a:pPr algn="ctr"/>
                      <a:r>
                        <a:rPr lang="zh-CN" altLang="en-US" sz="2000" dirty="0">
                          <a:solidFill>
                            <a:schemeClr val="bg1"/>
                          </a:solidFill>
                        </a:rPr>
                        <a:t>*灯</a:t>
                      </a:r>
                      <a:endParaRPr lang="zh-CN" altLang="en-US" sz="2000" dirty="0">
                        <a:solidFill>
                          <a:schemeClr val="bg1"/>
                        </a:solidFill>
                      </a:endParaRPr>
                    </a:p>
                  </a:txBody>
                  <a:tcPr anchor="ctr"/>
                </a:tc>
                <a:tc>
                  <a:txBody>
                    <a:bodyPr/>
                    <a:lstStyle/>
                    <a:p>
                      <a:pPr algn="ctr"/>
                      <a:r>
                        <a:rPr lang="zh-CN" altLang="en-US" sz="2000" dirty="0">
                          <a:solidFill>
                            <a:schemeClr val="bg1"/>
                          </a:solidFill>
                        </a:rPr>
                        <a:t>*按钮</a:t>
                      </a:r>
                      <a:endParaRPr lang="zh-CN" altLang="en-US" sz="2000" dirty="0">
                        <a:solidFill>
                          <a:schemeClr val="bg1"/>
                        </a:solidFill>
                      </a:endParaRPr>
                    </a:p>
                  </a:txBody>
                  <a:tcPr anchor="ctr"/>
                </a:tc>
                <a:tc>
                  <a:txBody>
                    <a:bodyPr/>
                    <a:lstStyle/>
                    <a:p>
                      <a:pPr algn="ctr"/>
                      <a:r>
                        <a:rPr lang="en-US" altLang="zh-CN" sz="2000" dirty="0"/>
                        <a:t>……</a:t>
                      </a:r>
                      <a:endParaRPr lang="zh-CN" altLang="en-US" sz="2000" dirty="0"/>
                    </a:p>
                  </a:txBody>
                  <a:tcPr anchor="ctr"/>
                </a:tc>
              </a:tr>
              <a:tr h="461228">
                <a:tc>
                  <a:txBody>
                    <a:bodyPr/>
                    <a:lstStyle/>
                    <a:p>
                      <a:pPr algn="ctr"/>
                      <a:r>
                        <a:rPr lang="en-US" altLang="zh-CN" sz="2000" dirty="0"/>
                        <a:t>1</a:t>
                      </a:r>
                      <a:endParaRPr lang="zh-CN" altLang="en-US" sz="2000" dirty="0"/>
                    </a:p>
                  </a:txBody>
                  <a:tcPr anchor="ctr"/>
                </a:tc>
                <a:tc>
                  <a:txBody>
                    <a:bodyPr/>
                    <a:lstStyle/>
                    <a:p>
                      <a:pPr algn="ctr"/>
                      <a:r>
                        <a:rPr lang="zh-CN" altLang="en-US" sz="2000" dirty="0"/>
                        <a:t>通</a:t>
                      </a:r>
                      <a:endParaRPr lang="zh-CN" altLang="en-US" sz="2000" dirty="0"/>
                    </a:p>
                  </a:txBody>
                  <a:tcPr anchor="ctr"/>
                </a:tc>
                <a:tc>
                  <a:txBody>
                    <a:bodyPr/>
                    <a:lstStyle/>
                    <a:p>
                      <a:pPr algn="ctr"/>
                      <a:r>
                        <a:rPr lang="zh-CN" altLang="en-US" sz="2000" dirty="0"/>
                        <a:t>高</a:t>
                      </a:r>
                      <a:endParaRPr lang="zh-CN" altLang="en-US" sz="2000" dirty="0"/>
                    </a:p>
                  </a:txBody>
                  <a:tcPr anchor="ctr"/>
                </a:tc>
                <a:tc>
                  <a:txBody>
                    <a:bodyPr/>
                    <a:lstStyle/>
                    <a:p>
                      <a:pPr algn="ctr"/>
                      <a:r>
                        <a:rPr lang="zh-CN" altLang="en-US" sz="2000" dirty="0"/>
                        <a:t>真</a:t>
                      </a:r>
                      <a:endParaRPr lang="zh-CN" altLang="en-US" sz="2000" dirty="0"/>
                    </a:p>
                  </a:txBody>
                  <a:tcPr anchor="ctr"/>
                </a:tc>
                <a:tc>
                  <a:txBody>
                    <a:bodyPr/>
                    <a:lstStyle/>
                    <a:p>
                      <a:pPr algn="ctr"/>
                      <a:r>
                        <a:rPr lang="en-US" altLang="zh-CN" sz="2000" dirty="0"/>
                        <a:t>1(</a:t>
                      </a:r>
                      <a:r>
                        <a:rPr lang="zh-CN" altLang="en-US" sz="2000" dirty="0"/>
                        <a:t>非</a:t>
                      </a:r>
                      <a:r>
                        <a:rPr lang="en-US" altLang="zh-CN" sz="2000" dirty="0"/>
                        <a:t>0)</a:t>
                      </a:r>
                      <a:endParaRPr lang="zh-CN" altLang="en-US" sz="2000" dirty="0"/>
                    </a:p>
                  </a:txBody>
                  <a:tcPr anchor="ctr"/>
                </a:tc>
                <a:tc>
                  <a:txBody>
                    <a:bodyPr/>
                    <a:lstStyle/>
                    <a:p>
                      <a:pPr algn="ctr"/>
                      <a:endParaRPr lang="zh-CN" altLang="en-US" sz="2000" dirty="0"/>
                    </a:p>
                  </a:txBody>
                  <a:tcPr marL="0" marR="0" marT="0" marB="0" anchor="ctr">
                    <a:solidFill>
                      <a:schemeClr val="accent1">
                        <a:lumMod val="20000"/>
                        <a:lumOff val="80000"/>
                      </a:schemeClr>
                    </a:solidFill>
                  </a:tcPr>
                </a:tc>
                <a:tc>
                  <a:txBody>
                    <a:bodyPr/>
                    <a:lstStyle/>
                    <a:p>
                      <a:pPr algn="ctr"/>
                      <a:r>
                        <a:rPr lang="zh-CN" altLang="en-US" sz="2000" dirty="0"/>
                        <a:t>亮</a:t>
                      </a:r>
                      <a:endParaRPr lang="zh-CN" altLang="en-US" sz="2000" dirty="0"/>
                    </a:p>
                  </a:txBody>
                  <a:tcPr anchor="ctr"/>
                </a:tc>
                <a:tc>
                  <a:txBody>
                    <a:bodyPr/>
                    <a:lstStyle/>
                    <a:p>
                      <a:pPr algn="ctr"/>
                      <a:r>
                        <a:rPr lang="zh-CN" altLang="en-US" sz="2000" dirty="0"/>
                        <a:t>按下</a:t>
                      </a:r>
                      <a:endParaRPr lang="zh-CN" altLang="en-US" sz="2000" dirty="0"/>
                    </a:p>
                  </a:txBody>
                  <a:tcPr anchor="ctr"/>
                </a:tc>
                <a:tc>
                  <a:txBody>
                    <a:bodyPr/>
                    <a:lstStyle/>
                    <a:p>
                      <a:pPr algn="ctr"/>
                      <a:r>
                        <a:rPr lang="en-US" altLang="zh-CN" sz="2000" dirty="0"/>
                        <a:t>……</a:t>
                      </a:r>
                      <a:endParaRPr lang="zh-CN" altLang="en-US" sz="2000" dirty="0"/>
                    </a:p>
                  </a:txBody>
                  <a:tcPr anchor="ctr"/>
                </a:tc>
              </a:tr>
              <a:tr h="461228">
                <a:tc>
                  <a:txBody>
                    <a:bodyPr/>
                    <a:lstStyle/>
                    <a:p>
                      <a:pPr algn="ctr"/>
                      <a:r>
                        <a:rPr lang="en-US" altLang="zh-CN" sz="2000" dirty="0"/>
                        <a:t>0</a:t>
                      </a:r>
                      <a:endParaRPr lang="zh-CN" altLang="en-US" sz="2000" dirty="0"/>
                    </a:p>
                  </a:txBody>
                  <a:tcPr anchor="ctr"/>
                </a:tc>
                <a:tc>
                  <a:txBody>
                    <a:bodyPr/>
                    <a:lstStyle/>
                    <a:p>
                      <a:pPr algn="ctr"/>
                      <a:r>
                        <a:rPr lang="zh-CN" altLang="en-US" sz="2000" dirty="0"/>
                        <a:t>断</a:t>
                      </a:r>
                      <a:endParaRPr lang="zh-CN" altLang="en-US" sz="2000" dirty="0"/>
                    </a:p>
                  </a:txBody>
                  <a:tcPr anchor="ctr"/>
                </a:tc>
                <a:tc>
                  <a:txBody>
                    <a:bodyPr/>
                    <a:lstStyle/>
                    <a:p>
                      <a:pPr algn="ctr"/>
                      <a:r>
                        <a:rPr lang="zh-CN" altLang="en-US" sz="2000" dirty="0"/>
                        <a:t>低</a:t>
                      </a:r>
                      <a:endParaRPr lang="zh-CN" altLang="en-US" sz="2000" dirty="0"/>
                    </a:p>
                  </a:txBody>
                  <a:tcPr anchor="ctr"/>
                </a:tc>
                <a:tc>
                  <a:txBody>
                    <a:bodyPr/>
                    <a:lstStyle/>
                    <a:p>
                      <a:pPr algn="ctr"/>
                      <a:r>
                        <a:rPr lang="zh-CN" altLang="en-US" sz="2000" dirty="0"/>
                        <a:t>假</a:t>
                      </a:r>
                      <a:endParaRPr lang="zh-CN" altLang="en-US" sz="2000" dirty="0"/>
                    </a:p>
                  </a:txBody>
                  <a:tcPr anchor="ctr"/>
                </a:tc>
                <a:tc>
                  <a:txBody>
                    <a:bodyPr/>
                    <a:lstStyle/>
                    <a:p>
                      <a:pPr algn="ctr"/>
                      <a:r>
                        <a:rPr lang="en-US" altLang="zh-CN" sz="2000" dirty="0"/>
                        <a:t>0</a:t>
                      </a:r>
                      <a:endParaRPr lang="zh-CN" altLang="en-US" sz="2000" dirty="0"/>
                    </a:p>
                  </a:txBody>
                  <a:tcPr anchor="ctr"/>
                </a:tc>
                <a:tc>
                  <a:txBody>
                    <a:bodyPr/>
                    <a:lstStyle/>
                    <a:p>
                      <a:pPr algn="ctr"/>
                      <a:endParaRPr lang="zh-CN" altLang="en-US" sz="2000" dirty="0"/>
                    </a:p>
                  </a:txBody>
                  <a:tcPr marL="0" marR="0" marT="0" marB="0" anchor="ctr">
                    <a:solidFill>
                      <a:schemeClr val="accent1">
                        <a:lumMod val="20000"/>
                        <a:lumOff val="80000"/>
                      </a:schemeClr>
                    </a:solidFill>
                  </a:tcPr>
                </a:tc>
                <a:tc>
                  <a:txBody>
                    <a:bodyPr/>
                    <a:lstStyle/>
                    <a:p>
                      <a:pPr algn="ctr"/>
                      <a:r>
                        <a:rPr lang="zh-CN" altLang="en-US" sz="2000" dirty="0"/>
                        <a:t>灭</a:t>
                      </a:r>
                      <a:endParaRPr lang="zh-CN" altLang="en-US" sz="2000" dirty="0"/>
                    </a:p>
                  </a:txBody>
                  <a:tcPr anchor="ctr"/>
                </a:tc>
                <a:tc>
                  <a:txBody>
                    <a:bodyPr/>
                    <a:lstStyle/>
                    <a:p>
                      <a:pPr algn="ctr"/>
                      <a:r>
                        <a:rPr lang="zh-CN" altLang="en-US" sz="2000" dirty="0"/>
                        <a:t>抬起</a:t>
                      </a:r>
                      <a:endParaRPr lang="zh-CN" altLang="en-US" sz="2000" dirty="0"/>
                    </a:p>
                  </a:txBody>
                  <a:tcPr anchor="ctr"/>
                </a:tc>
                <a:tc>
                  <a:txBody>
                    <a:bodyPr/>
                    <a:lstStyle/>
                    <a:p>
                      <a:pPr algn="ctr"/>
                      <a:r>
                        <a:rPr lang="en-US" altLang="zh-CN" sz="2000" dirty="0"/>
                        <a:t>……</a:t>
                      </a:r>
                      <a:endParaRPr lang="zh-CN" altLang="en-US" sz="2000" dirty="0"/>
                    </a:p>
                  </a:txBody>
                  <a:tcPr anchor="ctr"/>
                </a:tc>
              </a:tr>
            </a:tbl>
          </a:graphicData>
        </a:graphic>
      </p:graphicFrame>
      <p:sp>
        <p:nvSpPr>
          <p:cNvPr id="11" name="文本框 10"/>
          <p:cNvSpPr txBox="1"/>
          <p:nvPr/>
        </p:nvSpPr>
        <p:spPr>
          <a:xfrm>
            <a:off x="624253" y="6480634"/>
            <a:ext cx="3397084" cy="261610"/>
          </a:xfrm>
          <a:prstGeom prst="rect">
            <a:avLst/>
          </a:prstGeom>
          <a:noFill/>
        </p:spPr>
        <p:txBody>
          <a:bodyPr wrap="none" rtlCol="0">
            <a:spAutoFit/>
          </a:bodyPr>
          <a:lstStyle>
            <a:defPPr>
              <a:defRPr lang="zh-CN"/>
            </a:defPPr>
            <a:lvl1pPr>
              <a:defRPr sz="1100">
                <a:solidFill>
                  <a:schemeClr val="bg1"/>
                </a:solidFill>
              </a:defRPr>
            </a:lvl1pPr>
          </a:lstStyle>
          <a:p>
            <a:r>
              <a:rPr lang="zh-CN" altLang="en-US" dirty="0"/>
              <a:t>* 具体设备具体分析，只代表当前板卡板载元件情况</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03 </a:t>
            </a:r>
            <a:r>
              <a:rPr lang="zh-CN" altLang="en-US" dirty="0"/>
              <a:t>神奇的按钮</a:t>
            </a:r>
            <a:endParaRPr lang="zh-CN" altLang="en-US" dirty="0"/>
          </a:p>
        </p:txBody>
      </p:sp>
      <p:sp>
        <p:nvSpPr>
          <p:cNvPr id="4" name="文本框 3"/>
          <p:cNvSpPr txBox="1"/>
          <p:nvPr/>
        </p:nvSpPr>
        <p:spPr>
          <a:xfrm>
            <a:off x="1745073" y="1220495"/>
            <a:ext cx="4801314" cy="400110"/>
          </a:xfrm>
          <a:prstGeom prst="rect">
            <a:avLst/>
          </a:prstGeom>
          <a:noFill/>
        </p:spPr>
        <p:txBody>
          <a:bodyPr wrap="none" rtlCol="0">
            <a:spAutoFit/>
          </a:bodyPr>
          <a:lstStyle/>
          <a:p>
            <a:r>
              <a:rPr lang="zh-CN" altLang="en-US" sz="2000" dirty="0">
                <a:solidFill>
                  <a:schemeClr val="tx1">
                    <a:lumMod val="85000"/>
                    <a:lumOff val="15000"/>
                  </a:schemeClr>
                </a:solidFill>
              </a:rPr>
              <a:t>按钮控制灯（一个按钮控制一盏灯亮灭）</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3-2</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pic>
        <p:nvPicPr>
          <p:cNvPr id="6" name="图片 5" descr="图形用户界面,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3150" y="2333156"/>
            <a:ext cx="5477628" cy="1934044"/>
          </a:xfrm>
          <a:prstGeom prst="rect">
            <a:avLst/>
          </a:prstGeom>
        </p:spPr>
      </p:pic>
      <p:sp>
        <p:nvSpPr>
          <p:cNvPr id="14" name="矩形 13"/>
          <p:cNvSpPr/>
          <p:nvPr/>
        </p:nvSpPr>
        <p:spPr>
          <a:xfrm>
            <a:off x="6974842"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6" name="文本占位符 3"/>
          <p:cNvSpPr>
            <a:spLocks noGrp="1"/>
          </p:cNvSpPr>
          <p:nvPr/>
        </p:nvSpPr>
        <p:spPr>
          <a:xfrm>
            <a:off x="6974842" y="1777258"/>
            <a:ext cx="4592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按钮“按下”</a:t>
            </a:r>
            <a:endParaRPr lang="zh-CN" altLang="en-US"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按钮“按下”代表按钮按下的“一刻”，通常是“一个时间点”。</a:t>
            </a:r>
            <a:endParaRPr lang="zh-CN" altLang="en-US" sz="2000" dirty="0">
              <a:solidFill>
                <a:schemeClr val="tx1">
                  <a:lumMod val="85000"/>
                  <a:lumOff val="15000"/>
                </a:schemeClr>
              </a:solidFill>
              <a:latin typeface="+mn-ea"/>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03 </a:t>
            </a:r>
            <a:r>
              <a:rPr lang="zh-CN" altLang="en-US" dirty="0"/>
              <a:t>神奇的按钮</a:t>
            </a:r>
            <a:endParaRPr lang="zh-CN" altLang="en-US" dirty="0"/>
          </a:p>
        </p:txBody>
      </p:sp>
      <p:sp>
        <p:nvSpPr>
          <p:cNvPr id="4" name="文本框 3"/>
          <p:cNvSpPr txBox="1"/>
          <p:nvPr/>
        </p:nvSpPr>
        <p:spPr>
          <a:xfrm>
            <a:off x="1745073" y="1220495"/>
            <a:ext cx="4288353" cy="400110"/>
          </a:xfrm>
          <a:prstGeom prst="rect">
            <a:avLst/>
          </a:prstGeom>
          <a:noFill/>
        </p:spPr>
        <p:txBody>
          <a:bodyPr wrap="none" rtlCol="0">
            <a:spAutoFit/>
          </a:bodyPr>
          <a:lstStyle/>
          <a:p>
            <a:r>
              <a:rPr lang="zh-CN" altLang="en-US" sz="2000" dirty="0">
                <a:solidFill>
                  <a:schemeClr val="tx1">
                    <a:lumMod val="85000"/>
                    <a:lumOff val="15000"/>
                  </a:schemeClr>
                </a:solidFill>
              </a:rPr>
              <a:t>按钮控制灯（一个按钮控制两盏灯）</a:t>
            </a:r>
            <a:endParaRPr lang="zh-CN" altLang="en-US" sz="2000" dirty="0">
              <a:solidFill>
                <a:schemeClr val="tx1">
                  <a:lumMod val="85000"/>
                  <a:lumOff val="15000"/>
                </a:schemeClr>
              </a:solidFill>
            </a:endParaRPr>
          </a:p>
        </p:txBody>
      </p:sp>
      <p:sp>
        <p:nvSpPr>
          <p:cNvPr id="15" name="矩形 14"/>
          <p:cNvSpPr/>
          <p:nvPr/>
        </p:nvSpPr>
        <p:spPr>
          <a:xfrm>
            <a:off x="624253" y="1221360"/>
            <a:ext cx="1135247"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3-3</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14" name="矩形 13"/>
          <p:cNvSpPr/>
          <p:nvPr/>
        </p:nvSpPr>
        <p:spPr>
          <a:xfrm>
            <a:off x="6974842"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16" name="文本占位符 3"/>
          <p:cNvSpPr>
            <a:spLocks noGrp="1"/>
          </p:cNvSpPr>
          <p:nvPr/>
        </p:nvSpPr>
        <p:spPr>
          <a:xfrm>
            <a:off x="6974842" y="1777259"/>
            <a:ext cx="4592905" cy="1542412"/>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变量</a:t>
            </a:r>
            <a:endParaRPr lang="zh-CN" altLang="en-US" dirty="0">
              <a:solidFill>
                <a:schemeClr val="accent1"/>
              </a:solidFill>
              <a:latin typeface="+mj-ea"/>
              <a:ea typeface="+mj-ea"/>
            </a:endParaRPr>
          </a:p>
          <a:p>
            <a:pPr>
              <a:lnSpc>
                <a:spcPct val="150000"/>
              </a:lnSpc>
              <a:spcBef>
                <a:spcPts val="0"/>
              </a:spcBef>
            </a:pPr>
            <a:r>
              <a:rPr lang="zh-CN" altLang="en-US" sz="2000" dirty="0">
                <a:solidFill>
                  <a:schemeClr val="tx1">
                    <a:lumMod val="85000"/>
                    <a:lumOff val="15000"/>
                  </a:schemeClr>
                </a:solidFill>
                <a:latin typeface="+mn-ea"/>
                <a:cs typeface="微软雅黑" panose="020B0503020204020204" charset="-122"/>
              </a:rPr>
              <a:t>变量就是“盒子”，可以帮助我们储存后续程序中还需要的值。</a:t>
            </a:r>
            <a:endParaRPr lang="en-US" altLang="zh-CN" sz="2000" dirty="0">
              <a:solidFill>
                <a:schemeClr val="tx1">
                  <a:lumMod val="85000"/>
                  <a:lumOff val="15000"/>
                </a:schemeClr>
              </a:solidFill>
              <a:latin typeface="+mn-ea"/>
              <a:cs typeface="微软雅黑" panose="020B0503020204020204" charset="-122"/>
            </a:endParaRPr>
          </a:p>
        </p:txBody>
      </p:sp>
      <p:sp>
        <p:nvSpPr>
          <p:cNvPr id="2" name="文本框 1"/>
          <p:cNvSpPr txBox="1"/>
          <p:nvPr/>
        </p:nvSpPr>
        <p:spPr>
          <a:xfrm>
            <a:off x="2544418" y="1597074"/>
            <a:ext cx="3004930" cy="861774"/>
          </a:xfrm>
          <a:prstGeom prst="rect">
            <a:avLst/>
          </a:prstGeom>
          <a:noFill/>
        </p:spPr>
        <p:txBody>
          <a:bodyPr wrap="square" rtlCol="0">
            <a:spAutoFit/>
          </a:bodyPr>
          <a:lstStyle/>
          <a:p>
            <a:r>
              <a:rPr lang="zh-CN" altLang="en-US" sz="1600" dirty="0"/>
              <a:t>按下</a:t>
            </a:r>
            <a:r>
              <a:rPr lang="en-US" altLang="zh-CN" sz="1600" dirty="0"/>
              <a:t>B1</a:t>
            </a:r>
            <a:r>
              <a:rPr lang="zh-CN" altLang="en-US" sz="1600" dirty="0"/>
              <a:t>按钮</a:t>
            </a:r>
            <a:r>
              <a:rPr lang="en-US" altLang="zh-CN" sz="1600" dirty="0"/>
              <a:t>1</a:t>
            </a:r>
            <a:r>
              <a:rPr lang="zh-CN" altLang="en-US" sz="1600" dirty="0"/>
              <a:t>次，</a:t>
            </a:r>
            <a:r>
              <a:rPr lang="en-US" altLang="zh-CN" sz="1600" dirty="0"/>
              <a:t>L1</a:t>
            </a:r>
            <a:r>
              <a:rPr lang="zh-CN" altLang="en-US" sz="1600" dirty="0"/>
              <a:t>亮；</a:t>
            </a:r>
            <a:endParaRPr lang="en-US" altLang="zh-CN" sz="1600" dirty="0"/>
          </a:p>
          <a:p>
            <a:r>
              <a:rPr lang="zh-CN" altLang="en-US" sz="1600" dirty="0"/>
              <a:t>按下</a:t>
            </a:r>
            <a:r>
              <a:rPr lang="en-US" altLang="zh-CN" sz="1600" dirty="0"/>
              <a:t>B1</a:t>
            </a:r>
            <a:r>
              <a:rPr lang="zh-CN" altLang="en-US" sz="1600" dirty="0"/>
              <a:t>按钮</a:t>
            </a:r>
            <a:r>
              <a:rPr lang="en-US" altLang="zh-CN" sz="1600" dirty="0"/>
              <a:t>2</a:t>
            </a:r>
            <a:r>
              <a:rPr lang="zh-CN" altLang="en-US" sz="1600" dirty="0"/>
              <a:t>次，</a:t>
            </a:r>
            <a:r>
              <a:rPr lang="en-US" altLang="zh-CN" sz="1600" dirty="0"/>
              <a:t>L1</a:t>
            </a:r>
            <a:r>
              <a:rPr lang="zh-CN" altLang="en-US" sz="1600" dirty="0"/>
              <a:t>和</a:t>
            </a:r>
            <a:r>
              <a:rPr lang="en-US" altLang="zh-CN" sz="1600" dirty="0"/>
              <a:t>L2</a:t>
            </a:r>
            <a:r>
              <a:rPr lang="zh-CN" altLang="en-US" sz="1600" dirty="0"/>
              <a:t>均亮；</a:t>
            </a:r>
            <a:endParaRPr lang="en-US" altLang="zh-CN" sz="1600" dirty="0"/>
          </a:p>
          <a:p>
            <a:r>
              <a:rPr lang="zh-CN" altLang="en-US" sz="1600" dirty="0"/>
              <a:t>按下</a:t>
            </a:r>
            <a:r>
              <a:rPr lang="en-US" altLang="zh-CN" sz="1600" dirty="0"/>
              <a:t>B1</a:t>
            </a:r>
            <a:r>
              <a:rPr lang="zh-CN" altLang="en-US" sz="1600" dirty="0"/>
              <a:t>按钮</a:t>
            </a:r>
            <a:r>
              <a:rPr lang="en-US" altLang="zh-CN" sz="1600" dirty="0"/>
              <a:t>3</a:t>
            </a:r>
            <a:r>
              <a:rPr lang="zh-CN" altLang="en-US" sz="1600" dirty="0"/>
              <a:t>次，</a:t>
            </a:r>
            <a:r>
              <a:rPr lang="en-US" altLang="zh-CN" sz="1600" dirty="0"/>
              <a:t>L1</a:t>
            </a:r>
            <a:r>
              <a:rPr lang="zh-CN" altLang="en-US" sz="1600" dirty="0"/>
              <a:t>和</a:t>
            </a:r>
            <a:r>
              <a:rPr lang="en-US" altLang="zh-CN" sz="1600" dirty="0"/>
              <a:t>L2</a:t>
            </a:r>
            <a:r>
              <a:rPr lang="zh-CN" altLang="en-US" sz="1600" dirty="0"/>
              <a:t>均灭。</a:t>
            </a:r>
            <a:endParaRPr lang="zh-CN" altLang="en-US" sz="1600" dirty="0"/>
          </a:p>
        </p:txBody>
      </p:sp>
      <p:pic>
        <p:nvPicPr>
          <p:cNvPr id="6" name="图片 5"/>
          <p:cNvPicPr>
            <a:picLocks noChangeAspect="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t="-1" b="42843"/>
          <a:stretch>
            <a:fillRect/>
          </a:stretch>
        </p:blipFill>
        <p:spPr>
          <a:xfrm>
            <a:off x="949143" y="2759485"/>
            <a:ext cx="3804702" cy="3250959"/>
          </a:xfrm>
          <a:prstGeom prst="rect">
            <a:avLst/>
          </a:prstGeom>
        </p:spPr>
      </p:pic>
      <p:pic>
        <p:nvPicPr>
          <p:cNvPr id="12" name="图片 11"/>
          <p:cNvPicPr>
            <a:picLocks noChangeAspect="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t="56991"/>
          <a:stretch>
            <a:fillRect/>
          </a:stretch>
        </p:blipFill>
        <p:spPr>
          <a:xfrm>
            <a:off x="5677785" y="3673597"/>
            <a:ext cx="3804702" cy="2446178"/>
          </a:xfrm>
          <a:prstGeom prst="rect">
            <a:avLst/>
          </a:prstGeom>
        </p:spPr>
      </p:pic>
      <p:sp>
        <p:nvSpPr>
          <p:cNvPr id="7" name="任意多边形: 形状 6"/>
          <p:cNvSpPr/>
          <p:nvPr/>
        </p:nvSpPr>
        <p:spPr>
          <a:xfrm>
            <a:off x="2882348" y="3339548"/>
            <a:ext cx="3677478" cy="2902226"/>
          </a:xfrm>
          <a:custGeom>
            <a:avLst/>
            <a:gdLst>
              <a:gd name="connsiteX0" fmla="*/ 0 w 3677478"/>
              <a:gd name="connsiteY0" fmla="*/ 2773017 h 2902226"/>
              <a:gd name="connsiteX1" fmla="*/ 0 w 3677478"/>
              <a:gd name="connsiteY1" fmla="*/ 2902226 h 2902226"/>
              <a:gd name="connsiteX2" fmla="*/ 2355574 w 3677478"/>
              <a:gd name="connsiteY2" fmla="*/ 2902226 h 2902226"/>
              <a:gd name="connsiteX3" fmla="*/ 2355574 w 3677478"/>
              <a:gd name="connsiteY3" fmla="*/ 0 h 2902226"/>
              <a:gd name="connsiteX4" fmla="*/ 3677478 w 3677478"/>
              <a:gd name="connsiteY4" fmla="*/ 0 h 2902226"/>
              <a:gd name="connsiteX5" fmla="*/ 3677478 w 3677478"/>
              <a:gd name="connsiteY5" fmla="*/ 188843 h 29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478" h="2902226">
                <a:moveTo>
                  <a:pt x="0" y="2773017"/>
                </a:moveTo>
                <a:lnTo>
                  <a:pt x="0" y="2902226"/>
                </a:lnTo>
                <a:lnTo>
                  <a:pt x="2355574" y="2902226"/>
                </a:lnTo>
                <a:lnTo>
                  <a:pt x="2355574" y="0"/>
                </a:lnTo>
                <a:lnTo>
                  <a:pt x="3677478" y="0"/>
                </a:lnTo>
                <a:lnTo>
                  <a:pt x="3677478" y="188843"/>
                </a:lnTo>
              </a:path>
            </a:pathLst>
          </a:custGeom>
          <a:noFill/>
          <a:ln>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04</a:t>
            </a:r>
            <a:endParaRPr lang="en-US" altLang="zh-CN" sz="3200" dirty="0">
              <a:latin typeface="+mj-ea"/>
              <a:ea typeface="+mj-ea"/>
            </a:endParaRPr>
          </a:p>
        </p:txBody>
      </p:sp>
      <p:sp>
        <p:nvSpPr>
          <p:cNvPr id="7" name="文本框 6"/>
          <p:cNvSpPr txBox="1"/>
          <p:nvPr/>
        </p:nvSpPr>
        <p:spPr>
          <a:xfrm>
            <a:off x="2269671" y="3105834"/>
            <a:ext cx="2031325"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拍手开关</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300996" y="3429000"/>
            <a:ext cx="78910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0" name="文本框 9"/>
          <p:cNvSpPr txBox="1"/>
          <p:nvPr/>
        </p:nvSpPr>
        <p:spPr>
          <a:xfrm>
            <a:off x="2269671" y="4728613"/>
            <a:ext cx="1627369" cy="1113062"/>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串口打印</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声音传感器</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函数</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04 </a:t>
            </a:r>
            <a:r>
              <a:rPr lang="zh-CN" altLang="en-US" dirty="0"/>
              <a:t>拍手开关</a:t>
            </a:r>
            <a:endParaRPr lang="zh-CN" altLang="en-US" dirty="0"/>
          </a:p>
        </p:txBody>
      </p:sp>
      <p:sp>
        <p:nvSpPr>
          <p:cNvPr id="4" name="文本框 3"/>
          <p:cNvSpPr txBox="1"/>
          <p:nvPr/>
        </p:nvSpPr>
        <p:spPr>
          <a:xfrm>
            <a:off x="1902167" y="1220495"/>
            <a:ext cx="3005951" cy="400110"/>
          </a:xfrm>
          <a:prstGeom prst="rect">
            <a:avLst/>
          </a:prstGeom>
          <a:noFill/>
        </p:spPr>
        <p:txBody>
          <a:bodyPr wrap="none" rtlCol="0">
            <a:spAutoFit/>
          </a:bodyPr>
          <a:lstStyle/>
          <a:p>
            <a:r>
              <a:rPr lang="zh-CN" altLang="en-US" sz="2000" dirty="0">
                <a:solidFill>
                  <a:schemeClr val="tx1">
                    <a:lumMod val="85000"/>
                    <a:lumOff val="15000"/>
                  </a:schemeClr>
                </a:solidFill>
              </a:rPr>
              <a:t>串口打印声音传感器的值</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4-1</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4" name="矩形 23"/>
          <p:cNvSpPr/>
          <p:nvPr/>
        </p:nvSpPr>
        <p:spPr>
          <a:xfrm>
            <a:off x="6513245"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5" name="文本占位符 3"/>
          <p:cNvSpPr>
            <a:spLocks noGrp="1"/>
          </p:cNvSpPr>
          <p:nvPr/>
        </p:nvSpPr>
        <p:spPr>
          <a:xfrm>
            <a:off x="6513245" y="1777258"/>
            <a:ext cx="4973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声音传感器</a:t>
            </a:r>
            <a:endParaRPr lang="en-US" altLang="zh-CN" dirty="0">
              <a:solidFill>
                <a:schemeClr val="accent1"/>
              </a:solidFill>
              <a:latin typeface="+mj-ea"/>
              <a:ea typeface="+mj-ea"/>
            </a:endParaRPr>
          </a:p>
          <a:p>
            <a:pPr algn="just">
              <a:lnSpc>
                <a:spcPct val="150000"/>
              </a:lnSpc>
              <a:spcBef>
                <a:spcPts val="0"/>
              </a:spcBef>
            </a:pPr>
            <a:r>
              <a:rPr lang="en-US" altLang="zh-CN" sz="2000" dirty="0">
                <a:solidFill>
                  <a:srgbClr val="000000">
                    <a:lumMod val="85000"/>
                    <a:lumOff val="15000"/>
                  </a:srgbClr>
                </a:solidFill>
                <a:latin typeface="汉仪旗黑-50S"/>
                <a:ea typeface="汉仪旗黑-50S"/>
              </a:rPr>
              <a:t>16</a:t>
            </a:r>
            <a:r>
              <a:rPr lang="zh-CN" altLang="en-US" sz="2000" dirty="0">
                <a:solidFill>
                  <a:srgbClr val="000000">
                    <a:lumMod val="85000"/>
                    <a:lumOff val="15000"/>
                  </a:srgbClr>
                </a:solidFill>
                <a:latin typeface="汉仪旗黑-50S"/>
                <a:ea typeface="汉仪旗黑-50S"/>
              </a:rPr>
              <a:t>位采样模拟输入，取值范围</a:t>
            </a:r>
            <a:r>
              <a:rPr lang="en-US" altLang="zh-CN" sz="2000" dirty="0">
                <a:solidFill>
                  <a:srgbClr val="000000">
                    <a:lumMod val="85000"/>
                    <a:lumOff val="15000"/>
                  </a:srgbClr>
                </a:solidFill>
                <a:latin typeface="汉仪旗黑-50S"/>
                <a:ea typeface="汉仪旗黑-50S"/>
              </a:rPr>
              <a:t>0~65535</a:t>
            </a:r>
            <a:r>
              <a:rPr lang="zh-CN" altLang="en-US" sz="2000" dirty="0">
                <a:solidFill>
                  <a:srgbClr val="000000">
                    <a:lumMod val="85000"/>
                    <a:lumOff val="15000"/>
                  </a:srgbClr>
                </a:solidFill>
                <a:latin typeface="汉仪旗黑-50S"/>
                <a:ea typeface="汉仪旗黑-50S"/>
              </a:rPr>
              <a:t>。</a:t>
            </a:r>
            <a:endParaRPr lang="en-US" altLang="zh-CN" sz="2000" dirty="0">
              <a:solidFill>
                <a:srgbClr val="000000">
                  <a:lumMod val="85000"/>
                  <a:lumOff val="15000"/>
                </a:srgbClr>
              </a:solidFill>
              <a:latin typeface="汉仪旗黑-50S"/>
              <a:ea typeface="汉仪旗黑-50S"/>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dirty="0">
                <a:solidFill>
                  <a:schemeClr val="accent1"/>
                </a:solidFill>
                <a:latin typeface="+mj-ea"/>
                <a:ea typeface="+mj-ea"/>
              </a:rPr>
              <a:t>串口打印</a:t>
            </a:r>
            <a:endParaRPr lang="en-US" altLang="zh-CN" dirty="0">
              <a:solidFill>
                <a:schemeClr val="accent1"/>
              </a:solidFill>
              <a:latin typeface="+mj-ea"/>
              <a:ea typeface="+mj-ea"/>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mn-cs"/>
              </a:rPr>
              <a:t>“打印”的内容可以通过“串口监视器”查看。</a:t>
            </a:r>
            <a:endParaRPr kumimoji="0" lang="en-US" altLang="zh-CN"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mn-cs"/>
              </a:rPr>
              <a:t>注意：不加停顿地重复获取某个传感器的值或进行串口打印，容易导致板子或计算机卡住，因此注意加延时。</a:t>
            </a:r>
            <a:endParaRPr kumimoji="0" lang="en-US" altLang="zh-CN"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mn-cs"/>
            </a:endParaRPr>
          </a:p>
          <a:p>
            <a:pPr algn="just">
              <a:lnSpc>
                <a:spcPct val="150000"/>
              </a:lnSpc>
              <a:spcBef>
                <a:spcPts val="0"/>
              </a:spcBef>
            </a:pPr>
            <a:endParaRPr lang="en-US" altLang="zh-CN" sz="2000" dirty="0">
              <a:solidFill>
                <a:srgbClr val="000000">
                  <a:lumMod val="85000"/>
                  <a:lumOff val="15000"/>
                </a:srgbClr>
              </a:solidFill>
              <a:latin typeface="汉仪旗黑-50S"/>
              <a:ea typeface="汉仪旗黑-50S"/>
            </a:endParaRPr>
          </a:p>
        </p:txBody>
      </p:sp>
      <p:pic>
        <p:nvPicPr>
          <p:cNvPr id="5" name="图片 4"/>
          <p:cNvPicPr>
            <a:picLocks noChangeAspect="1"/>
          </p:cNvPicPr>
          <p:nvPr/>
        </p:nvPicPr>
        <p:blipFill>
          <a:blip r:embed="rId1"/>
          <a:stretch>
            <a:fillRect/>
          </a:stretch>
        </p:blipFill>
        <p:spPr>
          <a:xfrm>
            <a:off x="1038225" y="3964030"/>
            <a:ext cx="4876800" cy="2194560"/>
          </a:xfrm>
          <a:prstGeom prst="rect">
            <a:avLst/>
          </a:prstGeom>
        </p:spPr>
      </p:pic>
      <p:pic>
        <p:nvPicPr>
          <p:cNvPr id="8" name="图片 7" descr="图形用户界面, 应用程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908" y="2319052"/>
            <a:ext cx="4277667" cy="15032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04 </a:t>
            </a:r>
            <a:r>
              <a:rPr lang="zh-CN" altLang="en-US" dirty="0"/>
              <a:t>拍手开关</a:t>
            </a:r>
            <a:endParaRPr lang="zh-CN" altLang="en-US" dirty="0"/>
          </a:p>
        </p:txBody>
      </p:sp>
      <p:sp>
        <p:nvSpPr>
          <p:cNvPr id="4" name="文本框 3"/>
          <p:cNvSpPr txBox="1"/>
          <p:nvPr/>
        </p:nvSpPr>
        <p:spPr>
          <a:xfrm>
            <a:off x="1902167" y="1220495"/>
            <a:ext cx="1968809" cy="400110"/>
          </a:xfrm>
          <a:prstGeom prst="rect">
            <a:avLst/>
          </a:prstGeom>
          <a:noFill/>
        </p:spPr>
        <p:txBody>
          <a:bodyPr wrap="none" rtlCol="0">
            <a:spAutoFit/>
          </a:bodyPr>
          <a:lstStyle/>
          <a:p>
            <a:r>
              <a:rPr lang="zh-CN" altLang="en-US" sz="2000" dirty="0">
                <a:solidFill>
                  <a:schemeClr val="tx1">
                    <a:lumMod val="85000"/>
                    <a:lumOff val="15000"/>
                  </a:schemeClr>
                </a:solidFill>
              </a:rPr>
              <a:t>拍手开关</a:t>
            </a:r>
            <a:r>
              <a:rPr lang="en-US" altLang="zh-CN" sz="2000" dirty="0">
                <a:solidFill>
                  <a:schemeClr val="tx1">
                    <a:lumMod val="85000"/>
                    <a:lumOff val="15000"/>
                  </a:schemeClr>
                </a:solidFill>
              </a:rPr>
              <a:t>LED</a:t>
            </a:r>
            <a:r>
              <a:rPr lang="zh-CN" altLang="en-US" sz="2000" dirty="0">
                <a:solidFill>
                  <a:schemeClr val="tx1">
                    <a:lumMod val="85000"/>
                    <a:lumOff val="15000"/>
                  </a:schemeClr>
                </a:solidFill>
              </a:rPr>
              <a:t>版</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4-2</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4" name="矩形 23"/>
          <p:cNvSpPr/>
          <p:nvPr/>
        </p:nvSpPr>
        <p:spPr>
          <a:xfrm>
            <a:off x="6513245"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5" name="文本占位符 3"/>
          <p:cNvSpPr>
            <a:spLocks noGrp="1"/>
          </p:cNvSpPr>
          <p:nvPr/>
        </p:nvSpPr>
        <p:spPr>
          <a:xfrm>
            <a:off x="6513245" y="1777258"/>
            <a:ext cx="4973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rgbClr val="00B0F0"/>
                </a:solidFill>
                <a:latin typeface="+mj-ea"/>
                <a:ea typeface="+mj-ea"/>
              </a:rPr>
              <a:t>变量的使用技巧</a:t>
            </a:r>
            <a:endParaRPr lang="en-US" altLang="zh-CN" dirty="0">
              <a:solidFill>
                <a:srgbClr val="00B0F0"/>
              </a:solidFill>
              <a:latin typeface="+mj-ea"/>
              <a:ea typeface="+mj-ea"/>
            </a:endParaRPr>
          </a:p>
          <a:p>
            <a:pPr algn="just">
              <a:lnSpc>
                <a:spcPct val="150000"/>
              </a:lnSpc>
              <a:spcBef>
                <a:spcPts val="0"/>
              </a:spcBef>
            </a:pPr>
            <a:r>
              <a:rPr lang="zh-CN" altLang="en-US" sz="2000" dirty="0">
                <a:solidFill>
                  <a:srgbClr val="000000">
                    <a:lumMod val="85000"/>
                    <a:lumOff val="15000"/>
                  </a:srgbClr>
                </a:solidFill>
                <a:latin typeface="汉仪旗黑-50S"/>
                <a:ea typeface="汉仪旗黑-50S"/>
              </a:rPr>
              <a:t>使用变量存储结果，可以使“打印”的和“接受判断”的为同一个值。</a:t>
            </a:r>
            <a:endParaRPr lang="en-US" altLang="zh-CN" sz="2000" dirty="0">
              <a:solidFill>
                <a:srgbClr val="000000">
                  <a:lumMod val="85000"/>
                  <a:lumOff val="15000"/>
                </a:srgbClr>
              </a:solidFill>
              <a:latin typeface="汉仪旗黑-50S"/>
              <a:ea typeface="汉仪旗黑-50S"/>
            </a:endParaRPr>
          </a:p>
          <a:p>
            <a:pPr marR="0" lvl="0" fontAlgn="auto">
              <a:lnSpc>
                <a:spcPct val="150000"/>
              </a:lnSpc>
              <a:spcBef>
                <a:spcPts val="0"/>
              </a:spcBef>
              <a:spcAft>
                <a:spcPts val="0"/>
              </a:spcAft>
              <a:buClrTx/>
              <a:buSzTx/>
              <a:defRPr/>
            </a:pPr>
            <a:r>
              <a:rPr lang="zh-CN" altLang="en-US" dirty="0">
                <a:solidFill>
                  <a:srgbClr val="00B0F0"/>
                </a:solidFill>
                <a:latin typeface="+mj-ea"/>
                <a:ea typeface="+mj-ea"/>
              </a:rPr>
              <a:t>程序的设计技巧</a:t>
            </a:r>
            <a:endParaRPr lang="en-US" altLang="zh-CN" dirty="0">
              <a:solidFill>
                <a:srgbClr val="00B0F0"/>
              </a:solidFill>
              <a:latin typeface="+mj-ea"/>
              <a:ea typeface="+mj-ea"/>
            </a:endParaRPr>
          </a:p>
          <a:p>
            <a:pPr lvl="0" algn="just">
              <a:lnSpc>
                <a:spcPct val="150000"/>
              </a:lnSpc>
              <a:spcBef>
                <a:spcPts val="0"/>
              </a:spcBef>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mn-cs"/>
              </a:rPr>
              <a:t>“拍手”动作的特殊性为程序设计提供</a:t>
            </a:r>
            <a:r>
              <a:rPr lang="zh-CN" altLang="en-US" sz="2000" dirty="0">
                <a:solidFill>
                  <a:srgbClr val="000000">
                    <a:lumMod val="85000"/>
                    <a:lumOff val="15000"/>
                  </a:srgbClr>
                </a:solidFill>
              </a:rPr>
              <a:t>了“投机取巧”的可能</a:t>
            </a:r>
            <a:r>
              <a:rPr kumimoji="0" lang="zh-CN" altLang="en-US"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mn-cs"/>
              </a:rPr>
              <a:t>。</a:t>
            </a:r>
            <a:endParaRPr kumimoji="0" lang="en-US" altLang="zh-CN"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mn-cs"/>
            </a:endParaRPr>
          </a:p>
        </p:txBody>
      </p:sp>
      <p:pic>
        <p:nvPicPr>
          <p:cNvPr id="7" name="图片 6" descr="手机屏幕的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5850" y="2314576"/>
            <a:ext cx="5276850" cy="36201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电脑萤幕的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5850" y="2314575"/>
            <a:ext cx="9080865" cy="3962399"/>
          </a:xfrm>
          <a:prstGeom prst="rect">
            <a:avLst/>
          </a:prstGeom>
        </p:spPr>
      </p:pic>
      <p:sp>
        <p:nvSpPr>
          <p:cNvPr id="3" name="标题 2"/>
          <p:cNvSpPr>
            <a:spLocks noGrp="1"/>
          </p:cNvSpPr>
          <p:nvPr>
            <p:ph type="title"/>
          </p:nvPr>
        </p:nvSpPr>
        <p:spPr/>
        <p:txBody>
          <a:bodyPr/>
          <a:lstStyle/>
          <a:p>
            <a:r>
              <a:rPr lang="en-US" altLang="zh-CN" dirty="0"/>
              <a:t>04 </a:t>
            </a:r>
            <a:r>
              <a:rPr lang="zh-CN" altLang="en-US" dirty="0"/>
              <a:t>拍手开关</a:t>
            </a:r>
            <a:endParaRPr lang="zh-CN" altLang="en-US" dirty="0"/>
          </a:p>
        </p:txBody>
      </p:sp>
      <p:sp>
        <p:nvSpPr>
          <p:cNvPr id="4" name="文本框 3"/>
          <p:cNvSpPr txBox="1"/>
          <p:nvPr/>
        </p:nvSpPr>
        <p:spPr>
          <a:xfrm>
            <a:off x="1902167" y="1220495"/>
            <a:ext cx="2236510" cy="400110"/>
          </a:xfrm>
          <a:prstGeom prst="rect">
            <a:avLst/>
          </a:prstGeom>
          <a:noFill/>
        </p:spPr>
        <p:txBody>
          <a:bodyPr wrap="none" rtlCol="0">
            <a:spAutoFit/>
          </a:bodyPr>
          <a:lstStyle/>
          <a:p>
            <a:r>
              <a:rPr lang="zh-CN" altLang="en-US" sz="2000" dirty="0">
                <a:solidFill>
                  <a:schemeClr val="tx1">
                    <a:lumMod val="85000"/>
                    <a:lumOff val="15000"/>
                  </a:schemeClr>
                </a:solidFill>
              </a:rPr>
              <a:t>拍手开关点阵屏版</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4-3</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4" name="矩形 23"/>
          <p:cNvSpPr/>
          <p:nvPr/>
        </p:nvSpPr>
        <p:spPr>
          <a:xfrm>
            <a:off x="6513245"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5" name="文本占位符 3"/>
          <p:cNvSpPr>
            <a:spLocks noGrp="1"/>
          </p:cNvSpPr>
          <p:nvPr/>
        </p:nvSpPr>
        <p:spPr>
          <a:xfrm>
            <a:off x="6513245" y="1777258"/>
            <a:ext cx="4973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rgbClr val="3BA6D4"/>
                </a:solidFill>
                <a:latin typeface="+mj-ea"/>
                <a:ea typeface="+mj-ea"/>
              </a:rPr>
              <a:t>函数的作用</a:t>
            </a:r>
            <a:endParaRPr lang="en-US" altLang="zh-CN" dirty="0">
              <a:solidFill>
                <a:srgbClr val="3BA6D4"/>
              </a:solidFill>
              <a:latin typeface="+mj-ea"/>
              <a:ea typeface="+mj-ea"/>
            </a:endParaRPr>
          </a:p>
          <a:p>
            <a:pPr algn="just">
              <a:lnSpc>
                <a:spcPct val="150000"/>
              </a:lnSpc>
              <a:spcBef>
                <a:spcPts val="0"/>
              </a:spcBef>
            </a:pPr>
            <a:r>
              <a:rPr lang="zh-CN" altLang="en-US" sz="2000" dirty="0">
                <a:solidFill>
                  <a:srgbClr val="000000">
                    <a:lumMod val="85000"/>
                    <a:lumOff val="15000"/>
                  </a:srgbClr>
                </a:solidFill>
                <a:latin typeface="汉仪旗黑-50S"/>
                <a:ea typeface="汉仪旗黑-50S"/>
              </a:rPr>
              <a:t>提高应用的模块性和代码的重复利用率。</a:t>
            </a:r>
            <a:endParaRPr lang="en-US" altLang="zh-CN" sz="2000" dirty="0">
              <a:solidFill>
                <a:srgbClr val="000000">
                  <a:lumMod val="85000"/>
                  <a:lumOff val="15000"/>
                </a:srgbClr>
              </a:solidFill>
              <a:latin typeface="汉仪旗黑-50S"/>
              <a:ea typeface="汉仪旗黑-50S"/>
            </a:endParaRPr>
          </a:p>
          <a:p>
            <a:pPr marR="0" lvl="0" fontAlgn="auto">
              <a:lnSpc>
                <a:spcPct val="150000"/>
              </a:lnSpc>
              <a:spcBef>
                <a:spcPts val="0"/>
              </a:spcBef>
              <a:spcAft>
                <a:spcPts val="0"/>
              </a:spcAft>
              <a:buClrTx/>
              <a:buSzTx/>
              <a:defRPr/>
            </a:pPr>
            <a:endParaRPr lang="en-US" altLang="zh-CN" dirty="0">
              <a:solidFill>
                <a:schemeClr val="accent2"/>
              </a:solidFill>
              <a:latin typeface="+mj-ea"/>
              <a:ea typeface="+mj-ea"/>
            </a:endParaRPr>
          </a:p>
          <a:p>
            <a:pPr marR="0" lvl="0" fontAlgn="auto">
              <a:lnSpc>
                <a:spcPct val="150000"/>
              </a:lnSpc>
              <a:spcBef>
                <a:spcPts val="0"/>
              </a:spcBef>
              <a:spcAft>
                <a:spcPts val="0"/>
              </a:spcAft>
              <a:buClrTx/>
              <a:buSzTx/>
              <a:defRPr/>
            </a:pPr>
            <a:endParaRPr lang="en-US" altLang="zh-CN" dirty="0">
              <a:solidFill>
                <a:schemeClr val="accent2"/>
              </a:solidFill>
              <a:latin typeface="+mj-ea"/>
              <a:ea typeface="+mj-ea"/>
            </a:endParaRPr>
          </a:p>
          <a:p>
            <a:pPr marR="0" lvl="0" fontAlgn="auto">
              <a:lnSpc>
                <a:spcPct val="150000"/>
              </a:lnSpc>
              <a:spcBef>
                <a:spcPts val="0"/>
              </a:spcBef>
              <a:spcAft>
                <a:spcPts val="0"/>
              </a:spcAft>
              <a:buClrTx/>
              <a:buSzTx/>
              <a:defRPr/>
            </a:pPr>
            <a:endParaRPr lang="en-US" altLang="zh-CN" dirty="0">
              <a:solidFill>
                <a:schemeClr val="accent2"/>
              </a:solidFill>
              <a:latin typeface="+mj-ea"/>
              <a:ea typeface="+mj-ea"/>
            </a:endParaRPr>
          </a:p>
          <a:p>
            <a:pPr marR="0" lvl="0" fontAlgn="auto">
              <a:lnSpc>
                <a:spcPct val="150000"/>
              </a:lnSpc>
              <a:spcBef>
                <a:spcPts val="0"/>
              </a:spcBef>
              <a:spcAft>
                <a:spcPts val="0"/>
              </a:spcAft>
              <a:buClrTx/>
              <a:buSzTx/>
              <a:defRPr/>
            </a:pPr>
            <a:r>
              <a:rPr lang="zh-CN" altLang="en-US" dirty="0">
                <a:solidFill>
                  <a:schemeClr val="accent1"/>
                </a:solidFill>
                <a:latin typeface="+mj-ea"/>
                <a:ea typeface="+mj-ea"/>
              </a:rPr>
              <a:t>函数定义与调用</a:t>
            </a:r>
            <a:endParaRPr lang="en-US" altLang="zh-CN" dirty="0">
              <a:solidFill>
                <a:schemeClr val="accent1"/>
              </a:solidFill>
              <a:latin typeface="+mj-ea"/>
              <a:ea typeface="+mj-ea"/>
            </a:endParaRPr>
          </a:p>
          <a:p>
            <a:pPr lvl="0" algn="just">
              <a:lnSpc>
                <a:spcPct val="150000"/>
              </a:lnSpc>
              <a:spcBef>
                <a:spcPts val="0"/>
              </a:spcBef>
              <a:defRPr/>
            </a:pPr>
            <a:r>
              <a:rPr kumimoji="0" lang="zh-CN" altLang="en-US"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mn-cs"/>
              </a:rPr>
              <a:t>定义一个函数只是给了函数一个名称，指定了函数里包含的参数和代码块结构。函数需要调用才能真正被执行。</a:t>
            </a:r>
            <a:endParaRPr kumimoji="0" lang="en-US" altLang="zh-CN" sz="2000" b="0" i="0" u="none" strike="noStrike" kern="1200" cap="none" spc="0" normalizeH="0" baseline="0" noProof="0" dirty="0">
              <a:ln>
                <a:noFill/>
              </a:ln>
              <a:solidFill>
                <a:srgbClr val="000000">
                  <a:lumMod val="85000"/>
                  <a:lumOff val="15000"/>
                </a:srgbClr>
              </a:solidFill>
              <a:effectLst/>
              <a:uLnTx/>
              <a:uFillTx/>
              <a:latin typeface="汉仪旗黑-50S"/>
              <a:ea typeface="汉仪旗黑-50S"/>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标题 2"/>
          <p:cNvSpPr>
            <a:spLocks noGrp="1"/>
          </p:cNvSpPr>
          <p:nvPr>
            <p:ph type="title"/>
          </p:nvPr>
        </p:nvSpPr>
        <p:spPr>
          <a:xfrm>
            <a:off x="524657" y="275766"/>
            <a:ext cx="11062740" cy="644578"/>
          </a:xfrm>
        </p:spPr>
        <p:txBody>
          <a:bodyPr/>
          <a:lstStyle/>
          <a:p>
            <a:r>
              <a:rPr lang="zh-CN" altLang="en-US" dirty="0"/>
              <a:t>爱上米思齐</a:t>
            </a:r>
            <a:endParaRPr lang="zh-CN" altLang="en-US" dirty="0"/>
          </a:p>
        </p:txBody>
      </p:sp>
      <p:pic>
        <p:nvPicPr>
          <p:cNvPr id="2" name="图片 1"/>
          <p:cNvPicPr>
            <a:picLocks noChangeAspect="1"/>
          </p:cNvPicPr>
          <p:nvPr/>
        </p:nvPicPr>
        <p:blipFill>
          <a:blip r:embed="rId1"/>
          <a:stretch>
            <a:fillRect/>
          </a:stretch>
        </p:blipFill>
        <p:spPr>
          <a:xfrm>
            <a:off x="604603" y="1124313"/>
            <a:ext cx="10982794" cy="52669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04 </a:t>
            </a:r>
            <a:r>
              <a:rPr lang="zh-CN" altLang="en-US" dirty="0"/>
              <a:t>拍手开关</a:t>
            </a:r>
            <a:endParaRPr lang="zh-CN" altLang="en-US" dirty="0"/>
          </a:p>
        </p:txBody>
      </p:sp>
      <p:sp>
        <p:nvSpPr>
          <p:cNvPr id="4" name="文本框 3"/>
          <p:cNvSpPr txBox="1"/>
          <p:nvPr/>
        </p:nvSpPr>
        <p:spPr>
          <a:xfrm>
            <a:off x="1902167" y="1220495"/>
            <a:ext cx="2012089" cy="400110"/>
          </a:xfrm>
          <a:prstGeom prst="rect">
            <a:avLst/>
          </a:prstGeom>
          <a:noFill/>
        </p:spPr>
        <p:txBody>
          <a:bodyPr wrap="none" rtlCol="0">
            <a:spAutoFit/>
          </a:bodyPr>
          <a:lstStyle/>
          <a:p>
            <a:r>
              <a:rPr lang="zh-CN" altLang="en-US" sz="2000" dirty="0">
                <a:solidFill>
                  <a:schemeClr val="tx1">
                    <a:lumMod val="85000"/>
                    <a:lumOff val="15000"/>
                  </a:schemeClr>
                </a:solidFill>
              </a:rPr>
              <a:t>拍手开关</a:t>
            </a:r>
            <a:r>
              <a:rPr lang="en-US" altLang="zh-CN" sz="2000" dirty="0">
                <a:solidFill>
                  <a:schemeClr val="tx1">
                    <a:lumMod val="85000"/>
                    <a:lumOff val="15000"/>
                  </a:schemeClr>
                </a:solidFill>
              </a:rPr>
              <a:t>RGB</a:t>
            </a:r>
            <a:r>
              <a:rPr lang="zh-CN" altLang="en-US" sz="2000" dirty="0">
                <a:solidFill>
                  <a:schemeClr val="tx1">
                    <a:lumMod val="85000"/>
                    <a:lumOff val="15000"/>
                  </a:schemeClr>
                </a:solidFill>
              </a:rPr>
              <a:t>版</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4-4</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4" name="矩形 23"/>
          <p:cNvSpPr/>
          <p:nvPr/>
        </p:nvSpPr>
        <p:spPr>
          <a:xfrm>
            <a:off x="6513245"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5" name="文本占位符 3"/>
          <p:cNvSpPr>
            <a:spLocks noGrp="1"/>
          </p:cNvSpPr>
          <p:nvPr/>
        </p:nvSpPr>
        <p:spPr>
          <a:xfrm>
            <a:off x="6513245" y="1777258"/>
            <a:ext cx="4973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含有参数的函数</a:t>
            </a:r>
            <a:endParaRPr lang="en-US" altLang="zh-CN" dirty="0">
              <a:solidFill>
                <a:schemeClr val="accent1"/>
              </a:solidFill>
              <a:latin typeface="+mj-ea"/>
              <a:ea typeface="+mj-ea"/>
            </a:endParaRPr>
          </a:p>
          <a:p>
            <a:pPr algn="just">
              <a:lnSpc>
                <a:spcPct val="150000"/>
              </a:lnSpc>
              <a:spcBef>
                <a:spcPts val="0"/>
              </a:spcBef>
            </a:pPr>
            <a:r>
              <a:rPr lang="zh-CN" altLang="en-US" sz="2000" dirty="0">
                <a:solidFill>
                  <a:srgbClr val="000000">
                    <a:lumMod val="85000"/>
                    <a:lumOff val="15000"/>
                  </a:srgbClr>
                </a:solidFill>
                <a:latin typeface="汉仪旗黑-50S"/>
                <a:ea typeface="汉仪旗黑-50S"/>
              </a:rPr>
              <a:t>（必备）参数须以正确的顺序传入函数。调用时的数量必须和声明时的一样。</a:t>
            </a:r>
            <a:endParaRPr lang="en-US" altLang="zh-CN" sz="2000" dirty="0">
              <a:solidFill>
                <a:srgbClr val="000000">
                  <a:lumMod val="85000"/>
                  <a:lumOff val="15000"/>
                </a:srgbClr>
              </a:solidFill>
              <a:latin typeface="汉仪旗黑-50S"/>
              <a:ea typeface="汉仪旗黑-50S"/>
            </a:endParaRPr>
          </a:p>
        </p:txBody>
      </p:sp>
      <p:pic>
        <p:nvPicPr>
          <p:cNvPr id="10" name="图片 9" descr="图形用户界面,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3780" y="2266481"/>
            <a:ext cx="4434196" cy="4039069"/>
          </a:xfrm>
          <a:prstGeom prst="rect">
            <a:avLst/>
          </a:prstGeom>
        </p:spPr>
      </p:pic>
      <p:pic>
        <p:nvPicPr>
          <p:cNvPr id="12" name="图片 11" descr="图形用户界面, 应用程序, Teams&#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8718" t="23075" r="-16" b="12778"/>
          <a:stretch>
            <a:fillRect/>
          </a:stretch>
        </p:blipFill>
        <p:spPr>
          <a:xfrm>
            <a:off x="6588575" y="3303354"/>
            <a:ext cx="3210509" cy="3040296"/>
          </a:xfrm>
          <a:prstGeom prst="rect">
            <a:avLst/>
          </a:prstGeom>
        </p:spPr>
      </p:pic>
      <p:sp>
        <p:nvSpPr>
          <p:cNvPr id="17" name="对话气泡: 椭圆形 16"/>
          <p:cNvSpPr/>
          <p:nvPr/>
        </p:nvSpPr>
        <p:spPr>
          <a:xfrm>
            <a:off x="4611446" y="2311776"/>
            <a:ext cx="1813059" cy="825464"/>
          </a:xfrm>
          <a:prstGeom prst="wedgeEllipseCallout">
            <a:avLst>
              <a:gd name="adj1" fmla="val 70333"/>
              <a:gd name="adj2" fmla="val 90111"/>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增删改</a:t>
            </a:r>
            <a:endParaRPr lang="en-US" altLang="zh-CN" dirty="0">
              <a:solidFill>
                <a:schemeClr val="tx1">
                  <a:lumMod val="85000"/>
                  <a:lumOff val="15000"/>
                </a:schemeClr>
              </a:solidFill>
            </a:endParaRPr>
          </a:p>
          <a:p>
            <a:pPr algn="ctr"/>
            <a:r>
              <a:rPr lang="zh-CN" altLang="en-US" dirty="0">
                <a:solidFill>
                  <a:schemeClr val="tx1">
                    <a:lumMod val="85000"/>
                    <a:lumOff val="15000"/>
                  </a:schemeClr>
                </a:solidFill>
              </a:rPr>
              <a:t>参数</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案例 </a:t>
            </a:r>
            <a:r>
              <a:rPr lang="en-US" altLang="zh-CN" sz="3200" dirty="0">
                <a:latin typeface="+mj-ea"/>
                <a:ea typeface="+mj-ea"/>
              </a:rPr>
              <a:t>05</a:t>
            </a:r>
            <a:endParaRPr lang="zh-CN" altLang="en-US" sz="3200" dirty="0">
              <a:latin typeface="+mj-ea"/>
              <a:ea typeface="+mj-ea"/>
            </a:endParaRPr>
          </a:p>
        </p:txBody>
      </p:sp>
      <p:sp>
        <p:nvSpPr>
          <p:cNvPr id="7" name="文本框 6"/>
          <p:cNvSpPr txBox="1"/>
          <p:nvPr/>
        </p:nvSpPr>
        <p:spPr>
          <a:xfrm>
            <a:off x="2269671" y="3105834"/>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智能楼道灯</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762661" y="3429000"/>
            <a:ext cx="74293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0" name="文本框 9"/>
          <p:cNvSpPr txBox="1"/>
          <p:nvPr/>
        </p:nvSpPr>
        <p:spPr>
          <a:xfrm>
            <a:off x="2269671" y="4728613"/>
            <a:ext cx="2319866" cy="1113062"/>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打印多个值</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打印格式化字符串</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光线传感器</a:t>
            </a:r>
            <a:endParaRPr lang="en-US" altLang="zh-CN"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05 </a:t>
            </a:r>
            <a:r>
              <a:rPr lang="zh-CN" altLang="en-US" dirty="0"/>
              <a:t>智能楼道灯</a:t>
            </a:r>
            <a:endParaRPr lang="zh-CN" altLang="en-US" dirty="0"/>
          </a:p>
        </p:txBody>
      </p:sp>
      <p:sp>
        <p:nvSpPr>
          <p:cNvPr id="4" name="文本框 3"/>
          <p:cNvSpPr txBox="1"/>
          <p:nvPr/>
        </p:nvSpPr>
        <p:spPr>
          <a:xfrm>
            <a:off x="1902167" y="1220495"/>
            <a:ext cx="3775393" cy="400110"/>
          </a:xfrm>
          <a:prstGeom prst="rect">
            <a:avLst/>
          </a:prstGeom>
          <a:noFill/>
        </p:spPr>
        <p:txBody>
          <a:bodyPr wrap="none" rtlCol="0">
            <a:spAutoFit/>
          </a:bodyPr>
          <a:lstStyle/>
          <a:p>
            <a:r>
              <a:rPr lang="zh-CN" altLang="en-US" sz="2000" dirty="0">
                <a:solidFill>
                  <a:schemeClr val="tx1">
                    <a:lumMod val="85000"/>
                    <a:lumOff val="15000"/>
                  </a:schemeClr>
                </a:solidFill>
              </a:rPr>
              <a:t>同步打印两个传感器数据的方式</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5-1</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4" name="矩形 23"/>
          <p:cNvSpPr/>
          <p:nvPr/>
        </p:nvSpPr>
        <p:spPr>
          <a:xfrm>
            <a:off x="6513245"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5" name="文本占位符 3"/>
          <p:cNvSpPr>
            <a:spLocks noGrp="1"/>
          </p:cNvSpPr>
          <p:nvPr/>
        </p:nvSpPr>
        <p:spPr>
          <a:xfrm>
            <a:off x="6513245" y="1777258"/>
            <a:ext cx="4973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打印多个值</a:t>
            </a:r>
            <a:endParaRPr lang="en-US" altLang="zh-CN" dirty="0">
              <a:solidFill>
                <a:schemeClr val="accent1"/>
              </a:solidFill>
              <a:latin typeface="+mj-ea"/>
              <a:ea typeface="+mj-ea"/>
            </a:endParaRPr>
          </a:p>
          <a:p>
            <a:pPr algn="just">
              <a:lnSpc>
                <a:spcPct val="150000"/>
              </a:lnSpc>
              <a:spcBef>
                <a:spcPts val="0"/>
              </a:spcBef>
            </a:pPr>
            <a:r>
              <a:rPr lang="zh-CN" altLang="en-US" sz="2000" dirty="0">
                <a:solidFill>
                  <a:srgbClr val="000000">
                    <a:lumMod val="85000"/>
                    <a:lumOff val="15000"/>
                  </a:srgbClr>
                </a:solidFill>
                <a:latin typeface="汉仪旗黑-50S"/>
                <a:ea typeface="汉仪旗黑-50S"/>
              </a:rPr>
              <a:t>打印（</a:t>
            </a:r>
            <a:r>
              <a:rPr lang="en-US" altLang="zh-CN" sz="2000" dirty="0">
                <a:solidFill>
                  <a:srgbClr val="000000">
                    <a:lumMod val="85000"/>
                    <a:lumOff val="15000"/>
                  </a:srgbClr>
                </a:solidFill>
                <a:latin typeface="汉仪旗黑-50S"/>
                <a:ea typeface="汉仪旗黑-50S"/>
              </a:rPr>
              <a:t>print()</a:t>
            </a:r>
            <a:r>
              <a:rPr lang="zh-CN" altLang="en-US" sz="2000" dirty="0">
                <a:solidFill>
                  <a:srgbClr val="000000">
                    <a:lumMod val="85000"/>
                    <a:lumOff val="15000"/>
                  </a:srgbClr>
                </a:solidFill>
                <a:latin typeface="汉仪旗黑-50S"/>
                <a:ea typeface="汉仪旗黑-50S"/>
              </a:rPr>
              <a:t>函数）可以传入多个参数，用来打印多个值。</a:t>
            </a:r>
            <a:endParaRPr lang="en-US" altLang="zh-CN" sz="2000" dirty="0">
              <a:solidFill>
                <a:srgbClr val="000000">
                  <a:lumMod val="85000"/>
                  <a:lumOff val="15000"/>
                </a:srgbClr>
              </a:solidFill>
              <a:latin typeface="汉仪旗黑-50S"/>
              <a:ea typeface="汉仪旗黑-50S"/>
            </a:endParaRPr>
          </a:p>
        </p:txBody>
      </p:sp>
      <p:pic>
        <p:nvPicPr>
          <p:cNvPr id="6" name="图片 5" descr="手机屏幕的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9861" y="2333154"/>
            <a:ext cx="5007949" cy="2734145"/>
          </a:xfrm>
          <a:prstGeom prst="rect">
            <a:avLst/>
          </a:prstGeom>
        </p:spPr>
      </p:pic>
      <p:pic>
        <p:nvPicPr>
          <p:cNvPr id="8" name="图片 7"/>
          <p:cNvPicPr>
            <a:picLocks noChangeAspect="1"/>
          </p:cNvPicPr>
          <p:nvPr/>
        </p:nvPicPr>
        <p:blipFill>
          <a:blip r:embed="rId2"/>
          <a:stretch>
            <a:fillRect/>
          </a:stretch>
        </p:blipFill>
        <p:spPr>
          <a:xfrm>
            <a:off x="6513245" y="3431819"/>
            <a:ext cx="4973905" cy="268590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形用户界面, 网站&#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3339" y="2331869"/>
            <a:ext cx="10413811" cy="2777016"/>
          </a:xfrm>
          <a:prstGeom prst="rect">
            <a:avLst/>
          </a:prstGeom>
        </p:spPr>
      </p:pic>
      <p:sp>
        <p:nvSpPr>
          <p:cNvPr id="3" name="标题 2"/>
          <p:cNvSpPr>
            <a:spLocks noGrp="1"/>
          </p:cNvSpPr>
          <p:nvPr>
            <p:ph type="title"/>
          </p:nvPr>
        </p:nvSpPr>
        <p:spPr/>
        <p:txBody>
          <a:bodyPr/>
          <a:lstStyle/>
          <a:p>
            <a:r>
              <a:rPr lang="en-US" altLang="zh-CN" dirty="0"/>
              <a:t>05 </a:t>
            </a:r>
            <a:r>
              <a:rPr lang="zh-CN" altLang="en-US" dirty="0"/>
              <a:t>智能楼道灯</a:t>
            </a:r>
            <a:endParaRPr lang="zh-CN" altLang="en-US" dirty="0"/>
          </a:p>
        </p:txBody>
      </p:sp>
      <p:sp>
        <p:nvSpPr>
          <p:cNvPr id="4" name="文本框 3"/>
          <p:cNvSpPr txBox="1"/>
          <p:nvPr/>
        </p:nvSpPr>
        <p:spPr>
          <a:xfrm>
            <a:off x="1902167" y="1220495"/>
            <a:ext cx="3775393" cy="400110"/>
          </a:xfrm>
          <a:prstGeom prst="rect">
            <a:avLst/>
          </a:prstGeom>
          <a:noFill/>
        </p:spPr>
        <p:txBody>
          <a:bodyPr wrap="none" rtlCol="0">
            <a:spAutoFit/>
          </a:bodyPr>
          <a:lstStyle/>
          <a:p>
            <a:r>
              <a:rPr lang="zh-CN" altLang="en-US" sz="2000" dirty="0">
                <a:solidFill>
                  <a:schemeClr val="tx1">
                    <a:lumMod val="85000"/>
                    <a:lumOff val="15000"/>
                  </a:schemeClr>
                </a:solidFill>
              </a:rPr>
              <a:t>同步打印两个传感器数据的方式</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5-1</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sp>
        <p:nvSpPr>
          <p:cNvPr id="24" name="矩形 23"/>
          <p:cNvSpPr/>
          <p:nvPr/>
        </p:nvSpPr>
        <p:spPr>
          <a:xfrm>
            <a:off x="6513245" y="1221360"/>
            <a:ext cx="1210588"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知识讲解</a:t>
            </a:r>
            <a:endParaRPr lang="zh-CN" altLang="en-US" sz="2000" dirty="0"/>
          </a:p>
        </p:txBody>
      </p:sp>
      <p:sp>
        <p:nvSpPr>
          <p:cNvPr id="25" name="文本占位符 3"/>
          <p:cNvSpPr>
            <a:spLocks noGrp="1"/>
          </p:cNvSpPr>
          <p:nvPr/>
        </p:nvSpPr>
        <p:spPr>
          <a:xfrm>
            <a:off x="6513245" y="1777258"/>
            <a:ext cx="4973905" cy="4740275"/>
          </a:xfrm>
          <a:prstGeom prst="rect">
            <a:avLst/>
          </a:prstGeom>
        </p:spPr>
        <p:txBody>
          <a:bodyPr vert="horz" lIns="91440" tIns="45720" rIns="91440" bIns="45720" rtlCol="0"/>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dirty="0">
                <a:solidFill>
                  <a:schemeClr val="accent1"/>
                </a:solidFill>
                <a:latin typeface="+mj-ea"/>
                <a:ea typeface="+mj-ea"/>
              </a:rPr>
              <a:t>打印格式化字符串</a:t>
            </a:r>
            <a:endParaRPr lang="en-US" altLang="zh-CN" dirty="0">
              <a:solidFill>
                <a:schemeClr val="accent1"/>
              </a:solidFill>
              <a:latin typeface="+mj-ea"/>
              <a:ea typeface="+mj-ea"/>
            </a:endParaRPr>
          </a:p>
          <a:p>
            <a:pPr algn="just">
              <a:lnSpc>
                <a:spcPct val="150000"/>
              </a:lnSpc>
              <a:spcBef>
                <a:spcPts val="0"/>
              </a:spcBef>
            </a:pPr>
            <a:r>
              <a:rPr lang="zh-CN" altLang="en-US" sz="2000" dirty="0">
                <a:solidFill>
                  <a:srgbClr val="000000">
                    <a:lumMod val="85000"/>
                    <a:lumOff val="15000"/>
                  </a:srgbClr>
                </a:solidFill>
                <a:latin typeface="汉仪旗黑-50S"/>
                <a:ea typeface="汉仪旗黑-50S"/>
              </a:rPr>
              <a:t>格式化字符串在实际应用中可以方便地连结描述信息与参数。</a:t>
            </a:r>
            <a:endParaRPr lang="en-US" altLang="zh-CN" sz="2000" dirty="0">
              <a:solidFill>
                <a:srgbClr val="000000">
                  <a:lumMod val="85000"/>
                  <a:lumOff val="15000"/>
                </a:srgbClr>
              </a:solidFill>
              <a:latin typeface="汉仪旗黑-50S"/>
              <a:ea typeface="汉仪旗黑-50S"/>
            </a:endParaRPr>
          </a:p>
        </p:txBody>
      </p:sp>
      <p:pic>
        <p:nvPicPr>
          <p:cNvPr id="7" name="图片 6"/>
          <p:cNvPicPr>
            <a:picLocks noChangeAspect="1"/>
          </p:cNvPicPr>
          <p:nvPr/>
        </p:nvPicPr>
        <p:blipFill>
          <a:blip r:embed="rId2"/>
          <a:stretch>
            <a:fillRect/>
          </a:stretch>
        </p:blipFill>
        <p:spPr>
          <a:xfrm>
            <a:off x="6513244" y="4421503"/>
            <a:ext cx="4973906" cy="18980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05 </a:t>
            </a:r>
            <a:r>
              <a:rPr lang="zh-CN" altLang="en-US" dirty="0"/>
              <a:t>智能楼道灯</a:t>
            </a:r>
            <a:endParaRPr lang="zh-CN" altLang="en-US" dirty="0"/>
          </a:p>
        </p:txBody>
      </p:sp>
      <p:sp>
        <p:nvSpPr>
          <p:cNvPr id="4" name="文本框 3"/>
          <p:cNvSpPr txBox="1"/>
          <p:nvPr/>
        </p:nvSpPr>
        <p:spPr>
          <a:xfrm>
            <a:off x="1902167" y="1220495"/>
            <a:ext cx="1467068" cy="400110"/>
          </a:xfrm>
          <a:prstGeom prst="rect">
            <a:avLst/>
          </a:prstGeom>
          <a:noFill/>
        </p:spPr>
        <p:txBody>
          <a:bodyPr wrap="none" rtlCol="0">
            <a:spAutoFit/>
          </a:bodyPr>
          <a:lstStyle/>
          <a:p>
            <a:r>
              <a:rPr lang="zh-CN" altLang="en-US" sz="2000" dirty="0">
                <a:solidFill>
                  <a:schemeClr val="tx1">
                    <a:lumMod val="85000"/>
                    <a:lumOff val="15000"/>
                  </a:schemeClr>
                </a:solidFill>
              </a:rPr>
              <a:t>智能楼道灯</a:t>
            </a:r>
            <a:endParaRPr lang="zh-CN" altLang="en-US" sz="2000" dirty="0">
              <a:solidFill>
                <a:schemeClr val="tx1">
                  <a:lumMod val="85000"/>
                  <a:lumOff val="15000"/>
                </a:schemeClr>
              </a:solidFill>
            </a:endParaRPr>
          </a:p>
        </p:txBody>
      </p:sp>
      <p:sp>
        <p:nvSpPr>
          <p:cNvPr id="15" name="矩形 14"/>
          <p:cNvSpPr/>
          <p:nvPr/>
        </p:nvSpPr>
        <p:spPr>
          <a:xfrm>
            <a:off x="624253"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5-2</a:t>
            </a:r>
            <a:endParaRPr lang="zh-CN" altLang="en-US" sz="2000" dirty="0"/>
          </a:p>
        </p:txBody>
      </p:sp>
      <p:sp>
        <p:nvSpPr>
          <p:cNvPr id="13" name="文本框 12"/>
          <p:cNvSpPr txBox="1"/>
          <p:nvPr/>
        </p:nvSpPr>
        <p:spPr>
          <a:xfrm>
            <a:off x="624253"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pic>
        <p:nvPicPr>
          <p:cNvPr id="22" name="图片 21" descr="手机屏幕的截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2912" y="2333155"/>
            <a:ext cx="4220288" cy="399387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05 </a:t>
            </a:r>
            <a:r>
              <a:rPr lang="zh-CN" altLang="en-US" dirty="0"/>
              <a:t>智能楼道灯</a:t>
            </a:r>
            <a:endParaRPr lang="zh-CN" altLang="en-US" dirty="0"/>
          </a:p>
        </p:txBody>
      </p:sp>
      <p:sp>
        <p:nvSpPr>
          <p:cNvPr id="16" name="文本框 15"/>
          <p:cNvSpPr txBox="1"/>
          <p:nvPr/>
        </p:nvSpPr>
        <p:spPr>
          <a:xfrm>
            <a:off x="1911205" y="1220495"/>
            <a:ext cx="1723549" cy="400110"/>
          </a:xfrm>
          <a:prstGeom prst="rect">
            <a:avLst/>
          </a:prstGeom>
          <a:noFill/>
        </p:spPr>
        <p:txBody>
          <a:bodyPr wrap="none" rtlCol="0">
            <a:spAutoFit/>
          </a:bodyPr>
          <a:lstStyle/>
          <a:p>
            <a:r>
              <a:rPr lang="zh-CN" altLang="en-US" sz="2000" dirty="0">
                <a:solidFill>
                  <a:schemeClr val="tx1">
                    <a:lumMod val="85000"/>
                    <a:lumOff val="15000"/>
                  </a:schemeClr>
                </a:solidFill>
              </a:rPr>
              <a:t>亮度智能变化</a:t>
            </a:r>
            <a:endParaRPr lang="zh-CN" altLang="en-US" sz="2000" dirty="0">
              <a:solidFill>
                <a:schemeClr val="tx1">
                  <a:lumMod val="85000"/>
                  <a:lumOff val="15000"/>
                </a:schemeClr>
              </a:solidFill>
            </a:endParaRPr>
          </a:p>
        </p:txBody>
      </p:sp>
      <p:sp>
        <p:nvSpPr>
          <p:cNvPr id="17" name="矩形 16"/>
          <p:cNvSpPr/>
          <p:nvPr/>
        </p:nvSpPr>
        <p:spPr>
          <a:xfrm>
            <a:off x="633291" y="1221360"/>
            <a:ext cx="1120820"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dirty="0"/>
              <a:t>任务</a:t>
            </a:r>
            <a:r>
              <a:rPr lang="en-US" altLang="zh-CN" sz="2000" dirty="0"/>
              <a:t>5-3</a:t>
            </a:r>
            <a:endParaRPr lang="zh-CN" altLang="en-US" sz="2000" dirty="0"/>
          </a:p>
        </p:txBody>
      </p:sp>
      <p:sp>
        <p:nvSpPr>
          <p:cNvPr id="18" name="文本框 17"/>
          <p:cNvSpPr txBox="1"/>
          <p:nvPr/>
        </p:nvSpPr>
        <p:spPr>
          <a:xfrm>
            <a:off x="633291" y="1777258"/>
            <a:ext cx="1582484" cy="400110"/>
          </a:xfrm>
          <a:prstGeom prst="rect">
            <a:avLst/>
          </a:prstGeom>
          <a:noFill/>
        </p:spPr>
        <p:txBody>
          <a:bodyPr wrap="none" rtlCol="0">
            <a:spAutoFit/>
          </a:bodyPr>
          <a:lstStyle/>
          <a:p>
            <a:pPr marL="342900" indent="-342900">
              <a:buClr>
                <a:schemeClr val="accent1"/>
              </a:buClr>
              <a:buSzPct val="80000"/>
              <a:buFont typeface="汉仪旗黑-50S" panose="00020600040101010101" pitchFamily="18" charset="-122"/>
              <a:buChar char="〇"/>
            </a:pPr>
            <a:r>
              <a:rPr lang="zh-CN" altLang="en-US" sz="2000" dirty="0">
                <a:solidFill>
                  <a:schemeClr val="accent1"/>
                </a:solidFill>
                <a:latin typeface="+mj-ea"/>
                <a:ea typeface="+mj-ea"/>
              </a:rPr>
              <a:t>程序编写</a:t>
            </a:r>
            <a:endParaRPr lang="zh-CN" altLang="en-US" sz="2000" dirty="0">
              <a:solidFill>
                <a:schemeClr val="accent1"/>
              </a:solidFill>
              <a:latin typeface="+mj-ea"/>
              <a:ea typeface="+mj-ea"/>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1377" y="2166605"/>
            <a:ext cx="6370872" cy="411515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6" idx="1"/>
          </p:cNvCxnSpPr>
          <p:nvPr/>
        </p:nvCxnSpPr>
        <p:spPr>
          <a:xfrm>
            <a:off x="0" y="1951260"/>
            <a:ext cx="226967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9671" y="1469576"/>
            <a:ext cx="2269671" cy="963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mj-ea"/>
                <a:ea typeface="+mj-ea"/>
              </a:rPr>
              <a:t>综合案例</a:t>
            </a:r>
            <a:endParaRPr lang="zh-CN" altLang="en-US" sz="3200" dirty="0">
              <a:latin typeface="+mj-ea"/>
              <a:ea typeface="+mj-ea"/>
            </a:endParaRPr>
          </a:p>
        </p:txBody>
      </p:sp>
      <p:sp>
        <p:nvSpPr>
          <p:cNvPr id="7" name="文本框 6"/>
          <p:cNvSpPr txBox="1"/>
          <p:nvPr/>
        </p:nvSpPr>
        <p:spPr>
          <a:xfrm>
            <a:off x="2269671" y="3105834"/>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mj-ea"/>
                <a:ea typeface="+mj-ea"/>
              </a:rPr>
              <a:t>互动交通灯</a:t>
            </a:r>
            <a:endParaRPr lang="zh-CN" altLang="en-US" sz="3600" dirty="0">
              <a:solidFill>
                <a:schemeClr val="tx1">
                  <a:lumMod val="85000"/>
                  <a:lumOff val="15000"/>
                </a:schemeClr>
              </a:solidFill>
              <a:latin typeface="+mj-ea"/>
              <a:ea typeface="+mj-ea"/>
            </a:endParaRPr>
          </a:p>
        </p:txBody>
      </p:sp>
      <p:cxnSp>
        <p:nvCxnSpPr>
          <p:cNvPr id="9" name="直接连接符 8"/>
          <p:cNvCxnSpPr>
            <a:stCxn id="7" idx="3"/>
          </p:cNvCxnSpPr>
          <p:nvPr/>
        </p:nvCxnSpPr>
        <p:spPr>
          <a:xfrm>
            <a:off x="4762661" y="3429000"/>
            <a:ext cx="74293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269671" y="4240389"/>
            <a:ext cx="1107996" cy="369332"/>
          </a:xfrm>
          <a:prstGeom prst="rect">
            <a:avLst/>
          </a:prstGeom>
          <a:noFill/>
        </p:spPr>
        <p:txBody>
          <a:bodyPr wrap="none" rtlCol="0">
            <a:spAutoFit/>
          </a:bodyPr>
          <a:lstStyle/>
          <a:p>
            <a:r>
              <a:rPr lang="zh-CN" altLang="en-US" dirty="0">
                <a:solidFill>
                  <a:schemeClr val="accent1"/>
                </a:solidFill>
              </a:rPr>
              <a:t>知识要点</a:t>
            </a:r>
            <a:endParaRPr lang="zh-CN" altLang="en-US" dirty="0">
              <a:solidFill>
                <a:schemeClr val="accent1"/>
              </a:solidFill>
            </a:endParaRPr>
          </a:p>
        </p:txBody>
      </p:sp>
      <p:sp>
        <p:nvSpPr>
          <p:cNvPr id="10" name="文本框 9"/>
          <p:cNvSpPr txBox="1"/>
          <p:nvPr/>
        </p:nvSpPr>
        <p:spPr>
          <a:xfrm>
            <a:off x="2269671" y="4728613"/>
            <a:ext cx="3243196" cy="766813"/>
          </a:xfrm>
          <a:prstGeom prst="rect">
            <a:avLst/>
          </a:prstGeom>
          <a:noFill/>
        </p:spPr>
        <p:txBody>
          <a:bodyPr wrap="none" rtlCol="0">
            <a:spAutoFit/>
          </a:bodyPr>
          <a:lstStyle>
            <a:defPPr>
              <a:defRPr lang="zh-CN"/>
            </a:defPPr>
            <a:lvl1pPr>
              <a:lnSpc>
                <a:spcPct val="125000"/>
              </a:lnSpc>
            </a:lvl1pPr>
          </a:lstStyle>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顺序结构</a:t>
            </a:r>
            <a:endParaRPr lang="en-US" altLang="zh-CN" dirty="0">
              <a:solidFill>
                <a:schemeClr val="tx1">
                  <a:lumMod val="85000"/>
                  <a:lumOff val="15000"/>
                </a:schemeClr>
              </a:solidFill>
            </a:endParaRPr>
          </a:p>
          <a:p>
            <a:pPr marL="285750" indent="-285750">
              <a:buClr>
                <a:schemeClr val="accent1"/>
              </a:buClr>
              <a:buSzPct val="80000"/>
              <a:buFont typeface="汉仪旗黑-50S" panose="00020600040101010101" pitchFamily="18" charset="-122"/>
              <a:buChar char="〇"/>
            </a:pPr>
            <a:r>
              <a:rPr lang="zh-CN" altLang="en-US" dirty="0">
                <a:solidFill>
                  <a:schemeClr val="tx1">
                    <a:lumMod val="85000"/>
                    <a:lumOff val="15000"/>
                  </a:schemeClr>
                </a:solidFill>
              </a:rPr>
              <a:t>伪多线程事件的单线程模拟</a:t>
            </a:r>
            <a:endParaRPr lang="en-US" altLang="zh-CN"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综合案例：互动交通灯</a:t>
            </a:r>
            <a:endParaRPr lang="zh-CN" altLang="en-US" dirty="0"/>
          </a:p>
        </p:txBody>
      </p:sp>
      <p:sp>
        <p:nvSpPr>
          <p:cNvPr id="3" name="文本占位符 2"/>
          <p:cNvSpPr>
            <a:spLocks noGrp="1"/>
          </p:cNvSpPr>
          <p:nvPr>
            <p:ph type="body" sz="quarter" idx="10"/>
          </p:nvPr>
        </p:nvSpPr>
        <p:spPr/>
        <p:txBody>
          <a:bodyPr/>
          <a:lstStyle/>
          <a:p>
            <a:r>
              <a:rPr lang="zh-CN" altLang="en-US" dirty="0"/>
              <a:t>设计一个创意交通信号灯，可以包括但不限于以下功能：</a:t>
            </a:r>
            <a:endParaRPr lang="en-US" altLang="zh-CN" dirty="0"/>
          </a:p>
        </p:txBody>
      </p:sp>
      <p:graphicFrame>
        <p:nvGraphicFramePr>
          <p:cNvPr id="4" name="图示 3"/>
          <p:cNvGraphicFramePr/>
          <p:nvPr/>
        </p:nvGraphicFramePr>
        <p:xfrm>
          <a:off x="604604" y="2517491"/>
          <a:ext cx="11071458" cy="2400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对话气泡: 椭圆形 4"/>
          <p:cNvSpPr/>
          <p:nvPr/>
        </p:nvSpPr>
        <p:spPr>
          <a:xfrm>
            <a:off x="484402" y="2433327"/>
            <a:ext cx="1753974" cy="625528"/>
          </a:xfrm>
          <a:prstGeom prst="wedgeEllipseCallout">
            <a:avLst>
              <a:gd name="adj1" fmla="val 868"/>
              <a:gd name="adj2" fmla="val 78707"/>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红绿切换</a:t>
            </a:r>
            <a:endParaRPr lang="zh-CN" altLang="en-US" dirty="0">
              <a:solidFill>
                <a:schemeClr val="tx1">
                  <a:lumMod val="85000"/>
                  <a:lumOff val="15000"/>
                </a:schemeClr>
              </a:solidFill>
            </a:endParaRPr>
          </a:p>
        </p:txBody>
      </p:sp>
      <p:sp>
        <p:nvSpPr>
          <p:cNvPr id="6" name="对话气泡: 椭圆形 5"/>
          <p:cNvSpPr/>
          <p:nvPr/>
        </p:nvSpPr>
        <p:spPr>
          <a:xfrm>
            <a:off x="4236707" y="4578916"/>
            <a:ext cx="1903626" cy="625528"/>
          </a:xfrm>
          <a:prstGeom prst="wedgeEllipseCallout">
            <a:avLst>
              <a:gd name="adj1" fmla="val -168"/>
              <a:gd name="adj2" fmla="val -87064"/>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红黄绿切换</a:t>
            </a:r>
            <a:endParaRPr lang="zh-CN" altLang="en-US" dirty="0">
              <a:solidFill>
                <a:schemeClr val="tx1">
                  <a:lumMod val="85000"/>
                  <a:lumOff val="15000"/>
                </a:schemeClr>
              </a:solidFill>
            </a:endParaRPr>
          </a:p>
        </p:txBody>
      </p:sp>
      <p:sp>
        <p:nvSpPr>
          <p:cNvPr id="10" name="对话气泡: 椭圆形 9"/>
          <p:cNvSpPr/>
          <p:nvPr/>
        </p:nvSpPr>
        <p:spPr>
          <a:xfrm>
            <a:off x="6259493" y="2433327"/>
            <a:ext cx="1903626" cy="625528"/>
          </a:xfrm>
          <a:prstGeom prst="wedgeEllipseCallout">
            <a:avLst>
              <a:gd name="adj1" fmla="val 410"/>
              <a:gd name="adj2" fmla="val 77184"/>
            </a:avLst>
          </a:prstGeom>
          <a:solidFill>
            <a:schemeClr val="accent2">
              <a:alpha val="2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85000"/>
                    <a:lumOff val="15000"/>
                  </a:schemeClr>
                </a:solidFill>
              </a:rPr>
              <a:t>按按钮变灯</a:t>
            </a:r>
            <a:endParaRPr lang="zh-CN" altLang="en-US" dirty="0">
              <a:solidFill>
                <a:schemeClr val="tx1">
                  <a:lumMod val="85000"/>
                  <a:lumOff val="15000"/>
                </a:scheme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综合案例：互动交通灯</a:t>
            </a:r>
            <a:endParaRPr lang="zh-CN" altLang="en-US" dirty="0"/>
          </a:p>
        </p:txBody>
      </p:sp>
      <p:grpSp>
        <p:nvGrpSpPr>
          <p:cNvPr id="20" name="组合 19"/>
          <p:cNvGrpSpPr/>
          <p:nvPr/>
        </p:nvGrpSpPr>
        <p:grpSpPr>
          <a:xfrm>
            <a:off x="2785374" y="1034644"/>
            <a:ext cx="8958532" cy="5334856"/>
            <a:chOff x="604603" y="1034644"/>
            <a:chExt cx="8958532" cy="5334856"/>
          </a:xfrm>
        </p:grpSpPr>
        <p:pic>
          <p:nvPicPr>
            <p:cNvPr id="14" name="图片 13" descr="图形用户界面&#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4603" y="1034644"/>
              <a:ext cx="8958532" cy="5334856"/>
            </a:xfrm>
            <a:prstGeom prst="rect">
              <a:avLst/>
            </a:prstGeom>
          </p:spPr>
        </p:pic>
        <p:cxnSp>
          <p:nvCxnSpPr>
            <p:cNvPr id="15" name="直接连接符 14"/>
            <p:cNvCxnSpPr/>
            <p:nvPr/>
          </p:nvCxnSpPr>
          <p:spPr>
            <a:xfrm>
              <a:off x="3053443" y="4274696"/>
              <a:ext cx="2547257" cy="0"/>
            </a:xfrm>
            <a:prstGeom prst="line">
              <a:avLst/>
            </a:prstGeom>
            <a:ln w="12700">
              <a:solidFill>
                <a:schemeClr val="accent4"/>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927100" y="2649096"/>
              <a:ext cx="627743" cy="2100704"/>
            </a:xfrm>
            <a:prstGeom prst="line">
              <a:avLst/>
            </a:prstGeom>
            <a:ln w="12700">
              <a:solidFill>
                <a:schemeClr val="accent4"/>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aphicFrame>
        <p:nvGraphicFramePr>
          <p:cNvPr id="19" name="图示 18"/>
          <p:cNvGraphicFramePr/>
          <p:nvPr/>
        </p:nvGraphicFramePr>
        <p:xfrm>
          <a:off x="616000" y="1034644"/>
          <a:ext cx="1889593" cy="5213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标题 2"/>
          <p:cNvSpPr>
            <a:spLocks noGrp="1"/>
          </p:cNvSpPr>
          <p:nvPr>
            <p:ph type="title"/>
          </p:nvPr>
        </p:nvSpPr>
        <p:spPr/>
        <p:txBody>
          <a:bodyPr/>
          <a:lstStyle/>
          <a:p>
            <a:r>
              <a:rPr lang="zh-CN" altLang="en-US" dirty="0"/>
              <a:t>优秀作业展示</a:t>
            </a:r>
            <a:r>
              <a:rPr lang="en-US" altLang="zh-CN" dirty="0"/>
              <a:t>1</a:t>
            </a:r>
            <a:endParaRPr lang="zh-CN" altLang="en-US" dirty="0"/>
          </a:p>
        </p:txBody>
      </p:sp>
      <p:pic>
        <p:nvPicPr>
          <p:cNvPr id="5" name="分享的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rot="5400000">
            <a:off x="3491394" y="-1873259"/>
            <a:ext cx="5120550" cy="1107145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p="http://schemas.openxmlformats.org/presentationml/2006/main">
  <p:tag name="TIMING" val="|1.9|28.4|9.4|26.2|7.3|12.9|129.2|46.1|31.3"/>
</p:tagLst>
</file>

<file path=ppt/tags/tag2.xml><?xml version="1.0" encoding="utf-8"?>
<p:tagLst xmlns:p="http://schemas.openxmlformats.org/presentationml/2006/main">
  <p:tag name="COMMONDATA" val="eyJoZGlkIjoiYWQwOGQyOWI1NzRlYTdmMjEwYTA3ZjdjY2VlNDNhMmIifQ=="/>
</p:tagLst>
</file>

<file path=ppt/theme/theme1.xml><?xml version="1.0" encoding="utf-8"?>
<a:theme xmlns:a="http://schemas.openxmlformats.org/drawingml/2006/main" name="Office 主题​​">
  <a:themeElements>
    <a:clrScheme name="自定义 4">
      <a:dk1>
        <a:srgbClr val="000000"/>
      </a:dk1>
      <a:lt1>
        <a:srgbClr val="FFFFFF"/>
      </a:lt1>
      <a:dk2>
        <a:srgbClr val="44546A"/>
      </a:dk2>
      <a:lt2>
        <a:srgbClr val="E7E6E6"/>
      </a:lt2>
      <a:accent1>
        <a:srgbClr val="3BA6D4"/>
      </a:accent1>
      <a:accent2>
        <a:srgbClr val="FB8800"/>
      </a:accent2>
      <a:accent3>
        <a:srgbClr val="06CBB1"/>
      </a:accent3>
      <a:accent4>
        <a:srgbClr val="FF5845"/>
      </a:accent4>
      <a:accent5>
        <a:srgbClr val="00B050"/>
      </a:accent5>
      <a:accent6>
        <a:srgbClr val="818181"/>
      </a:accent6>
      <a:hlink>
        <a:srgbClr val="3BA6D4"/>
      </a:hlink>
      <a:folHlink>
        <a:srgbClr val="818181"/>
      </a:folHlink>
    </a:clrScheme>
    <a:fontScheme name="培训">
      <a:majorFont>
        <a:latin typeface="方正小标宋简体"/>
        <a:ea typeface="方正小标宋简体"/>
        <a:cs typeface=""/>
      </a:majorFont>
      <a:minorFont>
        <a:latin typeface="汉仪旗黑-50S"/>
        <a:ea typeface="汉仪旗黑-50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10453</Words>
  <Application>WPS 演示</Application>
  <PresentationFormat>宽屏</PresentationFormat>
  <Paragraphs>1936</Paragraphs>
  <Slides>164</Slides>
  <Notes>56</Notes>
  <HiddenSlides>3</HiddenSlides>
  <MMClips>2</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164</vt:i4>
      </vt:variant>
    </vt:vector>
  </HeadingPairs>
  <TitlesOfParts>
    <vt:vector size="183" baseType="lpstr">
      <vt:lpstr>Arial</vt:lpstr>
      <vt:lpstr>宋体</vt:lpstr>
      <vt:lpstr>Wingdings</vt:lpstr>
      <vt:lpstr>Lantinghei SC Demibold</vt:lpstr>
      <vt:lpstr>汉仪旗黑-50S</vt:lpstr>
      <vt:lpstr>黑体</vt:lpstr>
      <vt:lpstr>方正小标宋简体</vt:lpstr>
      <vt:lpstr>微软雅黑</vt:lpstr>
      <vt:lpstr>等线</vt:lpstr>
      <vt:lpstr>Arial Unicode MS</vt:lpstr>
      <vt:lpstr>汉仪旗黑-50S</vt:lpstr>
      <vt:lpstr>汉仪旗黑-50S</vt:lpstr>
      <vt:lpstr>Cambria Math</vt:lpstr>
      <vt:lpstr>方正小标宋简体</vt:lpstr>
      <vt:lpstr>方正书宋简体</vt:lpstr>
      <vt:lpstr>Times New Roman</vt:lpstr>
      <vt:lpstr>Roboto Mono</vt:lpstr>
      <vt:lpstr>Segoe Print</vt:lpstr>
      <vt:lpstr>Office 主题​​</vt:lpstr>
      <vt:lpstr>PowerPoint 演示文稿</vt:lpstr>
      <vt:lpstr>信息科技与创客教育实操技能培训</vt:lpstr>
      <vt:lpstr>PowerPoint 演示文稿</vt:lpstr>
      <vt:lpstr>软件准备：xmote.org</vt:lpstr>
      <vt:lpstr>Life is short! You need Python!</vt:lpstr>
      <vt:lpstr>Hello Mixly!</vt:lpstr>
      <vt:lpstr>走进开源硬件</vt:lpstr>
      <vt:lpstr>走进开源硬件</vt:lpstr>
      <vt:lpstr>爱上米思齐</vt:lpstr>
      <vt:lpstr>爱上米思齐（mixly.org）</vt:lpstr>
      <vt:lpstr>走进开源硬件</vt:lpstr>
      <vt:lpstr>注意事项</vt:lpstr>
      <vt:lpstr>PowerPoint 演示文稿</vt:lpstr>
      <vt:lpstr>PowerPoint 演示文稿</vt:lpstr>
      <vt:lpstr>01运动的小海龟</vt:lpstr>
      <vt:lpstr>01运动的小海龟</vt:lpstr>
      <vt:lpstr>01运动的小海龟</vt:lpstr>
      <vt:lpstr>01运动的小海龟</vt:lpstr>
      <vt:lpstr>01运动的小海龟</vt:lpstr>
      <vt:lpstr>PowerPoint 演示文稿</vt:lpstr>
      <vt:lpstr>02多彩的小海龟</vt:lpstr>
      <vt:lpstr>02多彩的小海龟</vt:lpstr>
      <vt:lpstr>PowerPoint 演示文稿</vt:lpstr>
      <vt:lpstr>03神奇的螺旋线</vt:lpstr>
      <vt:lpstr>03神奇的螺旋线</vt:lpstr>
      <vt:lpstr>03神奇的螺旋线</vt:lpstr>
      <vt:lpstr>03神奇的螺旋线</vt:lpstr>
      <vt:lpstr>03神奇的螺旋线</vt:lpstr>
      <vt:lpstr>PowerPoint 演示文稿</vt:lpstr>
      <vt:lpstr>04奥运五环</vt:lpstr>
      <vt:lpstr>04奥运五环</vt:lpstr>
      <vt:lpstr>04奥运五环</vt:lpstr>
      <vt:lpstr>PowerPoint 演示文稿</vt:lpstr>
      <vt:lpstr>05经典算法</vt:lpstr>
      <vt:lpstr>05经典算法</vt:lpstr>
      <vt:lpstr>05经典算法</vt:lpstr>
      <vt:lpstr>05经典算法</vt:lpstr>
      <vt:lpstr>05经典算法</vt:lpstr>
      <vt:lpstr>05经典算法</vt:lpstr>
      <vt:lpstr>05经典算法</vt:lpstr>
      <vt:lpstr>综合案例-汉诺塔</vt:lpstr>
      <vt:lpstr>综合案例-汉诺塔</vt:lpstr>
      <vt:lpstr>PowerPoint 演示文稿</vt:lpstr>
      <vt:lpstr>PowerPoint 演示文稿</vt:lpstr>
      <vt:lpstr>PowerPoint 演示文稿</vt:lpstr>
      <vt:lpstr>01猜数字游戏</vt:lpstr>
      <vt:lpstr>01猜数字游戏</vt:lpstr>
      <vt:lpstr>01猜数字游戏</vt:lpstr>
      <vt:lpstr>01猜数字游戏</vt:lpstr>
      <vt:lpstr>PowerPoint 演示文稿</vt:lpstr>
      <vt:lpstr>02凯撒加密</vt:lpstr>
      <vt:lpstr>02凯撒加密</vt:lpstr>
      <vt:lpstr>02凯撒加密</vt:lpstr>
      <vt:lpstr>02凯撒加密</vt:lpstr>
      <vt:lpstr>PowerPoint 演示文稿</vt:lpstr>
      <vt:lpstr>03垃圾分类</vt:lpstr>
      <vt:lpstr>03垃圾分类</vt:lpstr>
      <vt:lpstr>03垃圾分类</vt:lpstr>
      <vt:lpstr>PowerPoint 演示文稿</vt:lpstr>
      <vt:lpstr>04投票选举</vt:lpstr>
      <vt:lpstr>04投票选举</vt:lpstr>
      <vt:lpstr>PowerPoint 演示文稿</vt:lpstr>
      <vt:lpstr>05经典算法</vt:lpstr>
      <vt:lpstr>05经典算法</vt:lpstr>
      <vt:lpstr>05经典算法</vt:lpstr>
      <vt:lpstr>05经典算法</vt:lpstr>
      <vt:lpstr>05经典算法</vt:lpstr>
      <vt:lpstr>05经典算法</vt:lpstr>
      <vt:lpstr>05经典算法</vt:lpstr>
      <vt:lpstr>PowerPoint 演示文稿</vt:lpstr>
      <vt:lpstr>走进开源硬件</vt:lpstr>
      <vt:lpstr>注意事项</vt:lpstr>
      <vt:lpstr>PowerPoint 演示文稿</vt:lpstr>
      <vt:lpstr>01 比心米思齐</vt:lpstr>
      <vt:lpstr>01 比心米思齐</vt:lpstr>
      <vt:lpstr>PowerPoint 演示文稿</vt:lpstr>
      <vt:lpstr>02 心情晴雨表</vt:lpstr>
      <vt:lpstr>02 心情晴雨表</vt:lpstr>
      <vt:lpstr>02 心情晴雨表</vt:lpstr>
      <vt:lpstr>02 心情晴雨表</vt:lpstr>
      <vt:lpstr>PowerPoint 演示文稿</vt:lpstr>
      <vt:lpstr>03 神奇的按钮</vt:lpstr>
      <vt:lpstr>03 神奇的按钮</vt:lpstr>
      <vt:lpstr>03 神奇的按钮</vt:lpstr>
      <vt:lpstr>03 神奇的按钮</vt:lpstr>
      <vt:lpstr>PowerPoint 演示文稿</vt:lpstr>
      <vt:lpstr>04 拍手开关</vt:lpstr>
      <vt:lpstr>04 拍手开关</vt:lpstr>
      <vt:lpstr>04 拍手开关</vt:lpstr>
      <vt:lpstr>04 拍手开关</vt:lpstr>
      <vt:lpstr>PowerPoint 演示文稿</vt:lpstr>
      <vt:lpstr>05 智能楼道灯</vt:lpstr>
      <vt:lpstr>05 智能楼道灯</vt:lpstr>
      <vt:lpstr>05 智能楼道灯</vt:lpstr>
      <vt:lpstr>05 智能楼道灯</vt:lpstr>
      <vt:lpstr>PowerPoint 演示文稿</vt:lpstr>
      <vt:lpstr>综合案例：互动交通灯</vt:lpstr>
      <vt:lpstr>综合案例：互动交通灯</vt:lpstr>
      <vt:lpstr>优秀作业展示1</vt:lpstr>
      <vt:lpstr>优秀作业展示2</vt:lpstr>
      <vt:lpstr>PowerPoint 演示文稿</vt:lpstr>
      <vt:lpstr>PowerPoint 演示文稿</vt:lpstr>
      <vt:lpstr>01 互动平衡仪</vt:lpstr>
      <vt:lpstr>01 互动平衡仪</vt:lpstr>
      <vt:lpstr>01 互动平衡仪</vt:lpstr>
      <vt:lpstr>PowerPoint 演示文稿</vt:lpstr>
      <vt:lpstr>02 入侵警报器</vt:lpstr>
      <vt:lpstr>02 入侵警报器</vt:lpstr>
      <vt:lpstr>02 入侵警报器</vt:lpstr>
      <vt:lpstr>PowerPoint 演示文稿</vt:lpstr>
      <vt:lpstr>03 数字骰子</vt:lpstr>
      <vt:lpstr>03 数字骰子</vt:lpstr>
      <vt:lpstr>03 数字骰子</vt:lpstr>
      <vt:lpstr>PowerPoint 演示文稿</vt:lpstr>
      <vt:lpstr>04 剪刀石头布</vt:lpstr>
      <vt:lpstr>剪刀石头布规则</vt:lpstr>
      <vt:lpstr>04 剪刀石头布</vt:lpstr>
      <vt:lpstr>PowerPoint 演示文稿</vt:lpstr>
      <vt:lpstr>综合案例：打地鼠</vt:lpstr>
      <vt:lpstr>综合案例：打地鼠</vt:lpstr>
      <vt:lpstr>综合案例：打地鼠</vt:lpstr>
      <vt:lpstr>PowerPoint 演示文稿</vt:lpstr>
      <vt:lpstr>PowerPoint 演示文稿</vt:lpstr>
      <vt:lpstr>MixIO物联网平台（mixio.mixly.org）</vt:lpstr>
      <vt:lpstr>项目管理</vt:lpstr>
      <vt:lpstr>数据视图</vt:lpstr>
      <vt:lpstr>组件视图</vt:lpstr>
      <vt:lpstr>支持组件列表</vt:lpstr>
      <vt:lpstr>PowerPoint 演示文稿</vt:lpstr>
      <vt:lpstr>将主控板接入物联网</vt:lpstr>
      <vt:lpstr>将主控板接入物联网</vt:lpstr>
      <vt:lpstr>PowerPoint 演示文稿</vt:lpstr>
      <vt:lpstr>MQTT协议</vt:lpstr>
      <vt:lpstr>物联网数据上报（发送）</vt:lpstr>
      <vt:lpstr>物联网数据上报（发送）</vt:lpstr>
      <vt:lpstr>多组件共享同一主题数据</vt:lpstr>
      <vt:lpstr>PowerPoint 演示文稿</vt:lpstr>
      <vt:lpstr>物联网数据下发（订阅）</vt:lpstr>
      <vt:lpstr>物联网数据下发（订阅）</vt:lpstr>
      <vt:lpstr>物联网数据下发（订阅）：消息处理</vt:lpstr>
      <vt:lpstr>完整程序</vt:lpstr>
      <vt:lpstr>PowerPoint 演示文稿</vt:lpstr>
      <vt:lpstr>多主题订阅</vt:lpstr>
      <vt:lpstr>音高与频率</vt:lpstr>
      <vt:lpstr>获取主题名称</vt:lpstr>
      <vt:lpstr>完整程序</vt:lpstr>
      <vt:lpstr>PowerPoint 演示文稿</vt:lpstr>
      <vt:lpstr>Json字符串解析</vt:lpstr>
      <vt:lpstr>RGB灯与色光叠加原理</vt:lpstr>
      <vt:lpstr>完整程序</vt:lpstr>
      <vt:lpstr>PowerPoint 演示文稿</vt:lpstr>
      <vt:lpstr>格式化字符串与格式化数据上报</vt:lpstr>
      <vt:lpstr>PowerPoint 演示文稿</vt:lpstr>
      <vt:lpstr>地图组件数据格式化与上报</vt:lpstr>
      <vt:lpstr>完整程序</vt:lpstr>
      <vt:lpstr>PowerPoint 演示文稿</vt:lpstr>
      <vt:lpstr>PowerPoint 演示文稿</vt:lpstr>
      <vt:lpstr>交互次数控制</vt:lpstr>
      <vt:lpstr>交互次数控制</vt:lpstr>
      <vt:lpstr>完整程序</vt:lpstr>
      <vt:lpstr>PowerPoint 演示文稿</vt:lpstr>
      <vt:lpstr>项目展示</vt:lpstr>
      <vt:lpstr>项目共享</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解博超</dc:creator>
  <cp:lastModifiedBy>cm</cp:lastModifiedBy>
  <cp:revision>312</cp:revision>
  <dcterms:created xsi:type="dcterms:W3CDTF">2019-08-09T13:30:00Z</dcterms:created>
  <dcterms:modified xsi:type="dcterms:W3CDTF">2022-08-29T09:40:43Z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E997F29DE9DE464B9C9F9D171CBD3CEF</vt:lpwstr>
  </property>
  <property fmtid="{D5CDD505-2E9C-101B-9397-08002B2CF9AE}" pid="3" name="KSOProductBuildVer">
    <vt:lpwstr>2052-11.1.0.12313</vt:lpwstr>
  </property>
</Properties>
</file>